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4" r:id="rId2"/>
    <p:sldId id="257" r:id="rId3"/>
    <p:sldId id="259" r:id="rId4"/>
    <p:sldId id="260" r:id="rId5"/>
    <p:sldId id="261" r:id="rId6"/>
    <p:sldId id="262" r:id="rId7"/>
    <p:sldId id="263" r:id="rId8"/>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ADC8C511-58DD-4FA5-AE48-6575ACB88263}" type="datetimeFigureOut">
              <a:rPr lang="tr-TR" smtClean="0"/>
              <a:t>19.04.2017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819104B7-F2BC-433C-88BA-CC64063A907F}" type="slidenum">
              <a:rPr lang="tr-TR" smtClean="0"/>
              <a:t>‹#›</a:t>
            </a:fld>
            <a:endParaRPr lang="tr-TR"/>
          </a:p>
        </p:txBody>
      </p:sp>
    </p:spTree>
  </p:cSld>
  <p:clrMapOvr>
    <a:masterClrMapping/>
  </p:clrMapOvr>
  <p:transition spd="slow">
    <p:newsflash/>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DC8C511-58DD-4FA5-AE48-6575ACB88263}" type="datetimeFigureOut">
              <a:rPr lang="tr-TR" smtClean="0"/>
              <a:t>19.04.2017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819104B7-F2BC-433C-88BA-CC64063A907F}" type="slidenum">
              <a:rPr lang="tr-TR" smtClean="0"/>
              <a:t>‹#›</a:t>
            </a:fld>
            <a:endParaRPr lang="tr-TR"/>
          </a:p>
        </p:txBody>
      </p:sp>
    </p:spTree>
  </p:cSld>
  <p:clrMapOvr>
    <a:masterClrMapping/>
  </p:clrMapOvr>
  <p:transition spd="slow">
    <p:newsflash/>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DC8C511-58DD-4FA5-AE48-6575ACB88263}" type="datetimeFigureOut">
              <a:rPr lang="tr-TR" smtClean="0"/>
              <a:t>19.04.2017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819104B7-F2BC-433C-88BA-CC64063A907F}" type="slidenum">
              <a:rPr lang="tr-TR" smtClean="0"/>
              <a:t>‹#›</a:t>
            </a:fld>
            <a:endParaRPr lang="tr-TR"/>
          </a:p>
        </p:txBody>
      </p:sp>
    </p:spTree>
  </p:cSld>
  <p:clrMapOvr>
    <a:masterClrMapping/>
  </p:clrMapOvr>
  <p:transition spd="slow">
    <p:newsflash/>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DC8C511-58DD-4FA5-AE48-6575ACB88263}" type="datetimeFigureOut">
              <a:rPr lang="tr-TR" smtClean="0"/>
              <a:t>19.04.2017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819104B7-F2BC-433C-88BA-CC64063A907F}" type="slidenum">
              <a:rPr lang="tr-TR" smtClean="0"/>
              <a:t>‹#›</a:t>
            </a:fld>
            <a:endParaRPr lang="tr-TR"/>
          </a:p>
        </p:txBody>
      </p:sp>
    </p:spTree>
  </p:cSld>
  <p:clrMapOvr>
    <a:masterClrMapping/>
  </p:clrMapOvr>
  <p:transition spd="slow">
    <p:newsflash/>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ADC8C511-58DD-4FA5-AE48-6575ACB88263}" type="datetimeFigureOut">
              <a:rPr lang="tr-TR" smtClean="0"/>
              <a:t>19.04.2017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819104B7-F2BC-433C-88BA-CC64063A907F}" type="slidenum">
              <a:rPr lang="tr-TR" smtClean="0"/>
              <a:t>‹#›</a:t>
            </a:fld>
            <a:endParaRPr lang="tr-TR"/>
          </a:p>
        </p:txBody>
      </p:sp>
    </p:spTree>
  </p:cSld>
  <p:clrMapOvr>
    <a:masterClrMapping/>
  </p:clrMapOvr>
  <p:transition spd="slow">
    <p:newsflash/>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ADC8C511-58DD-4FA5-AE48-6575ACB88263}" type="datetimeFigureOut">
              <a:rPr lang="tr-TR" smtClean="0"/>
              <a:t>19.04.2017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819104B7-F2BC-433C-88BA-CC64063A907F}" type="slidenum">
              <a:rPr lang="tr-TR" smtClean="0"/>
              <a:t>‹#›</a:t>
            </a:fld>
            <a:endParaRPr lang="tr-TR"/>
          </a:p>
        </p:txBody>
      </p:sp>
    </p:spTree>
  </p:cSld>
  <p:clrMapOvr>
    <a:masterClrMapping/>
  </p:clrMapOvr>
  <p:transition spd="slow">
    <p:newsflash/>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ADC8C511-58DD-4FA5-AE48-6575ACB88263}" type="datetimeFigureOut">
              <a:rPr lang="tr-TR" smtClean="0"/>
              <a:t>19.04.2017</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819104B7-F2BC-433C-88BA-CC64063A907F}" type="slidenum">
              <a:rPr lang="tr-TR" smtClean="0"/>
              <a:t>‹#›</a:t>
            </a:fld>
            <a:endParaRPr lang="tr-TR"/>
          </a:p>
        </p:txBody>
      </p:sp>
    </p:spTree>
  </p:cSld>
  <p:clrMapOvr>
    <a:masterClrMapping/>
  </p:clrMapOvr>
  <p:transition spd="slow">
    <p:newsflash/>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ADC8C511-58DD-4FA5-AE48-6575ACB88263}" type="datetimeFigureOut">
              <a:rPr lang="tr-TR" smtClean="0"/>
              <a:t>19.04.2017</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819104B7-F2BC-433C-88BA-CC64063A907F}" type="slidenum">
              <a:rPr lang="tr-TR" smtClean="0"/>
              <a:t>‹#›</a:t>
            </a:fld>
            <a:endParaRPr lang="tr-TR"/>
          </a:p>
        </p:txBody>
      </p:sp>
    </p:spTree>
  </p:cSld>
  <p:clrMapOvr>
    <a:masterClrMapping/>
  </p:clrMapOvr>
  <p:transition spd="slow">
    <p:newsflash/>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ADC8C511-58DD-4FA5-AE48-6575ACB88263}" type="datetimeFigureOut">
              <a:rPr lang="tr-TR" smtClean="0"/>
              <a:t>19.04.2017</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819104B7-F2BC-433C-88BA-CC64063A907F}" type="slidenum">
              <a:rPr lang="tr-TR" smtClean="0"/>
              <a:t>‹#›</a:t>
            </a:fld>
            <a:endParaRPr lang="tr-TR"/>
          </a:p>
        </p:txBody>
      </p:sp>
    </p:spTree>
  </p:cSld>
  <p:clrMapOvr>
    <a:masterClrMapping/>
  </p:clrMapOvr>
  <p:transition spd="slow">
    <p:newsflash/>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DC8C511-58DD-4FA5-AE48-6575ACB88263}" type="datetimeFigureOut">
              <a:rPr lang="tr-TR" smtClean="0"/>
              <a:t>19.04.2017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819104B7-F2BC-433C-88BA-CC64063A907F}" type="slidenum">
              <a:rPr lang="tr-TR" smtClean="0"/>
              <a:t>‹#›</a:t>
            </a:fld>
            <a:endParaRPr lang="tr-TR"/>
          </a:p>
        </p:txBody>
      </p:sp>
    </p:spTree>
  </p:cSld>
  <p:clrMapOvr>
    <a:masterClrMapping/>
  </p:clrMapOvr>
  <p:transition spd="slow">
    <p:newsflash/>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DC8C511-58DD-4FA5-AE48-6575ACB88263}" type="datetimeFigureOut">
              <a:rPr lang="tr-TR" smtClean="0"/>
              <a:t>19.04.2017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819104B7-F2BC-433C-88BA-CC64063A907F}" type="slidenum">
              <a:rPr lang="tr-TR" smtClean="0"/>
              <a:t>‹#›</a:t>
            </a:fld>
            <a:endParaRPr lang="tr-TR"/>
          </a:p>
        </p:txBody>
      </p:sp>
    </p:spTree>
  </p:cSld>
  <p:clrMapOvr>
    <a:masterClrMapping/>
  </p:clrMapOvr>
  <p:transition spd="slow">
    <p:newsflash/>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DC8C511-58DD-4FA5-AE48-6575ACB88263}" type="datetimeFigureOut">
              <a:rPr lang="tr-TR" smtClean="0"/>
              <a:t>19.04.2017</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19104B7-F2BC-433C-88BA-CC64063A907F}"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newsflash/>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hyperlink" Target="https://tr.wikipedia.org/wiki/Tasavvuf" TargetMode="External"/><Relationship Id="rId3" Type="http://schemas.openxmlformats.org/officeDocument/2006/relationships/hyperlink" Target="https://tr.wikipedia.org/wiki/%C5%9Eeyh_Galip" TargetMode="External"/><Relationship Id="rId7" Type="http://schemas.openxmlformats.org/officeDocument/2006/relationships/hyperlink" Target="https://tr.wikipedia.org/wiki/Divan_edebiyat%C4%B1" TargetMode="External"/><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hyperlink" Target="https://tr.wikipedia.org/wiki/Aruz_%C3%B6l%C3%A7%C3%BCs%C3%BC" TargetMode="External"/><Relationship Id="rId11" Type="http://schemas.openxmlformats.org/officeDocument/2006/relationships/hyperlink" Target="https://tr.wikipedia.org/wiki/Sebk-i_Hind%C3%AE" TargetMode="External"/><Relationship Id="rId5" Type="http://schemas.openxmlformats.org/officeDocument/2006/relationships/hyperlink" Target="https://tr.wikipedia.org/wiki/Beyit" TargetMode="External"/><Relationship Id="rId10" Type="http://schemas.openxmlformats.org/officeDocument/2006/relationships/hyperlink" Target="https://tr.wikipedia.org/wiki/Spiritualizm" TargetMode="External"/><Relationship Id="rId4" Type="http://schemas.openxmlformats.org/officeDocument/2006/relationships/hyperlink" Target="https://tr.wikipedia.org/wiki/Mesnevi_(edebiyat)" TargetMode="External"/><Relationship Id="rId9" Type="http://schemas.openxmlformats.org/officeDocument/2006/relationships/hyperlink" Target="https://tr.wikipedia.org/wiki/Sembolizm"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tr.wikipedia.org/wiki/Tasavvuf_edebiyat%C4%B1" TargetMode="External"/><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hyperlink" Target="https://tr.wikipedia.org/wiki/H%C3%BCsn-%C3%BC_A%C5%9Fk" TargetMode="Externa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turkedebiyati.org/Dersnotlari/divan_edebiyati.html" TargetMode="External"/><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tr.wikipedia.org/wiki/H%C3%BCsn-%C3%BC_A%C5%9Fk" TargetMode="External"/><Relationship Id="rId2" Type="http://schemas.openxmlformats.org/officeDocument/2006/relationships/hyperlink" Target="https://www.turkedebiyati.org/sairler/seyh_galip.html"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2 İçerik Yer Tutucusu"/>
          <p:cNvSpPr>
            <a:spLocks noGrp="1"/>
          </p:cNvSpPr>
          <p:nvPr>
            <p:ph idx="1"/>
          </p:nvPr>
        </p:nvSpPr>
        <p:spPr>
          <a:xfrm>
            <a:off x="1187624" y="620688"/>
            <a:ext cx="7499176" cy="5505475"/>
          </a:xfrm>
        </p:spPr>
        <p:txBody>
          <a:bodyPr>
            <a:normAutofit/>
          </a:bodyPr>
          <a:lstStyle/>
          <a:p>
            <a:r>
              <a:rPr lang="tr-TR" sz="7200" b="1" i="1" dirty="0" smtClean="0">
                <a:solidFill>
                  <a:srgbClr val="FF0000"/>
                </a:solidFill>
              </a:rPr>
              <a:t>   HÜSN-Ü AŞK</a:t>
            </a:r>
          </a:p>
          <a:p>
            <a:endParaRPr lang="tr-TR" sz="7200" b="1" i="1" dirty="0" smtClean="0">
              <a:solidFill>
                <a:srgbClr val="FF0000"/>
              </a:solidFill>
            </a:endParaRPr>
          </a:p>
          <a:p>
            <a:r>
              <a:rPr lang="tr-TR" sz="7200" b="1" i="1" dirty="0" smtClean="0">
                <a:solidFill>
                  <a:srgbClr val="FF0000"/>
                </a:solidFill>
              </a:rPr>
              <a:t>   ŞEYH GALİP</a:t>
            </a:r>
            <a:endParaRPr lang="tr-TR" sz="7200" b="1" i="1" dirty="0">
              <a:solidFill>
                <a:srgbClr val="FF0000"/>
              </a:solidFill>
            </a:endParaRPr>
          </a:p>
        </p:txBody>
      </p:sp>
    </p:spTree>
  </p:cSld>
  <p:clrMapOvr>
    <a:masterClrMapping/>
  </p:clrMapOvr>
  <p:transition spd="slow">
    <p:newsflash/>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t="-1000" b="-1000"/>
          </a:stretch>
        </a:blipFill>
        <a:effectLst/>
      </p:bgPr>
    </p:bg>
    <p:spTree>
      <p:nvGrpSpPr>
        <p:cNvPr id="1" name=""/>
        <p:cNvGrpSpPr/>
        <p:nvPr/>
      </p:nvGrpSpPr>
      <p:grpSpPr>
        <a:xfrm>
          <a:off x="0" y="0"/>
          <a:ext cx="0" cy="0"/>
          <a:chOff x="0" y="0"/>
          <a:chExt cx="0" cy="0"/>
        </a:xfrm>
      </p:grpSpPr>
      <p:sp>
        <p:nvSpPr>
          <p:cNvPr id="3" name="2 İçerik Yer Tutucusu"/>
          <p:cNvSpPr>
            <a:spLocks noGrp="1"/>
          </p:cNvSpPr>
          <p:nvPr>
            <p:ph idx="1"/>
          </p:nvPr>
        </p:nvSpPr>
        <p:spPr>
          <a:xfrm>
            <a:off x="0" y="0"/>
            <a:ext cx="9144000" cy="6858000"/>
          </a:xfrm>
        </p:spPr>
        <p:txBody>
          <a:bodyPr>
            <a:normAutofit/>
          </a:bodyPr>
          <a:lstStyle/>
          <a:p>
            <a:r>
              <a:rPr lang="tr-TR" sz="2800" b="1" i="1" u="sng" dirty="0">
                <a:solidFill>
                  <a:srgbClr val="FFFF00"/>
                </a:solidFill>
              </a:rPr>
              <a:t>Hüsn-ü Aşk</a:t>
            </a:r>
            <a:r>
              <a:rPr lang="tr-TR" sz="2800" dirty="0">
                <a:solidFill>
                  <a:srgbClr val="FFFF00"/>
                </a:solidFill>
              </a:rPr>
              <a:t> </a:t>
            </a:r>
            <a:r>
              <a:rPr lang="tr-TR" sz="2800" b="1" i="1" dirty="0">
                <a:solidFill>
                  <a:srgbClr val="FFFF00"/>
                </a:solidFill>
              </a:rPr>
              <a:t>(günümüz Türkçesiyle Güzellik ve Aşk), </a:t>
            </a:r>
            <a:r>
              <a:rPr lang="tr-TR" sz="2800" b="1" i="1" dirty="0">
                <a:solidFill>
                  <a:srgbClr val="FFFF00"/>
                </a:solidFill>
                <a:hlinkClick r:id="rId3" tooltip="Şeyh Galip"/>
              </a:rPr>
              <a:t>Şeyh Galip</a:t>
            </a:r>
            <a:r>
              <a:rPr lang="tr-TR" sz="2800" b="1" i="1" dirty="0">
                <a:solidFill>
                  <a:srgbClr val="FFFF00"/>
                </a:solidFill>
              </a:rPr>
              <a:t> tarafından yazılan </a:t>
            </a:r>
            <a:r>
              <a:rPr lang="tr-TR" sz="2800" b="1" i="1" dirty="0">
                <a:solidFill>
                  <a:srgbClr val="FFFF00"/>
                </a:solidFill>
                <a:hlinkClick r:id="rId4" tooltip="Mesnevi (edebiyat)"/>
              </a:rPr>
              <a:t>mesnevi</a:t>
            </a:r>
            <a:r>
              <a:rPr lang="tr-TR" sz="2800" b="1" i="1" dirty="0">
                <a:solidFill>
                  <a:srgbClr val="FFFF00"/>
                </a:solidFill>
              </a:rPr>
              <a:t>. 2041 </a:t>
            </a:r>
            <a:r>
              <a:rPr lang="tr-TR" sz="2800" b="1" i="1" dirty="0">
                <a:solidFill>
                  <a:srgbClr val="FFFF00"/>
                </a:solidFill>
                <a:hlinkClick r:id="rId5" tooltip="Beyit"/>
              </a:rPr>
              <a:t>beyitten</a:t>
            </a:r>
            <a:r>
              <a:rPr lang="tr-TR" sz="2800" b="1" i="1" dirty="0">
                <a:solidFill>
                  <a:srgbClr val="FFFF00"/>
                </a:solidFill>
              </a:rPr>
              <a:t> oluşan eser, </a:t>
            </a:r>
            <a:r>
              <a:rPr lang="tr-TR" sz="2800" b="1" i="1" dirty="0">
                <a:solidFill>
                  <a:srgbClr val="FFFF00"/>
                </a:solidFill>
                <a:hlinkClick r:id="rId6" tooltip="Aruz ölçüsü"/>
              </a:rPr>
              <a:t>aruz ölçüsünün</a:t>
            </a:r>
            <a:r>
              <a:rPr lang="tr-TR" sz="2800" b="1" i="1" dirty="0">
                <a:solidFill>
                  <a:srgbClr val="FFFF00"/>
                </a:solidFill>
              </a:rPr>
              <a:t> "mefulü-mefailün-feülün" kalıbı ile kaleme alınmıştır.</a:t>
            </a:r>
          </a:p>
          <a:p>
            <a:r>
              <a:rPr lang="tr-TR" sz="2800" b="1" i="1" dirty="0">
                <a:solidFill>
                  <a:srgbClr val="FFFF00"/>
                </a:solidFill>
              </a:rPr>
              <a:t>Kendisi bu eseri, 1782'de girdiği bir iddia üzerine 6 ayda yazmıştır. Son dönem </a:t>
            </a:r>
            <a:r>
              <a:rPr lang="tr-TR" sz="2800" b="1" i="1" dirty="0">
                <a:solidFill>
                  <a:srgbClr val="FFFF00"/>
                </a:solidFill>
                <a:hlinkClick r:id="rId7" tooltip="Divan edebiyatı"/>
              </a:rPr>
              <a:t>divan edebiyatının</a:t>
            </a:r>
            <a:r>
              <a:rPr lang="tr-TR" sz="2800" b="1" i="1" dirty="0">
                <a:solidFill>
                  <a:srgbClr val="FFFF00"/>
                </a:solidFill>
              </a:rPr>
              <a:t> en önemli örneklerinden biri olmasının yanı sıra, </a:t>
            </a:r>
            <a:r>
              <a:rPr lang="tr-TR" sz="2800" b="1" i="1" dirty="0">
                <a:solidFill>
                  <a:srgbClr val="FFFF00"/>
                </a:solidFill>
                <a:hlinkClick r:id="rId8" tooltip="Tasavvuf"/>
              </a:rPr>
              <a:t>tasavvufi</a:t>
            </a:r>
            <a:r>
              <a:rPr lang="tr-TR" sz="2800" b="1" i="1" dirty="0">
                <a:solidFill>
                  <a:srgbClr val="FFFF00"/>
                </a:solidFill>
              </a:rPr>
              <a:t> alt yapısı ve </a:t>
            </a:r>
            <a:r>
              <a:rPr lang="tr-TR" sz="2800" b="1" i="1" dirty="0">
                <a:solidFill>
                  <a:srgbClr val="FFFF00"/>
                </a:solidFill>
                <a:hlinkClick r:id="rId9" tooltip="Sembolizm"/>
              </a:rPr>
              <a:t>sembolizmi</a:t>
            </a:r>
            <a:r>
              <a:rPr lang="tr-TR" sz="2800" b="1" i="1" dirty="0">
                <a:solidFill>
                  <a:srgbClr val="FFFF00"/>
                </a:solidFill>
              </a:rPr>
              <a:t> ile genel olarak edebiyat ve </a:t>
            </a:r>
            <a:r>
              <a:rPr lang="tr-TR" sz="2800" b="1" i="1" dirty="0">
                <a:solidFill>
                  <a:srgbClr val="FFFF00"/>
                </a:solidFill>
                <a:hlinkClick r:id="rId10" tooltip="Spiritualizm"/>
              </a:rPr>
              <a:t>spiritualizm</a:t>
            </a:r>
            <a:r>
              <a:rPr lang="tr-TR" sz="2800" b="1" i="1" dirty="0">
                <a:solidFill>
                  <a:srgbClr val="FFFF00"/>
                </a:solidFill>
              </a:rPr>
              <a:t> açısından çok önemli bir eserdir. Eserin kahramanları güzellik (hüsn) ve güzelliğe yönelişin sonucu olan aşktır. Eserin her bir satırında tasavvufi simgeler bulunur; kişi isimlerinden, yer isimlerine ve benzetmelere kadar. </a:t>
            </a:r>
            <a:r>
              <a:rPr lang="tr-TR" sz="2800" b="1" i="1" dirty="0">
                <a:solidFill>
                  <a:srgbClr val="FFFF00"/>
                </a:solidFill>
                <a:hlinkClick r:id="rId11" tooltip="Sebk-i Hindî"/>
              </a:rPr>
              <a:t>Sebk-i Hindî</a:t>
            </a:r>
            <a:r>
              <a:rPr lang="tr-TR" sz="2800" b="1" i="1" dirty="0">
                <a:solidFill>
                  <a:srgbClr val="FFFF00"/>
                </a:solidFill>
              </a:rPr>
              <a:t> (Hint üslûbu) ile kaleme alınmıştır.</a:t>
            </a:r>
          </a:p>
          <a:p>
            <a:endParaRPr lang="tr-TR" sz="2800" dirty="0">
              <a:solidFill>
                <a:srgbClr val="FFFF00"/>
              </a:solidFill>
            </a:endParaRPr>
          </a:p>
        </p:txBody>
      </p:sp>
    </p:spTree>
  </p:cSld>
  <p:clrMapOvr>
    <a:masterClrMapping/>
  </p:clrMapOvr>
  <p:transition spd="slow">
    <p:newsflash/>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5" name="4 Başlık"/>
          <p:cNvSpPr>
            <a:spLocks noGrp="1"/>
          </p:cNvSpPr>
          <p:nvPr>
            <p:ph type="title"/>
          </p:nvPr>
        </p:nvSpPr>
        <p:spPr>
          <a:xfrm>
            <a:off x="395536" y="0"/>
            <a:ext cx="8229600" cy="634082"/>
          </a:xfrm>
        </p:spPr>
        <p:txBody>
          <a:bodyPr>
            <a:normAutofit fontScale="90000"/>
          </a:bodyPr>
          <a:lstStyle/>
          <a:p>
            <a:r>
              <a:rPr lang="tr-TR" b="1" u="sng" dirty="0" smtClean="0">
                <a:solidFill>
                  <a:srgbClr val="FF0000"/>
                </a:solidFill>
              </a:rPr>
              <a:t>KONUSU</a:t>
            </a:r>
            <a:endParaRPr lang="tr-TR" b="1" u="sng" dirty="0">
              <a:solidFill>
                <a:srgbClr val="FF0000"/>
              </a:solidFill>
            </a:endParaRPr>
          </a:p>
        </p:txBody>
      </p:sp>
      <p:sp>
        <p:nvSpPr>
          <p:cNvPr id="3" name="2 İçerik Yer Tutucusu"/>
          <p:cNvSpPr>
            <a:spLocks noGrp="1"/>
          </p:cNvSpPr>
          <p:nvPr>
            <p:ph idx="1"/>
          </p:nvPr>
        </p:nvSpPr>
        <p:spPr>
          <a:xfrm>
            <a:off x="0" y="1412776"/>
            <a:ext cx="9144000" cy="5112568"/>
          </a:xfrm>
        </p:spPr>
        <p:txBody>
          <a:bodyPr>
            <a:normAutofit/>
          </a:bodyPr>
          <a:lstStyle/>
          <a:p>
            <a:r>
              <a:rPr lang="tr-TR" sz="2400" b="1" i="1" dirty="0" smtClean="0">
                <a:solidFill>
                  <a:srgbClr val="FFFF00"/>
                </a:solidFill>
              </a:rPr>
              <a:t>Hüsn-ü Aşk, kurgusal anlamda Hüsn (Güzellik) isminde bir kız ile Aşk isminde bir erkeğin aşkını anlatan, tasavvufi bir tema ve temele sahip bir mesnevidir. </a:t>
            </a:r>
          </a:p>
          <a:p>
            <a:r>
              <a:rPr lang="tr-TR" sz="2400" b="1" i="1" dirty="0">
                <a:solidFill>
                  <a:srgbClr val="FFFF00"/>
                </a:solidFill>
              </a:rPr>
              <a:t>Kahraman ve yerlerin isimlerinden hikâyenin sonucuna kadar neredeyse her unsur tasavvufi bir anlam taşımaktadır. (Örneğin; Hüsn ile Aşk seven ve sevileni yani hüsn-ü mutlak (Allah) ile dervişi, edep; dergahı, Munlâ-yı Cünun; mürşidi, Kalp şehri; Allah’ın tahtı olan gönlü ve oraya yapılan seferin, çile dolu sevgi mücadelesinin simgeleridir.) Bu nedenle Hüsn-ü Aşk </a:t>
            </a:r>
            <a:r>
              <a:rPr lang="tr-TR" sz="2400" b="1" i="1" dirty="0">
                <a:solidFill>
                  <a:srgbClr val="FFFF00"/>
                </a:solidFill>
                <a:hlinkClick r:id="rId3" tooltip="Tasavvuf edebiyatı"/>
              </a:rPr>
              <a:t>tasavvuf edebiyatı</a:t>
            </a:r>
            <a:r>
              <a:rPr lang="tr-TR" sz="2400" b="1" i="1" dirty="0">
                <a:solidFill>
                  <a:srgbClr val="FFFF00"/>
                </a:solidFill>
              </a:rPr>
              <a:t> açısından çok önemli bir eserdir.</a:t>
            </a:r>
            <a:r>
              <a:rPr lang="tr-TR" sz="2400" b="1" i="1" baseline="30000" dirty="0">
                <a:solidFill>
                  <a:srgbClr val="FFFF00"/>
                </a:solidFill>
                <a:hlinkClick r:id="rId4"/>
              </a:rPr>
              <a:t>[1]</a:t>
            </a:r>
            <a:endParaRPr lang="tr-TR" sz="2400" b="1" i="1" dirty="0">
              <a:solidFill>
                <a:srgbClr val="FFFF00"/>
              </a:solidFill>
            </a:endParaRPr>
          </a:p>
        </p:txBody>
      </p:sp>
    </p:spTree>
  </p:cSld>
  <p:clrMapOvr>
    <a:masterClrMapping/>
  </p:clrMapOvr>
  <p:transition spd="slow">
    <p:newsflash/>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t="-46000" b="-46000"/>
          </a:stretch>
        </a:blipFill>
        <a:effectLst/>
      </p:bgPr>
    </p:bg>
    <p:spTree>
      <p:nvGrpSpPr>
        <p:cNvPr id="1" name=""/>
        <p:cNvGrpSpPr/>
        <p:nvPr/>
      </p:nvGrpSpPr>
      <p:grpSpPr>
        <a:xfrm>
          <a:off x="0" y="0"/>
          <a:ext cx="0" cy="0"/>
          <a:chOff x="0" y="0"/>
          <a:chExt cx="0" cy="0"/>
        </a:xfrm>
      </p:grpSpPr>
      <p:sp>
        <p:nvSpPr>
          <p:cNvPr id="3" name="2 İçerik Yer Tutucusu"/>
          <p:cNvSpPr>
            <a:spLocks noGrp="1"/>
          </p:cNvSpPr>
          <p:nvPr>
            <p:ph idx="1"/>
          </p:nvPr>
        </p:nvSpPr>
        <p:spPr>
          <a:xfrm>
            <a:off x="0" y="188640"/>
            <a:ext cx="9144000" cy="6669360"/>
          </a:xfrm>
        </p:spPr>
        <p:txBody>
          <a:bodyPr>
            <a:noAutofit/>
          </a:bodyPr>
          <a:lstStyle/>
          <a:p>
            <a:r>
              <a:rPr lang="tr-TR" sz="2000" b="1" dirty="0">
                <a:solidFill>
                  <a:srgbClr val="FFFF00"/>
                </a:solidFill>
              </a:rPr>
              <a:t>Sevgioğulları (Beni-mahabbet) isimli bir Arap kabilesi vardır. Bir gece bu kabilede bir kız bir de erkek çocuk doğar, erkeğe Aşk kıza Hüsn ismini verirler, bu ikisini birbirlerine nişanlarlar. Öğrenim zamanları gelince ikisi de Edep okuluna giderler, bu okulda Mollâ-yı Cünun isimli büyük bir hoca vardır. Bu sıralarda Hüsn Aşk'a aşık olur. İkisi zaman zaman Mânâ gezinti yeri`ne gitmekte gezinmekte, sohbet etmektedirler. Bu gezinti yerinde Suhan isimli bir mihmandâr (misafir ağırlayan kişi) vardır ki bu kişi her şeyi bilen çok büyük bir insandır. Fakat, Hayret isimli kudretli bir kişi Hüsn ile Aşk'ın görüşmesine mani olur. Bir süre Suhan yoluyla mektuplaşırlar. Aşk'ın Gayret adında bir lalası vardır ve sonunda ikisi Aşk'ın gidip Hüsn'ü kabile büyüklerinden istemesi konusunda anlaşırlar. Kabile büyükleri ise Aşk'ın bu arzusuyla alay eder ve eğer Hüsn'e kavuşmak istiyorsa Kalb ülkesine gidip Kimyâ`yı alıp gelmesi gerektiğini söylerler. Yolun ne denli zorlu ve korkunç olduğunu da anlatırlar, Aşk yolda dev, cin ve cadılarla karşılaşacak, ateşten bir denizden geçmek zorunda kalacaktır. Aşk ile Gayret Kalb ülkesine yola koyulurlar ve başlarından birçok badireler geçer. Her badirede onları Suhan kurtarır. Mutlu sonla biten hikâyede; işin sonunda Aşk'ın Hüsn'ü kendinden ayrı sanmasının onu yanlış yollara düşüren şey olduğunu, aslında Aşk'ın Hüsn, Hüsn'ün de Aşk olduğunu, birlikte ikiliğin var olmayacağını aslın birlik (teklik) olduğu mesajı ile karşılaşılır.</a:t>
            </a:r>
          </a:p>
        </p:txBody>
      </p:sp>
    </p:spTree>
  </p:cSld>
  <p:clrMapOvr>
    <a:masterClrMapping/>
  </p:clrMapOvr>
  <p:transition spd="slow">
    <p:newsflash/>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t="-46000" b="-46000"/>
          </a:stretch>
        </a:blipFill>
        <a:effectLst/>
      </p:bgPr>
    </p:bg>
    <p:spTree>
      <p:nvGrpSpPr>
        <p:cNvPr id="1" name=""/>
        <p:cNvGrpSpPr/>
        <p:nvPr/>
      </p:nvGrpSpPr>
      <p:grpSpPr>
        <a:xfrm>
          <a:off x="0" y="0"/>
          <a:ext cx="0" cy="0"/>
          <a:chOff x="0" y="0"/>
          <a:chExt cx="0" cy="0"/>
        </a:xfrm>
      </p:grpSpPr>
      <p:sp>
        <p:nvSpPr>
          <p:cNvPr id="5" name="4 İçerik Yer Tutucusu"/>
          <p:cNvSpPr>
            <a:spLocks noGrp="1"/>
          </p:cNvSpPr>
          <p:nvPr>
            <p:ph idx="1"/>
          </p:nvPr>
        </p:nvSpPr>
        <p:spPr>
          <a:xfrm>
            <a:off x="0" y="0"/>
            <a:ext cx="9144000" cy="6669360"/>
          </a:xfrm>
        </p:spPr>
        <p:txBody>
          <a:bodyPr>
            <a:normAutofit/>
          </a:bodyPr>
          <a:lstStyle/>
          <a:p>
            <a:r>
              <a:rPr lang="tr-TR" i="1" dirty="0">
                <a:solidFill>
                  <a:srgbClr val="FFFF00"/>
                </a:solidFill>
                <a:hlinkClick r:id="rId3"/>
              </a:rPr>
              <a:t>Divan Edebiyatı</a:t>
            </a:r>
            <a:r>
              <a:rPr lang="tr-TR" i="1" dirty="0">
                <a:solidFill>
                  <a:srgbClr val="FFFF00"/>
                </a:solidFill>
              </a:rPr>
              <a:t>mızın son büyük şairi olan Şeyh Galib, 1757'de İstanbul'da doğdu. Asıl adı Mehmed Esad olan Şeyh Galib'in babası Reşid Efendi, annesi Emine Hatun'dur. Babası tasavvuf eğitimi almış, mevleviliğe ve melamiliğe bağlı şiirlerle uğraşmış, kültürlü bir kişidir. Şeyh Galib'in dedesi Mehmed Efendi de mevlevi tarikati aydınlarındandır.</a:t>
            </a:r>
          </a:p>
          <a:p>
            <a:r>
              <a:rPr lang="tr-TR" i="1" dirty="0">
                <a:solidFill>
                  <a:srgbClr val="FFFF00"/>
                </a:solidFill>
              </a:rPr>
              <a:t>Şeyh Galib ilköğretimini babasından gördü. Hamdi adlı bir bilginden Arapça dersi almış ve kendisine Esad mahlasını veren Süleyman Neşet'ten de öğrenimi sırasında faydalanmıştır.</a:t>
            </a:r>
          </a:p>
          <a:p>
            <a:endParaRPr lang="tr-TR" i="1" dirty="0">
              <a:solidFill>
                <a:srgbClr val="FFFF00"/>
              </a:solidFill>
            </a:endParaRPr>
          </a:p>
        </p:txBody>
      </p:sp>
    </p:spTree>
  </p:cSld>
  <p:clrMapOvr>
    <a:masterClrMapping/>
  </p:clrMapOvr>
  <p:transition spd="slow">
    <p:newsflash/>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t="-42000" b="-42000"/>
          </a:stretch>
        </a:blipFill>
        <a:effectLst/>
      </p:bgPr>
    </p:bg>
    <p:spTree>
      <p:nvGrpSpPr>
        <p:cNvPr id="1" name=""/>
        <p:cNvGrpSpPr/>
        <p:nvPr/>
      </p:nvGrpSpPr>
      <p:grpSpPr>
        <a:xfrm>
          <a:off x="0" y="0"/>
          <a:ext cx="0" cy="0"/>
          <a:chOff x="0" y="0"/>
          <a:chExt cx="0" cy="0"/>
        </a:xfrm>
      </p:grpSpPr>
      <p:sp>
        <p:nvSpPr>
          <p:cNvPr id="3" name="2 İçerik Yer Tutucusu"/>
          <p:cNvSpPr>
            <a:spLocks noGrp="1"/>
          </p:cNvSpPr>
          <p:nvPr>
            <p:ph idx="1"/>
          </p:nvPr>
        </p:nvSpPr>
        <p:spPr>
          <a:xfrm>
            <a:off x="0" y="0"/>
            <a:ext cx="9144000" cy="6858000"/>
          </a:xfrm>
        </p:spPr>
        <p:txBody>
          <a:bodyPr>
            <a:normAutofit fontScale="92500" lnSpcReduction="20000"/>
          </a:bodyPr>
          <a:lstStyle/>
          <a:p>
            <a:r>
              <a:rPr lang="tr-TR" sz="2900" b="1" i="1" dirty="0">
                <a:solidFill>
                  <a:srgbClr val="FFFF00"/>
                </a:solidFill>
              </a:rPr>
              <a:t>Galib ilk şiirlerinde Esad mahlasını kullanmıştır. Fakat bu adın başkalarınca kullanıldığını görerek Galib mahlasını almıştır. Yirmi dört yaşındayken Divan'ını yazmıştır. 26 yaşındayken Türk Edebiyatı'nda mesnevi türünün en başarılı örneklerinden biri sayılan "Hüsn ü Aşk" adlı eşsiz eserini yazmıştır. Bir yıl ilimle ve eserlerini yazmakla uğraştı. Bu tarihte Galata Mevlevihanesi sonra Konya'da Mevlana dergahında çileye girmiştir. Fakat babasının isteği üzerine çileyi tamamlamadan İstanbul'a dönmüştür. Yenikapı mevlevihanesinde yeniden çileye girdikten sonra hücreye çıkmıştır. Sütlüce'deki evinde, 1791 yılına kadar şeyhlik yaptı. Sekiz yıl süren dergah şeyhliği sırasında Sultan III. Selim, Valide Sultan, padişahın kız kardeşi Beyhan Sultan'ın yakınları arasında yer aldı. Onların takdirlerini kazandı.</a:t>
            </a:r>
          </a:p>
          <a:p>
            <a:r>
              <a:rPr lang="tr-TR" sz="2900" b="1" i="1" dirty="0">
                <a:solidFill>
                  <a:srgbClr val="FFFF00"/>
                </a:solidFill>
              </a:rPr>
              <a:t>Şeyh Galib 1799 yılında İstanbul'da vefat etti. Mezarı Galata Mevlevihanesi'nin avlusundaki türbededir.</a:t>
            </a:r>
          </a:p>
          <a:p>
            <a:r>
              <a:rPr lang="tr-TR" sz="2900" b="1" i="1" dirty="0">
                <a:solidFill>
                  <a:srgbClr val="FFFF00"/>
                </a:solidFill>
              </a:rPr>
              <a:t>Şeyh Galib'in çevresini derinden etkileyen kuvvetli bir şahsiyeti, kendisine ve sanatına tam güveni olduğu anlaşılıyor.</a:t>
            </a:r>
          </a:p>
          <a:p>
            <a:endParaRPr lang="tr-TR" b="1" i="1" dirty="0">
              <a:solidFill>
                <a:srgbClr val="FFFF00"/>
              </a:solidFill>
            </a:endParaRPr>
          </a:p>
        </p:txBody>
      </p:sp>
    </p:spTree>
  </p:cSld>
  <p:clrMapOvr>
    <a:masterClrMapping/>
  </p:clrMapOvr>
  <p:transition spd="slow">
    <p:newsflash/>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9 Başlık"/>
          <p:cNvSpPr>
            <a:spLocks noGrp="1"/>
          </p:cNvSpPr>
          <p:nvPr>
            <p:ph type="title"/>
          </p:nvPr>
        </p:nvSpPr>
        <p:spPr>
          <a:xfrm>
            <a:off x="0" y="332656"/>
            <a:ext cx="8820472" cy="2304256"/>
          </a:xfrm>
        </p:spPr>
        <p:txBody>
          <a:bodyPr>
            <a:noAutofit/>
          </a:bodyPr>
          <a:lstStyle/>
          <a:p>
            <a:r>
              <a:rPr lang="tr-TR" sz="2400" dirty="0" smtClean="0">
                <a:hlinkClick r:id="rId2"/>
              </a:rPr>
              <a:t>KAYNAKÇA </a:t>
            </a:r>
            <a:br>
              <a:rPr lang="tr-TR" sz="2400" dirty="0" smtClean="0">
                <a:hlinkClick r:id="rId2"/>
              </a:rPr>
            </a:br>
            <a:r>
              <a:rPr lang="tr-TR" sz="2400" dirty="0" smtClean="0">
                <a:hlinkClick r:id="rId2"/>
              </a:rPr>
              <a:t>*https://www.turkedebiyati.org/sairler/seyh_galip.html</a:t>
            </a:r>
            <a:r>
              <a:rPr lang="tr-TR" sz="2400" dirty="0" smtClean="0"/>
              <a:t> </a:t>
            </a:r>
            <a:br>
              <a:rPr lang="tr-TR" sz="2400" dirty="0" smtClean="0"/>
            </a:br>
            <a:r>
              <a:rPr lang="tr-TR" sz="2400" dirty="0" smtClean="0"/>
              <a:t>*</a:t>
            </a:r>
            <a:r>
              <a:rPr lang="tr-TR" sz="2400" dirty="0" smtClean="0">
                <a:hlinkClick r:id="rId3"/>
              </a:rPr>
              <a:t>https://tr.wikipedia.org/wiki/H%C3%BCsn-%C3%BC_A%C5%9Fk</a:t>
            </a:r>
            <a:r>
              <a:rPr lang="tr-TR" sz="2400" dirty="0" smtClean="0"/>
              <a:t> </a:t>
            </a:r>
            <a:r>
              <a:rPr lang="tr-TR" sz="2800" dirty="0" smtClean="0"/>
              <a:t/>
            </a:r>
            <a:br>
              <a:rPr lang="tr-TR" sz="2800" dirty="0" smtClean="0"/>
            </a:br>
            <a:endParaRPr lang="tr-TR" sz="2800" dirty="0"/>
          </a:p>
        </p:txBody>
      </p:sp>
      <p:sp>
        <p:nvSpPr>
          <p:cNvPr id="7" name="6 İçerik Yer Tutucusu"/>
          <p:cNvSpPr>
            <a:spLocks noGrp="1"/>
          </p:cNvSpPr>
          <p:nvPr>
            <p:ph idx="1"/>
          </p:nvPr>
        </p:nvSpPr>
        <p:spPr>
          <a:xfrm>
            <a:off x="0" y="4005064"/>
            <a:ext cx="8964488" cy="2852936"/>
          </a:xfrm>
        </p:spPr>
        <p:txBody>
          <a:bodyPr/>
          <a:lstStyle/>
          <a:p>
            <a:r>
              <a:rPr lang="tr-TR" dirty="0" smtClean="0">
                <a:solidFill>
                  <a:srgbClr val="FF0000"/>
                </a:solidFill>
              </a:rPr>
              <a:t>HAZIRLAYAN;                      </a:t>
            </a:r>
          </a:p>
          <a:p>
            <a:r>
              <a:rPr lang="tr-TR" dirty="0" smtClean="0">
                <a:solidFill>
                  <a:srgbClr val="FF0000"/>
                </a:solidFill>
              </a:rPr>
              <a:t>ENES DANIŞMAZ               </a:t>
            </a:r>
          </a:p>
          <a:p>
            <a:r>
              <a:rPr lang="tr-TR" dirty="0" smtClean="0">
                <a:solidFill>
                  <a:srgbClr val="FF0000"/>
                </a:solidFill>
              </a:rPr>
              <a:t>HÜSN-Ü AŞK </a:t>
            </a:r>
          </a:p>
          <a:p>
            <a:r>
              <a:rPr lang="tr-TR" dirty="0" smtClean="0">
                <a:solidFill>
                  <a:srgbClr val="FF0000"/>
                </a:solidFill>
              </a:rPr>
              <a:t>ŞEYH GALİP</a:t>
            </a:r>
          </a:p>
          <a:p>
            <a:endParaRPr lang="tr-TR" dirty="0"/>
          </a:p>
        </p:txBody>
      </p:sp>
    </p:spTree>
  </p:cSld>
  <p:clrMapOvr>
    <a:masterClrMapping/>
  </p:clrMapOvr>
  <p:transition spd="slow">
    <p:newsflash/>
  </p:transition>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45</TotalTime>
  <Words>274</Words>
  <Application>Microsoft Office PowerPoint</Application>
  <PresentationFormat>Ekran Gösterisi (4:3)</PresentationFormat>
  <Paragraphs>19</Paragraphs>
  <Slides>7</Slides>
  <Notes>0</Notes>
  <HiddenSlides>0</HiddenSlides>
  <MMClips>0</MMClips>
  <ScaleCrop>false</ScaleCrop>
  <HeadingPairs>
    <vt:vector size="4" baseType="variant">
      <vt:variant>
        <vt:lpstr>Tema</vt:lpstr>
      </vt:variant>
      <vt:variant>
        <vt:i4>1</vt:i4>
      </vt:variant>
      <vt:variant>
        <vt:lpstr>Slayt Başlıkları</vt:lpstr>
      </vt:variant>
      <vt:variant>
        <vt:i4>7</vt:i4>
      </vt:variant>
    </vt:vector>
  </HeadingPairs>
  <TitlesOfParts>
    <vt:vector size="8" baseType="lpstr">
      <vt:lpstr>Ofis Teması</vt:lpstr>
      <vt:lpstr>Slayt 1</vt:lpstr>
      <vt:lpstr>Slayt 2</vt:lpstr>
      <vt:lpstr>KONUSU</vt:lpstr>
      <vt:lpstr>Slayt 4</vt:lpstr>
      <vt:lpstr>Slayt 5</vt:lpstr>
      <vt:lpstr>Slayt 6</vt:lpstr>
      <vt:lpstr>KAYNAKÇA  *https://www.turkedebiyati.org/sairler/seyh_galip.html  *https://tr.wikipedia.org/wiki/H%C3%BCsn-%C3%BC_A%C5%9Fk  </vt:lpstr>
    </vt:vector>
  </TitlesOfParts>
  <Company>Silentall.Com Team</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HÜSN-Ü AŞK</dc:title>
  <dc:creator>7</dc:creator>
  <cp:lastModifiedBy>7</cp:lastModifiedBy>
  <cp:revision>5</cp:revision>
  <dcterms:created xsi:type="dcterms:W3CDTF">2017-04-19T11:50:37Z</dcterms:created>
  <dcterms:modified xsi:type="dcterms:W3CDTF">2017-04-19T12:35:50Z</dcterms:modified>
</cp:coreProperties>
</file>