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3"/>
  </p:notesMasterIdLst>
  <p:sldIdLst>
    <p:sldId id="259" r:id="rId2"/>
    <p:sldId id="260" r:id="rId3"/>
    <p:sldId id="261" r:id="rId4"/>
    <p:sldId id="262" r:id="rId5"/>
    <p:sldId id="267" r:id="rId6"/>
    <p:sldId id="268" r:id="rId7"/>
    <p:sldId id="263" r:id="rId8"/>
    <p:sldId id="269" r:id="rId9"/>
    <p:sldId id="270" r:id="rId10"/>
    <p:sldId id="265" r:id="rId11"/>
    <p:sldId id="26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33" autoAdjust="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38473-FE58-4D43-9496-212217DF0851}" type="datetimeFigureOut">
              <a:rPr lang="tr-TR" smtClean="0"/>
              <a:t>26.04.2017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49237-8CC4-487B-8393-2DC1AC868964}" type="slidenum">
              <a:rPr lang="tr-TR" smtClean="0"/>
              <a:t>‹#›</a:t>
            </a:fld>
            <a:endParaRPr lang="tr-TR"/>
          </a:p>
        </p:txBody>
      </p:sp>
    </p:spTree>
    <p:extLst>
      <p:ext uri="{BB962C8B-B14F-4D97-AF65-F5344CB8AC3E}">
        <p14:creationId xmlns:p14="http://schemas.microsoft.com/office/powerpoint/2010/main" val="84941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5A49237-8CC4-487B-8393-2DC1AC868964}" type="slidenum">
              <a:rPr lang="tr-TR" smtClean="0"/>
              <a:t>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26.04.2017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26.04.2017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sabah.com.tr/haberleri/hacivat" TargetMode="External"/><Relationship Id="rId5" Type="http://schemas.openxmlformats.org/officeDocument/2006/relationships/hyperlink" Target="http://www.sabah.com.tr/haberleri/karagoz" TargetMode="Externa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357158" y="1988840"/>
            <a:ext cx="8358246" cy="2225978"/>
          </a:xfrm>
          <a:prstGeom prst="rect">
            <a:avLst/>
          </a:prstGeom>
          <a:noFill/>
        </p:spPr>
        <p:txBody>
          <a:bodyPr wrap="none" lIns="91440" tIns="45720" rIns="91440" bIns="45720">
            <a:prstTxWarp prst="textArchUp">
              <a:avLst>
                <a:gd name="adj" fmla="val 10776938"/>
              </a:avLst>
            </a:prstTxWarp>
            <a:spAutoFit/>
          </a:bodyPr>
          <a:lstStyle/>
          <a:p>
            <a:pPr algn="ctr"/>
            <a:r>
              <a:rPr lang="tr-TR" sz="54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TÜRK  EDEBİYATI</a:t>
            </a:r>
          </a:p>
          <a:p>
            <a:pPr algn="ctr"/>
            <a:endParaRPr lang="tr-TR" sz="8000" b="1" cap="none"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p:txBody>
      </p:sp>
      <p:sp>
        <p:nvSpPr>
          <p:cNvPr id="9" name="8 Dikdörtgen"/>
          <p:cNvSpPr/>
          <p:nvPr/>
        </p:nvSpPr>
        <p:spPr>
          <a:xfrm>
            <a:off x="-285784" y="2967335"/>
            <a:ext cx="7858180" cy="3416320"/>
          </a:xfrm>
          <a:prstGeom prst="rect">
            <a:avLst/>
          </a:prstGeom>
          <a:noFill/>
        </p:spPr>
        <p:txBody>
          <a:bodyPr wrap="square" lIns="91440" tIns="45720" rIns="91440" bIns="45720">
            <a:spAutoFit/>
          </a:bodyPr>
          <a:lstStyle/>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AD:ÖMER</a:t>
            </a:r>
          </a:p>
          <a:p>
            <a:pPr algn="ctr"/>
            <a:r>
              <a:rPr lang="tr-T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SOYAD:ÖZER</a:t>
            </a:r>
          </a:p>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NO/SINIF:5291/10-A</a:t>
            </a:r>
          </a:p>
          <a:p>
            <a:pPr algn="ctr"/>
            <a:r>
              <a:rPr lang="tr-T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KONU:KARAGÖZ</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146" name="Picture 2" descr="karagöz ile ilgili görsel sonucu"/>
          <p:cNvPicPr>
            <a:picLocks noChangeAspect="1" noChangeArrowheads="1"/>
          </p:cNvPicPr>
          <p:nvPr/>
        </p:nvPicPr>
        <p:blipFill>
          <a:blip r:embed="rId2"/>
          <a:srcRect/>
          <a:stretch>
            <a:fillRect/>
          </a:stretch>
        </p:blipFill>
        <p:spPr bwMode="auto">
          <a:xfrm>
            <a:off x="5697130" y="1857364"/>
            <a:ext cx="3304006" cy="264320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85852" y="571480"/>
            <a:ext cx="4322907" cy="923330"/>
          </a:xfrm>
          <a:prstGeom prst="rect">
            <a:avLst/>
          </a:prstGeom>
          <a:noFill/>
        </p:spPr>
        <p:txBody>
          <a:bodyPr wrap="square" lIns="91440" tIns="45720" rIns="91440" bIns="45720">
            <a:spAutoFit/>
          </a:bodyPr>
          <a:lstStyle/>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KAYNAKÇA</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1505" name="Rectangle 1"/>
          <p:cNvSpPr>
            <a:spLocks noChangeArrowheads="1"/>
          </p:cNvSpPr>
          <p:nvPr/>
        </p:nvSpPr>
        <p:spPr bwMode="auto">
          <a:xfrm>
            <a:off x="428596" y="2000240"/>
            <a:ext cx="521497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www.kara-göz.com  </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www.</a:t>
            </a:r>
            <a:r>
              <a:rPr kumimoji="0" lang="tr-TR" sz="3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meb</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.com </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www. </a:t>
            </a:r>
            <a:r>
              <a:rPr kumimoji="0" lang="tr-TR" sz="3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wikipedia</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.com</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www.</a:t>
            </a:r>
            <a:r>
              <a:rPr kumimoji="0" lang="tr-TR" sz="3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edebıyat</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tr-TR" sz="36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cım</a:t>
            </a:r>
            <a:r>
              <a:rPr kumimoji="0" lang="tr-TR" sz="3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.com</a:t>
            </a:r>
            <a:endParaRPr kumimoji="0" lang="tr-T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7" name="Picture 3" descr="karagöz ile ilgili görsel sonucu"/>
          <p:cNvPicPr>
            <a:picLocks noChangeAspect="1" noChangeArrowheads="1"/>
          </p:cNvPicPr>
          <p:nvPr/>
        </p:nvPicPr>
        <p:blipFill>
          <a:blip r:embed="rId2"/>
          <a:srcRect/>
          <a:stretch>
            <a:fillRect/>
          </a:stretch>
        </p:blipFill>
        <p:spPr bwMode="auto">
          <a:xfrm>
            <a:off x="5500694" y="2071678"/>
            <a:ext cx="3231887" cy="327556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1500174"/>
            <a:ext cx="2143108" cy="2585323"/>
          </a:xfrm>
          <a:prstGeom prst="rect">
            <a:avLst/>
          </a:prstGeom>
          <a:noFill/>
        </p:spPr>
        <p:txBody>
          <a:bodyPr wrap="squar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4">
                      <a:satMod val="175000"/>
                      <a:alpha val="40000"/>
                    </a:schemeClr>
                  </a:glow>
                </a:effectLst>
              </a:rPr>
              <a:t>BENİ</a:t>
            </a:r>
          </a:p>
          <a:p>
            <a:pPr algn="ctr"/>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4">
                      <a:satMod val="175000"/>
                      <a:alpha val="40000"/>
                    </a:schemeClr>
                  </a:glow>
                </a:effectLst>
              </a:rPr>
              <a:t> </a:t>
            </a: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4">
                      <a:satMod val="175000"/>
                      <a:alpha val="40000"/>
                    </a:schemeClr>
                  </a:glow>
                </a:effectLst>
              </a:rPr>
              <a:t> </a:t>
            </a:r>
          </a:p>
          <a:p>
            <a:pPr algn="ct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4">
                    <a:satMod val="175000"/>
                    <a:alpha val="40000"/>
                  </a:schemeClr>
                </a:glow>
              </a:effectLst>
            </a:endParaRPr>
          </a:p>
        </p:txBody>
      </p:sp>
      <p:sp>
        <p:nvSpPr>
          <p:cNvPr id="6" name="5 Dikdörtgen"/>
          <p:cNvSpPr/>
          <p:nvPr/>
        </p:nvSpPr>
        <p:spPr>
          <a:xfrm>
            <a:off x="500035" y="2500306"/>
            <a:ext cx="4572031" cy="1754326"/>
          </a:xfrm>
          <a:prstGeom prst="rect">
            <a:avLst/>
          </a:prstGeom>
          <a:noFill/>
        </p:spPr>
        <p:txBody>
          <a:bodyPr wrap="square" lIns="91440" tIns="45720" rIns="91440" bIns="45720">
            <a:spAutoFit/>
          </a:bodyPr>
          <a:lstStyle/>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2">
                      <a:satMod val="175000"/>
                      <a:alpha val="40000"/>
                    </a:schemeClr>
                  </a:glow>
                </a:effectLst>
              </a:rPr>
              <a:t>DİNLEDİĞİNİZ</a:t>
            </a:r>
          </a:p>
          <a:p>
            <a:pPr algn="ct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2">
                    <a:satMod val="175000"/>
                    <a:alpha val="40000"/>
                  </a:schemeClr>
                </a:glow>
              </a:effectLst>
            </a:endParaRPr>
          </a:p>
        </p:txBody>
      </p:sp>
      <p:sp>
        <p:nvSpPr>
          <p:cNvPr id="7" name="6 Dikdörtgen"/>
          <p:cNvSpPr/>
          <p:nvPr/>
        </p:nvSpPr>
        <p:spPr>
          <a:xfrm>
            <a:off x="3000364" y="3214686"/>
            <a:ext cx="3929090" cy="923330"/>
          </a:xfrm>
          <a:prstGeom prst="rect">
            <a:avLst/>
          </a:prstGeom>
          <a:noFill/>
        </p:spPr>
        <p:txBody>
          <a:bodyPr wrap="squar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6">
                      <a:satMod val="175000"/>
                      <a:alpha val="40000"/>
                    </a:schemeClr>
                  </a:glow>
                </a:effectLst>
              </a:rPr>
              <a:t>İÇİN</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6">
                    <a:satMod val="175000"/>
                    <a:alpha val="40000"/>
                  </a:schemeClr>
                </a:glow>
              </a:effectLst>
            </a:endParaRPr>
          </a:p>
        </p:txBody>
      </p:sp>
      <p:sp>
        <p:nvSpPr>
          <p:cNvPr id="8" name="7 Dikdörtgen"/>
          <p:cNvSpPr/>
          <p:nvPr/>
        </p:nvSpPr>
        <p:spPr>
          <a:xfrm>
            <a:off x="4857752" y="4143380"/>
            <a:ext cx="4286248" cy="923330"/>
          </a:xfrm>
          <a:prstGeom prst="rect">
            <a:avLst/>
          </a:prstGeom>
          <a:noFill/>
        </p:spPr>
        <p:txBody>
          <a:bodyPr wrap="squar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5">
                      <a:satMod val="175000"/>
                      <a:alpha val="40000"/>
                    </a:schemeClr>
                  </a:glow>
                </a:effectLst>
              </a:rPr>
              <a:t>TEŞEKÜRLER</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63500">
                  <a:schemeClr val="accent5">
                    <a:satMod val="175000"/>
                    <a:alpha val="40000"/>
                  </a:schemeClr>
                </a:glow>
              </a:effectLst>
            </a:endParaRPr>
          </a:p>
        </p:txBody>
      </p:sp>
      <p:pic>
        <p:nvPicPr>
          <p:cNvPr id="22530" name="Picture 2" descr="karagöz hangisi ile ilgili görsel sonucu"/>
          <p:cNvPicPr>
            <a:picLocks noChangeAspect="1" noChangeArrowheads="1"/>
          </p:cNvPicPr>
          <p:nvPr/>
        </p:nvPicPr>
        <p:blipFill>
          <a:blip r:embed="rId2"/>
          <a:srcRect/>
          <a:stretch>
            <a:fillRect/>
          </a:stretch>
        </p:blipFill>
        <p:spPr bwMode="auto">
          <a:xfrm>
            <a:off x="5643570" y="785794"/>
            <a:ext cx="2619375" cy="174307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2306380" y="714356"/>
            <a:ext cx="4765950" cy="1754326"/>
          </a:xfrm>
          <a:prstGeom prst="rect">
            <a:avLst/>
          </a:prstGeom>
          <a:noFill/>
        </p:spPr>
        <p:txBody>
          <a:bodyPr wrap="square" lIns="91440" tIns="45720" rIns="91440" bIns="45720">
            <a:spAutoFit/>
          </a:bodyPr>
          <a:lstStyle/>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KİMDİR </a:t>
            </a:r>
          </a:p>
          <a:p>
            <a:pPr algn="ct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122" name="AutoShape 2" descr="karagöz ve hacivat kim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124" name="Picture 4" descr="karagöz ve hacivat kimdir ile ilgili görsel sonucu"/>
          <p:cNvPicPr>
            <a:picLocks noChangeAspect="1" noChangeArrowheads="1"/>
          </p:cNvPicPr>
          <p:nvPr/>
        </p:nvPicPr>
        <p:blipFill>
          <a:blip r:embed="rId3"/>
          <a:srcRect/>
          <a:stretch>
            <a:fillRect/>
          </a:stretch>
        </p:blipFill>
        <p:spPr bwMode="auto">
          <a:xfrm>
            <a:off x="5286380" y="2285992"/>
            <a:ext cx="3553415" cy="3000396"/>
          </a:xfrm>
          <a:prstGeom prst="rect">
            <a:avLst/>
          </a:prstGeom>
          <a:noFill/>
        </p:spPr>
      </p:pic>
      <p:pic>
        <p:nvPicPr>
          <p:cNvPr id="5126" name="Picture 6" descr="http://www.bakimliyiz.com/images/smilies/smilev.gif"/>
          <p:cNvPicPr>
            <a:picLocks noChangeAspect="1" noChangeArrowheads="1"/>
          </p:cNvPicPr>
          <p:nvPr/>
        </p:nvPicPr>
        <p:blipFill>
          <a:blip r:embed="rId4"/>
          <a:srcRect/>
          <a:stretch>
            <a:fillRect/>
          </a:stretch>
        </p:blipFill>
        <p:spPr bwMode="auto">
          <a:xfrm>
            <a:off x="2074863" y="-304800"/>
            <a:ext cx="57150" cy="85725"/>
          </a:xfrm>
          <a:prstGeom prst="rect">
            <a:avLst/>
          </a:prstGeom>
          <a:noFill/>
        </p:spPr>
      </p:pic>
      <p:pic>
        <p:nvPicPr>
          <p:cNvPr id="5127" name="Picture 7" descr="http://www.bakimliyiz.com/images/smilies/smilev.gif"/>
          <p:cNvPicPr>
            <a:picLocks noChangeAspect="1" noChangeArrowheads="1"/>
          </p:cNvPicPr>
          <p:nvPr/>
        </p:nvPicPr>
        <p:blipFill>
          <a:blip r:embed="rId4"/>
          <a:srcRect/>
          <a:stretch>
            <a:fillRect/>
          </a:stretch>
        </p:blipFill>
        <p:spPr bwMode="auto">
          <a:xfrm>
            <a:off x="11122025" y="-304800"/>
            <a:ext cx="57150" cy="85725"/>
          </a:xfrm>
          <a:prstGeom prst="rect">
            <a:avLst/>
          </a:prstGeom>
          <a:noFill/>
        </p:spPr>
      </p:pic>
      <p:pic>
        <p:nvPicPr>
          <p:cNvPr id="5128" name="Picture 8" descr="http://www.bakimliyiz.com/images/smilies/smilev.gif"/>
          <p:cNvPicPr>
            <a:picLocks noChangeAspect="1" noChangeArrowheads="1"/>
          </p:cNvPicPr>
          <p:nvPr/>
        </p:nvPicPr>
        <p:blipFill>
          <a:blip r:embed="rId4"/>
          <a:srcRect/>
          <a:stretch>
            <a:fillRect/>
          </a:stretch>
        </p:blipFill>
        <p:spPr bwMode="auto">
          <a:xfrm>
            <a:off x="14593888" y="-304800"/>
            <a:ext cx="57150" cy="85725"/>
          </a:xfrm>
          <a:prstGeom prst="rect">
            <a:avLst/>
          </a:prstGeom>
          <a:noFill/>
        </p:spPr>
      </p:pic>
      <p:pic>
        <p:nvPicPr>
          <p:cNvPr id="5129" name="Picture 9" descr="http://www.bakimliyiz.com/images/smilies/smilev.gif"/>
          <p:cNvPicPr>
            <a:picLocks noChangeAspect="1" noChangeArrowheads="1"/>
          </p:cNvPicPr>
          <p:nvPr/>
        </p:nvPicPr>
        <p:blipFill>
          <a:blip r:embed="rId4"/>
          <a:srcRect/>
          <a:stretch>
            <a:fillRect/>
          </a:stretch>
        </p:blipFill>
        <p:spPr bwMode="auto">
          <a:xfrm>
            <a:off x="7456488" y="-136525"/>
            <a:ext cx="57150" cy="85725"/>
          </a:xfrm>
          <a:prstGeom prst="rect">
            <a:avLst/>
          </a:prstGeom>
          <a:noFill/>
        </p:spPr>
      </p:pic>
      <p:pic>
        <p:nvPicPr>
          <p:cNvPr id="5131" name="Picture 11" descr="http://www.bakimliyiz.com/images/smilies/smilev.gif"/>
          <p:cNvPicPr>
            <a:picLocks noChangeAspect="1" noChangeArrowheads="1"/>
          </p:cNvPicPr>
          <p:nvPr/>
        </p:nvPicPr>
        <p:blipFill>
          <a:blip r:embed="rId4"/>
          <a:srcRect/>
          <a:stretch>
            <a:fillRect/>
          </a:stretch>
        </p:blipFill>
        <p:spPr bwMode="auto">
          <a:xfrm>
            <a:off x="2074863" y="-304800"/>
            <a:ext cx="57150" cy="85725"/>
          </a:xfrm>
          <a:prstGeom prst="rect">
            <a:avLst/>
          </a:prstGeom>
          <a:noFill/>
        </p:spPr>
      </p:pic>
      <p:pic>
        <p:nvPicPr>
          <p:cNvPr id="5132" name="Picture 12" descr="http://www.bakimliyiz.com/images/smilies/smilev.gif"/>
          <p:cNvPicPr>
            <a:picLocks noChangeAspect="1" noChangeArrowheads="1"/>
          </p:cNvPicPr>
          <p:nvPr/>
        </p:nvPicPr>
        <p:blipFill>
          <a:blip r:embed="rId4"/>
          <a:srcRect/>
          <a:stretch>
            <a:fillRect/>
          </a:stretch>
        </p:blipFill>
        <p:spPr bwMode="auto">
          <a:xfrm>
            <a:off x="11122025" y="-304800"/>
            <a:ext cx="57150" cy="85725"/>
          </a:xfrm>
          <a:prstGeom prst="rect">
            <a:avLst/>
          </a:prstGeom>
          <a:noFill/>
        </p:spPr>
      </p:pic>
      <p:pic>
        <p:nvPicPr>
          <p:cNvPr id="5133" name="Picture 13" descr="http://www.bakimliyiz.com/images/smilies/smilev.gif"/>
          <p:cNvPicPr>
            <a:picLocks noChangeAspect="1" noChangeArrowheads="1"/>
          </p:cNvPicPr>
          <p:nvPr/>
        </p:nvPicPr>
        <p:blipFill>
          <a:blip r:embed="rId4"/>
          <a:srcRect/>
          <a:stretch>
            <a:fillRect/>
          </a:stretch>
        </p:blipFill>
        <p:spPr bwMode="auto">
          <a:xfrm>
            <a:off x="14593888" y="-304800"/>
            <a:ext cx="57150" cy="85725"/>
          </a:xfrm>
          <a:prstGeom prst="rect">
            <a:avLst/>
          </a:prstGeom>
          <a:noFill/>
        </p:spPr>
      </p:pic>
      <p:pic>
        <p:nvPicPr>
          <p:cNvPr id="5134" name="Picture 14" descr="http://www.bakimliyiz.com/images/smilies/smilev.gif"/>
          <p:cNvPicPr>
            <a:picLocks noChangeAspect="1" noChangeArrowheads="1"/>
          </p:cNvPicPr>
          <p:nvPr/>
        </p:nvPicPr>
        <p:blipFill>
          <a:blip r:embed="rId4"/>
          <a:srcRect/>
          <a:stretch>
            <a:fillRect/>
          </a:stretch>
        </p:blipFill>
        <p:spPr bwMode="auto">
          <a:xfrm>
            <a:off x="7456488" y="-136525"/>
            <a:ext cx="57150" cy="85725"/>
          </a:xfrm>
          <a:prstGeom prst="rect">
            <a:avLst/>
          </a:prstGeom>
          <a:noFill/>
        </p:spPr>
      </p:pic>
      <p:sp>
        <p:nvSpPr>
          <p:cNvPr id="5135" name="Rectangle 15"/>
          <p:cNvSpPr>
            <a:spLocks noChangeArrowheads="1"/>
          </p:cNvSpPr>
          <p:nvPr/>
        </p:nvSpPr>
        <p:spPr bwMode="auto">
          <a:xfrm>
            <a:off x="785786" y="1500174"/>
            <a:ext cx="4429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cs typeface="Arial" pitchFamily="34" charset="0"/>
              </a:rPr>
              <a:t/>
            </a:r>
            <a:br>
              <a:rPr kumimoji="0" lang="tr-TR" b="0" i="0" u="none" strike="noStrike" cap="none" normalizeH="0" baseline="0" dirty="0" smtClean="0">
                <a:ln>
                  <a:noFill/>
                </a:ln>
                <a:solidFill>
                  <a:schemeClr val="tx1"/>
                </a:solidFill>
                <a:effectLst/>
                <a:latin typeface="Arial" pitchFamily="34" charset="0"/>
                <a:cs typeface="Arial" pitchFamily="34" charset="0"/>
              </a:rPr>
            </a:b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5136" name="Picture 16" descr="http://www.bakimliyiz.com/images/smilies/smilev.gif"/>
          <p:cNvPicPr>
            <a:picLocks noChangeAspect="1" noChangeArrowheads="1"/>
          </p:cNvPicPr>
          <p:nvPr/>
        </p:nvPicPr>
        <p:blipFill>
          <a:blip r:embed="rId4"/>
          <a:srcRect/>
          <a:stretch>
            <a:fillRect/>
          </a:stretch>
        </p:blipFill>
        <p:spPr bwMode="auto">
          <a:xfrm>
            <a:off x="2074863" y="-304800"/>
            <a:ext cx="57150" cy="85725"/>
          </a:xfrm>
          <a:prstGeom prst="rect">
            <a:avLst/>
          </a:prstGeom>
          <a:noFill/>
        </p:spPr>
      </p:pic>
      <p:pic>
        <p:nvPicPr>
          <p:cNvPr id="5137" name="Picture 17" descr="http://www.bakimliyiz.com/images/smilies/smilev.gif"/>
          <p:cNvPicPr>
            <a:picLocks noChangeAspect="1" noChangeArrowheads="1"/>
          </p:cNvPicPr>
          <p:nvPr/>
        </p:nvPicPr>
        <p:blipFill>
          <a:blip r:embed="rId4"/>
          <a:srcRect/>
          <a:stretch>
            <a:fillRect/>
          </a:stretch>
        </p:blipFill>
        <p:spPr bwMode="auto">
          <a:xfrm>
            <a:off x="11122025" y="-304800"/>
            <a:ext cx="57150" cy="85725"/>
          </a:xfrm>
          <a:prstGeom prst="rect">
            <a:avLst/>
          </a:prstGeom>
          <a:noFill/>
        </p:spPr>
      </p:pic>
      <p:pic>
        <p:nvPicPr>
          <p:cNvPr id="5138" name="Picture 18" descr="http://www.bakimliyiz.com/images/smilies/smilev.gif"/>
          <p:cNvPicPr>
            <a:picLocks noChangeAspect="1" noChangeArrowheads="1"/>
          </p:cNvPicPr>
          <p:nvPr/>
        </p:nvPicPr>
        <p:blipFill>
          <a:blip r:embed="rId4"/>
          <a:srcRect/>
          <a:stretch>
            <a:fillRect/>
          </a:stretch>
        </p:blipFill>
        <p:spPr bwMode="auto">
          <a:xfrm>
            <a:off x="14593888" y="-304800"/>
            <a:ext cx="57150" cy="85725"/>
          </a:xfrm>
          <a:prstGeom prst="rect">
            <a:avLst/>
          </a:prstGeom>
          <a:noFill/>
        </p:spPr>
      </p:pic>
      <p:pic>
        <p:nvPicPr>
          <p:cNvPr id="5139" name="Picture 19" descr="http://www.bakimliyiz.com/images/smilies/smilev.gif"/>
          <p:cNvPicPr>
            <a:picLocks noChangeAspect="1" noChangeArrowheads="1"/>
          </p:cNvPicPr>
          <p:nvPr/>
        </p:nvPicPr>
        <p:blipFill>
          <a:blip r:embed="rId4"/>
          <a:srcRect/>
          <a:stretch>
            <a:fillRect/>
          </a:stretch>
        </p:blipFill>
        <p:spPr bwMode="auto">
          <a:xfrm>
            <a:off x="7456488" y="-136525"/>
            <a:ext cx="57150" cy="85725"/>
          </a:xfrm>
          <a:prstGeom prst="rect">
            <a:avLst/>
          </a:prstGeom>
          <a:noFill/>
        </p:spPr>
      </p:pic>
      <p:sp>
        <p:nvSpPr>
          <p:cNvPr id="26" name="25 Dikdörtgen"/>
          <p:cNvSpPr/>
          <p:nvPr/>
        </p:nvSpPr>
        <p:spPr>
          <a:xfrm>
            <a:off x="714348" y="1500174"/>
            <a:ext cx="4286280" cy="5078313"/>
          </a:xfrm>
          <a:prstGeom prst="rect">
            <a:avLst/>
          </a:prstGeom>
        </p:spPr>
        <p:txBody>
          <a:bodyPr wrap="square">
            <a:spAutoFit/>
          </a:bodyPr>
          <a:lstStyle/>
          <a:p>
            <a:r>
              <a:rPr lang="tr-TR" u="sng" dirty="0" smtClean="0">
                <a:hlinkClick r:id="rId5"/>
              </a:rPr>
              <a:t>Karagöz</a:t>
            </a:r>
            <a:r>
              <a:rPr lang="tr-TR" dirty="0" smtClean="0"/>
              <a:t> </a:t>
            </a:r>
            <a:r>
              <a:rPr lang="tr-TR" u="sng" dirty="0" err="1" smtClean="0">
                <a:hlinkClick r:id="rId6"/>
              </a:rPr>
              <a:t>hacivat</a:t>
            </a:r>
            <a:r>
              <a:rPr lang="tr-TR" dirty="0" smtClean="0"/>
              <a:t> Türk gölge oyununun tek temsilcisi olarak kabul edilen Karagöz oyununun kökeni konusunda değişik görüşler vardır. Kimi kaynaklara göre Orta </a:t>
            </a:r>
            <a:r>
              <a:rPr lang="tr-TR" dirty="0" err="1" smtClean="0"/>
              <a:t>Asyadan</a:t>
            </a:r>
            <a:r>
              <a:rPr lang="tr-TR" dirty="0" smtClean="0"/>
              <a:t>, </a:t>
            </a:r>
            <a:r>
              <a:rPr lang="tr-TR" dirty="0" err="1" smtClean="0"/>
              <a:t>İrandan</a:t>
            </a:r>
            <a:r>
              <a:rPr lang="tr-TR" dirty="0" smtClean="0"/>
              <a:t> ya da </a:t>
            </a:r>
            <a:r>
              <a:rPr lang="tr-TR" dirty="0" err="1" smtClean="0"/>
              <a:t>Hindistandan</a:t>
            </a:r>
            <a:r>
              <a:rPr lang="tr-TR" dirty="0" smtClean="0"/>
              <a:t> batıya göç eden Çingeneler aracılığıyla </a:t>
            </a:r>
            <a:r>
              <a:rPr lang="tr-TR" dirty="0" err="1" smtClean="0"/>
              <a:t>Anadoluya</a:t>
            </a:r>
            <a:r>
              <a:rPr lang="tr-TR" dirty="0" smtClean="0"/>
              <a:t> gelmiştir. Bir görüşe göre Bizans,</a:t>
            </a:r>
            <a:br>
              <a:rPr lang="tr-TR" dirty="0" smtClean="0"/>
            </a:br>
            <a:r>
              <a:rPr lang="tr-TR" dirty="0" smtClean="0"/>
              <a:t/>
            </a:r>
            <a:br>
              <a:rPr lang="tr-TR" dirty="0" smtClean="0"/>
            </a:br>
            <a:r>
              <a:rPr lang="tr-TR" dirty="0" smtClean="0"/>
              <a:t>İtalya ya da Yunan kökenlidir. </a:t>
            </a:r>
            <a:r>
              <a:rPr lang="tr-TR" dirty="0" err="1" smtClean="0"/>
              <a:t>Türkiyeye</a:t>
            </a:r>
            <a:r>
              <a:rPr lang="tr-TR" dirty="0" smtClean="0"/>
              <a:t> Portekiz ya da İspanyadan göç eden Yahudiler aracılığıyla geldiğini savunanlar da vardır. Ancak bu görüşleri kanıtlayacak yeterli belge yoktur</a:t>
            </a:r>
          </a:p>
          <a:p>
            <a:r>
              <a:rPr lang="tr-TR" i="1" u="sng" dirty="0" smtClean="0">
                <a:hlinkClick r:id="rId5"/>
              </a:rPr>
              <a:t>Karagöz</a:t>
            </a:r>
            <a:r>
              <a:rPr lang="tr-TR" i="1" dirty="0" smtClean="0"/>
              <a:t> ve </a:t>
            </a:r>
            <a:r>
              <a:rPr lang="tr-TR" i="1" dirty="0" err="1" smtClean="0"/>
              <a:t>hacıvat</a:t>
            </a:r>
            <a:r>
              <a:rPr lang="tr-TR" i="1" dirty="0" smtClean="0"/>
              <a:t> Bursa'da </a:t>
            </a:r>
            <a:r>
              <a:rPr lang="tr-TR" i="1" dirty="0" err="1" smtClean="0"/>
              <a:t>ulucami'nin</a:t>
            </a:r>
            <a:r>
              <a:rPr lang="tr-TR" i="1" dirty="0" smtClean="0"/>
              <a:t> imalatı esnasında çalışan 2 işçidir. Karagöz demirci ustası iken </a:t>
            </a:r>
            <a:r>
              <a:rPr lang="tr-TR" i="1" u="sng" dirty="0" err="1" smtClean="0">
                <a:hlinkClick r:id="rId6"/>
              </a:rPr>
              <a:t>hacivat</a:t>
            </a:r>
            <a:r>
              <a:rPr lang="tr-TR" i="1" dirty="0" smtClean="0"/>
              <a:t> ise duvarcı ustasıdır. İnşaatın yavaş ilerlemesinden sorumlu tutulup idam edilmişlerdir </a:t>
            </a:r>
            <a:r>
              <a:rPr lang="tr-TR" dirty="0" smtClean="0"/>
              <a:t>. </a:t>
            </a: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34" y="500043"/>
            <a:ext cx="8358247" cy="2031325"/>
          </a:xfrm>
          <a:prstGeom prst="rect">
            <a:avLst/>
          </a:prstGeom>
          <a:noFill/>
        </p:spPr>
        <p:txBody>
          <a:bodyPr wrap="square" lIns="91440" tIns="45720" rIns="91440" bIns="45720">
            <a:spAutoFit/>
          </a:bodyPr>
          <a:lstStyle/>
          <a:p>
            <a:pPr algn="ctr"/>
            <a:r>
              <a:rPr lang="tr-TR"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KARAGÖZ OYUNU NASIL ORTAYA ÇIKMIŞTIR</a:t>
            </a:r>
          </a:p>
          <a:p>
            <a:pPr algn="ct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Dikdörtgen"/>
          <p:cNvSpPr/>
          <p:nvPr/>
        </p:nvSpPr>
        <p:spPr>
          <a:xfrm>
            <a:off x="571472" y="2143116"/>
            <a:ext cx="4643470" cy="4154984"/>
          </a:xfrm>
          <a:prstGeom prst="rect">
            <a:avLst/>
          </a:prstGeom>
        </p:spPr>
        <p:txBody>
          <a:bodyPr wrap="square">
            <a:spAutoFit/>
          </a:bodyPr>
          <a:lstStyle/>
          <a:p>
            <a:r>
              <a:rPr lang="tr-TR" sz="2400" dirty="0" smtClean="0"/>
              <a:t>Orhan Bey, Şeyh </a:t>
            </a:r>
            <a:r>
              <a:rPr lang="tr-TR" sz="2400" dirty="0" err="1" smtClean="0"/>
              <a:t>Küşteri</a:t>
            </a:r>
            <a:r>
              <a:rPr lang="tr-TR" sz="2400" dirty="0" smtClean="0"/>
              <a:t> adlı birinin Karagözle </a:t>
            </a:r>
            <a:r>
              <a:rPr lang="tr-TR" sz="2400" dirty="0" err="1" smtClean="0"/>
              <a:t>Hacıvat</a:t>
            </a:r>
            <a:r>
              <a:rPr lang="tr-TR" sz="2400" dirty="0" smtClean="0"/>
              <a:t> arasında geçen söyleşmeleri bildiğini öğrenir. Çağırtıp anlatmasını ister. Şeyh </a:t>
            </a:r>
            <a:r>
              <a:rPr lang="tr-TR" sz="2400" dirty="0" err="1" smtClean="0"/>
              <a:t>Küşteri</a:t>
            </a:r>
            <a:r>
              <a:rPr lang="tr-TR" sz="2400" dirty="0" smtClean="0"/>
              <a:t> de aydınlatılmış bir perdeye yansıttığı görüntülerle </a:t>
            </a:r>
            <a:r>
              <a:rPr lang="tr-TR" sz="2400" dirty="0" err="1" smtClean="0"/>
              <a:t>Hacıvat</a:t>
            </a:r>
            <a:r>
              <a:rPr lang="tr-TR" sz="2400" dirty="0" smtClean="0"/>
              <a:t>  ve Karagöz arasındaki söyleşmeleri canlandırır. Orhan Bey çok beğenir ve bu oyunun sürdürülmesini ister. Böylece Karagöz oyunu ortaya çıkmış olur. </a:t>
            </a:r>
            <a:endParaRPr lang="tr-TR" sz="2400" dirty="0"/>
          </a:p>
        </p:txBody>
      </p:sp>
      <p:pic>
        <p:nvPicPr>
          <p:cNvPr id="4098" name="Picture 2" descr="karagöz ve hacivat kimdir ile ilgili görsel sonucu"/>
          <p:cNvPicPr>
            <a:picLocks noChangeAspect="1" noChangeArrowheads="1"/>
          </p:cNvPicPr>
          <p:nvPr/>
        </p:nvPicPr>
        <p:blipFill>
          <a:blip r:embed="rId2"/>
          <a:srcRect/>
          <a:stretch>
            <a:fillRect/>
          </a:stretch>
        </p:blipFill>
        <p:spPr bwMode="auto">
          <a:xfrm>
            <a:off x="5659254" y="2928934"/>
            <a:ext cx="2913256" cy="314327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785794"/>
            <a:ext cx="9144000" cy="830997"/>
          </a:xfrm>
          <a:prstGeom prst="rect">
            <a:avLst/>
          </a:prstGeom>
          <a:noFill/>
        </p:spPr>
        <p:txBody>
          <a:bodyPr wrap="square" lIns="91440" tIns="45720" rIns="91440" bIns="45720">
            <a:spAutoFit/>
          </a:bodyPr>
          <a:lstStyle/>
          <a:p>
            <a:pPr algn="ctr"/>
            <a:r>
              <a:rPr lang="tr-TR"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KARAGÖZ OYUNU NASIL OYNANIR</a:t>
            </a:r>
            <a:endParaRPr lang="tr-TR"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Dikdörtgen"/>
          <p:cNvSpPr/>
          <p:nvPr/>
        </p:nvSpPr>
        <p:spPr>
          <a:xfrm>
            <a:off x="857224" y="2828836"/>
            <a:ext cx="3786214" cy="3671998"/>
          </a:xfrm>
          <a:prstGeom prst="rect">
            <a:avLst/>
          </a:prstGeom>
        </p:spPr>
        <p:txBody>
          <a:bodyPr wrap="square">
            <a:spAutoFit/>
          </a:bodyPr>
          <a:lstStyle/>
          <a:p>
            <a:r>
              <a:rPr lang="tr-TR" sz="2800" dirty="0" smtClean="0"/>
              <a:t>Deriden yapılan tasvirlere arkadan vuran ışığın tasvirlerin gölgesini beyaz bir perde üzerine yansıtması temeline dayanan gölge oyunu doğu kültürlerine özgü bir sanattır </a:t>
            </a:r>
            <a:endParaRPr lang="tr-TR" sz="2800" dirty="0"/>
          </a:p>
        </p:txBody>
      </p:sp>
      <p:pic>
        <p:nvPicPr>
          <p:cNvPr id="3074" name="Picture 2" descr="karagöz ve hacivat kimdir ile ilgili görsel sonucu"/>
          <p:cNvPicPr>
            <a:picLocks noChangeAspect="1" noChangeArrowheads="1"/>
          </p:cNvPicPr>
          <p:nvPr/>
        </p:nvPicPr>
        <p:blipFill>
          <a:blip r:embed="rId2"/>
          <a:srcRect/>
          <a:stretch>
            <a:fillRect/>
          </a:stretch>
        </p:blipFill>
        <p:spPr bwMode="auto">
          <a:xfrm>
            <a:off x="4714877" y="2643182"/>
            <a:ext cx="3714776" cy="350046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6034044" cy="4709120"/>
          </a:xfrm>
        </p:spPr>
        <p:txBody>
          <a:bodyPr>
            <a:normAutofit fontScale="55000" lnSpcReduction="20000"/>
          </a:bodyPr>
          <a:lstStyle/>
          <a:p>
            <a:pPr marL="0" indent="0">
              <a:buNone/>
            </a:pPr>
            <a:endParaRPr lang="tr-TR" dirty="0"/>
          </a:p>
          <a:p>
            <a:r>
              <a:rPr lang="tr-TR" sz="2900" dirty="0"/>
              <a:t>1 ) karagöz oyunu perde arkasında oynatan kişiye *hayalbaz* ya da  hayali </a:t>
            </a:r>
            <a:r>
              <a:rPr lang="tr-TR" sz="2900" dirty="0" err="1"/>
              <a:t>denir.hayalbazın</a:t>
            </a:r>
            <a:r>
              <a:rPr lang="tr-TR" sz="2900" dirty="0"/>
              <a:t> en önemli yardımcısı ise tef çalan yardaktır karagöz oyunu tek kişi icra ettiğinden dolayı oyunu oynatmak çok zordur</a:t>
            </a:r>
          </a:p>
          <a:p>
            <a:r>
              <a:rPr lang="tr-TR" sz="2900" dirty="0"/>
              <a:t>2) Karagöz oyunu doğaçlama oynanır yani bu oyunda kesinlikle yazılı bir metin yoktur . karagöz oyununun metinleri 19.yy dan itibaren yazıya geçirilmeye başlamıştır </a:t>
            </a:r>
          </a:p>
          <a:p>
            <a:r>
              <a:rPr lang="tr-TR" sz="2900" dirty="0"/>
              <a:t> 3) Geleneksel Türk Tiyatrosunun en önemli oyunudur </a:t>
            </a:r>
          </a:p>
          <a:p>
            <a:r>
              <a:rPr lang="tr-TR" sz="2900" dirty="0"/>
              <a:t>4) Güldürüye dayanan karagöz ve Hacivat oyunu daha çok karagöz *ün söylenen sözleri yanlış anlamasına dayalı bir güldürüden oluşur </a:t>
            </a:r>
          </a:p>
          <a:p>
            <a:r>
              <a:rPr lang="tr-TR" sz="2900" dirty="0"/>
              <a:t>5) Karagöz oyunu hayal perdesi de denilmektedir </a:t>
            </a:r>
          </a:p>
          <a:p>
            <a:r>
              <a:rPr lang="tr-TR" sz="2900" dirty="0"/>
              <a:t>6) Karagöz oyunu dönemin sosyal hayatı ile ilgili bize önemli ipuçları da verilmektedir .</a:t>
            </a:r>
            <a:r>
              <a:rPr lang="tr-TR" sz="2900" dirty="0" err="1"/>
              <a:t>karagöde</a:t>
            </a:r>
            <a:r>
              <a:rPr lang="tr-TR" sz="2900" dirty="0"/>
              <a:t>*de Osmanlı </a:t>
            </a:r>
            <a:r>
              <a:rPr lang="tr-TR" sz="2900" dirty="0" err="1"/>
              <a:t>İmparotorluğu</a:t>
            </a:r>
            <a:r>
              <a:rPr lang="tr-TR" sz="2900" dirty="0"/>
              <a:t> *</a:t>
            </a:r>
            <a:r>
              <a:rPr lang="tr-TR" sz="2900" dirty="0" err="1"/>
              <a:t>nun</a:t>
            </a:r>
            <a:r>
              <a:rPr lang="tr-TR" sz="2900" dirty="0"/>
              <a:t> her sınıftan her sınıftan bir kahraman yer almaktadır</a:t>
            </a:r>
          </a:p>
          <a:p>
            <a:r>
              <a:rPr lang="tr-TR" sz="2900" dirty="0"/>
              <a:t>7)Karagöz oyununda bir çok </a:t>
            </a:r>
            <a:r>
              <a:rPr lang="tr-TR" sz="2900" dirty="0" err="1"/>
              <a:t>karekter</a:t>
            </a:r>
            <a:r>
              <a:rPr lang="tr-TR" sz="2900" dirty="0"/>
              <a:t> bulunmaktadır.</a:t>
            </a:r>
          </a:p>
          <a:p>
            <a:r>
              <a:rPr lang="tr-TR" sz="2900" dirty="0"/>
              <a:t>8)Karagöz oyunu 4 bölümden oluşur </a:t>
            </a:r>
          </a:p>
          <a:p>
            <a:r>
              <a:rPr lang="tr-TR" sz="2900" dirty="0"/>
              <a:t>9) bu oyunda işsizlik konusunun ön planda görülür </a:t>
            </a:r>
          </a:p>
          <a:p>
            <a:pPr marL="0" indent="0">
              <a:buNone/>
            </a:pPr>
            <a:endParaRPr lang="tr-TR" dirty="0"/>
          </a:p>
        </p:txBody>
      </p:sp>
      <p:sp>
        <p:nvSpPr>
          <p:cNvPr id="4" name="Dikdörtgen 3"/>
          <p:cNvSpPr/>
          <p:nvPr/>
        </p:nvSpPr>
        <p:spPr>
          <a:xfrm>
            <a:off x="35497" y="260648"/>
            <a:ext cx="8977210" cy="923330"/>
          </a:xfrm>
          <a:prstGeom prst="rect">
            <a:avLst/>
          </a:prstGeom>
          <a:noFill/>
        </p:spPr>
        <p:txBody>
          <a:bodyPr wrap="square" lIns="91440" tIns="45720" rIns="91440" bIns="45720">
            <a:spAutoFit/>
          </a:bodyPr>
          <a:lstStyle/>
          <a:p>
            <a:pPr algn="ctr"/>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Karagöz Oyunun Özellikleri</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332" y="3320408"/>
            <a:ext cx="2619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87734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6203032" cy="4525963"/>
          </a:xfrm>
        </p:spPr>
        <p:txBody>
          <a:bodyPr>
            <a:normAutofit fontScale="55000" lnSpcReduction="20000"/>
          </a:bodyPr>
          <a:lstStyle/>
          <a:p>
            <a:r>
              <a:rPr lang="tr-TR" sz="2600" dirty="0"/>
              <a:t>1. Mukaddime (Giriş): Oyunun başlangıç bölümüdür. Hacivat müzik eşliğinde</a:t>
            </a:r>
          </a:p>
          <a:p>
            <a:endParaRPr lang="tr-TR" sz="2600" dirty="0"/>
          </a:p>
          <a:p>
            <a:r>
              <a:rPr lang="tr-TR" sz="2600" dirty="0"/>
              <a:t>bir semai okuyarak perdeye çıkar. Semai bitince “</a:t>
            </a:r>
            <a:r>
              <a:rPr lang="tr-TR" sz="2600" dirty="0" err="1"/>
              <a:t>Off</a:t>
            </a:r>
            <a:r>
              <a:rPr lang="tr-TR" sz="2600" dirty="0"/>
              <a:t>… Hay Hak” diyerek perde gazelini okur. Ardından Karagöz gelir, aralarında atışma başlar.</a:t>
            </a:r>
          </a:p>
          <a:p>
            <a:endParaRPr lang="tr-TR" sz="2600" dirty="0"/>
          </a:p>
          <a:p>
            <a:r>
              <a:rPr lang="tr-TR" sz="2600" dirty="0"/>
              <a:t>2. Muhavere (Söyleşme): Sadece Karagöz ile Hacivat arasında geçen karşılıklı konuşmanın olduğu bölümdür. Bu bölümün amacı Hacivat ile Karagöz’ü tanıtmaktır. Muhaverenin bitiminde önce Hacivat sonra Karagöz perdeden ayrılır.</a:t>
            </a:r>
          </a:p>
          <a:p>
            <a:endParaRPr lang="tr-TR" sz="2600" dirty="0"/>
          </a:p>
          <a:p>
            <a:r>
              <a:rPr lang="tr-TR" sz="2600" dirty="0"/>
              <a:t>3. Fasıl: Oyunun asıl bölümüdür. Bu bölümde yardımcı kişiler de oyunun akışına göre yer alır.</a:t>
            </a:r>
          </a:p>
          <a:p>
            <a:endParaRPr lang="tr-TR" sz="2600" dirty="0"/>
          </a:p>
          <a:p>
            <a:r>
              <a:rPr lang="tr-TR" sz="2600" dirty="0"/>
              <a:t>4. Bitiş: Oyunun en kısa bölümüdür. Karagöz Hacivat’a bir tokat atar. Hacivat da “Yıktın perdeyi eyledin viran, varayım sahibine haber vereyim </a:t>
            </a:r>
            <a:r>
              <a:rPr lang="tr-TR" sz="2600" dirty="0" err="1"/>
              <a:t>heman</a:t>
            </a:r>
            <a:r>
              <a:rPr lang="tr-TR" sz="2600" dirty="0"/>
              <a:t>!” diyerek perdeden çekilir. Karagöz de Hacivat’a tehdit savurur. Bir sonraki oyunda yakası eline geçince neler yapacağını söyleyerek sonraki oyunun konusu hakkında bilgi vermiş olur. Karagöz, oyunun bittiğini haber verir, kusurları için özür diler. Gelecek oyunun adını ve yerini duyurup sahneden ayrılır</a:t>
            </a:r>
            <a:r>
              <a:rPr lang="tr-TR" dirty="0"/>
              <a:t>.</a:t>
            </a:r>
          </a:p>
        </p:txBody>
      </p:sp>
      <p:sp>
        <p:nvSpPr>
          <p:cNvPr id="4" name="Dikdörtgen 3"/>
          <p:cNvSpPr/>
          <p:nvPr/>
        </p:nvSpPr>
        <p:spPr>
          <a:xfrm>
            <a:off x="-562960" y="404664"/>
            <a:ext cx="9815480" cy="769441"/>
          </a:xfrm>
          <a:prstGeom prst="rect">
            <a:avLst/>
          </a:prstGeom>
          <a:noFill/>
        </p:spPr>
        <p:txBody>
          <a:bodyPr wrap="square" lIns="91440" tIns="45720" rIns="91440" bIns="45720">
            <a:spAutoFit/>
          </a:bodyPr>
          <a:lstStyle/>
          <a:p>
            <a:pPr algn="ctr"/>
            <a:r>
              <a:rPr lang="tr-TR"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KARAGÖZ OYUNUN BÖLÜMLERİ</a:t>
            </a:r>
            <a:endParaRPr lang="tr-TR"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853" y="2852936"/>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48745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14282" y="428604"/>
            <a:ext cx="8572560" cy="1754326"/>
          </a:xfrm>
          <a:prstGeom prst="rect">
            <a:avLst/>
          </a:prstGeom>
          <a:noFill/>
        </p:spPr>
        <p:txBody>
          <a:bodyPr wrap="squar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OYUNDAKİ KARAKTERLER</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Dikdörtgen"/>
          <p:cNvSpPr/>
          <p:nvPr/>
        </p:nvSpPr>
        <p:spPr>
          <a:xfrm>
            <a:off x="142844" y="1720840"/>
            <a:ext cx="5214974" cy="3170099"/>
          </a:xfrm>
          <a:prstGeom prst="rect">
            <a:avLst/>
          </a:prstGeom>
        </p:spPr>
        <p:txBody>
          <a:bodyPr wrap="square">
            <a:spAutoFit/>
          </a:bodyPr>
          <a:lstStyle/>
          <a:p>
            <a:r>
              <a:rPr lang="tr-TR" sz="1600" dirty="0" smtClean="0"/>
              <a:t>1)Karagöz :oyunun en önemli kişilerindendir okumamış ve eğitim anlamamış bir tiptir kendisine söylenen sözleri hep yanlış anlar ve sürekli başını belaya sokar.</a:t>
            </a:r>
          </a:p>
          <a:p>
            <a:endParaRPr lang="tr-TR" sz="1600" dirty="0"/>
          </a:p>
          <a:p>
            <a:endParaRPr lang="tr-TR" sz="1600" dirty="0" smtClean="0"/>
          </a:p>
          <a:p>
            <a:r>
              <a:rPr lang="tr-TR" sz="1600" dirty="0" smtClean="0"/>
              <a:t> 2)Hacivat:</a:t>
            </a:r>
            <a:r>
              <a:rPr lang="tr-TR" sz="1600" dirty="0" smtClean="0"/>
              <a:t> </a:t>
            </a:r>
            <a:r>
              <a:rPr lang="tr-TR" sz="1600" dirty="0" smtClean="0"/>
              <a:t> </a:t>
            </a:r>
            <a:r>
              <a:rPr lang="tr-TR" sz="1600" dirty="0" err="1" smtClean="0"/>
              <a:t>hacivat</a:t>
            </a:r>
            <a:r>
              <a:rPr lang="tr-TR" sz="1600" dirty="0" smtClean="0"/>
              <a:t> ise biraz eğitim almış az da olsa medrese görmüş bir adamdır </a:t>
            </a:r>
            <a:r>
              <a:rPr lang="tr-TR" sz="1600" dirty="0" err="1" smtClean="0"/>
              <a:t>görğü</a:t>
            </a:r>
            <a:r>
              <a:rPr lang="tr-TR" sz="1600" dirty="0" smtClean="0"/>
              <a:t> eğitimi ve bilgisini </a:t>
            </a:r>
            <a:r>
              <a:rPr lang="tr-TR" sz="1600" dirty="0" err="1" smtClean="0"/>
              <a:t>cevresindeki</a:t>
            </a:r>
            <a:r>
              <a:rPr lang="tr-TR" sz="1600" dirty="0" smtClean="0"/>
              <a:t> insanlara iyi pazarlamayı bilir nabza göre şerbet vermeyi bilen biridir azda bir öğrenimle öğrenmiş olduğu </a:t>
            </a:r>
            <a:r>
              <a:rPr lang="tr-TR" sz="1600" dirty="0" err="1" smtClean="0"/>
              <a:t>arapça</a:t>
            </a:r>
            <a:r>
              <a:rPr lang="tr-TR" sz="1600" dirty="0" smtClean="0"/>
              <a:t> ve farsça kelimeleri sık sık kullanır (bu nedenle karagöz </a:t>
            </a:r>
            <a:r>
              <a:rPr lang="tr-TR" sz="1600" dirty="0" err="1" smtClean="0"/>
              <a:t>hacivat’ı</a:t>
            </a:r>
            <a:r>
              <a:rPr lang="tr-TR" sz="1600" dirty="0" smtClean="0"/>
              <a:t> sürekli yanlış anlar )</a:t>
            </a:r>
            <a:r>
              <a:rPr lang="tr-TR" sz="2400" dirty="0" smtClean="0"/>
              <a:t/>
            </a:r>
            <a:br>
              <a:rPr lang="tr-TR" sz="2400" dirty="0" smtClean="0"/>
            </a:br>
            <a:endParaRPr lang="tr-TR"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525" y="1196752"/>
            <a:ext cx="16192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1100" y="4027582"/>
            <a:ext cx="1544960" cy="270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628800"/>
            <a:ext cx="6048672" cy="4525963"/>
          </a:xfrm>
        </p:spPr>
        <p:txBody>
          <a:bodyPr>
            <a:normAutofit lnSpcReduction="10000"/>
          </a:bodyPr>
          <a:lstStyle/>
          <a:p>
            <a:pPr marL="0" indent="0">
              <a:buNone/>
            </a:pPr>
            <a:r>
              <a:rPr lang="tr-TR" sz="1600" dirty="0" smtClean="0"/>
              <a:t>3)Çelebi: Osmanlı dönemindeki </a:t>
            </a:r>
            <a:r>
              <a:rPr lang="tr-TR" sz="1600" dirty="0" err="1" smtClean="0"/>
              <a:t>istanbul</a:t>
            </a:r>
            <a:r>
              <a:rPr lang="tr-TR" sz="1600" dirty="0" smtClean="0"/>
              <a:t> </a:t>
            </a:r>
            <a:r>
              <a:rPr lang="tr-TR" sz="1600" dirty="0" err="1" smtClean="0"/>
              <a:t>türkçesini</a:t>
            </a:r>
            <a:r>
              <a:rPr lang="tr-TR" sz="1600" dirty="0" smtClean="0"/>
              <a:t> iyi bir şekilde konuşan ,eğitim görmüş ,</a:t>
            </a:r>
            <a:r>
              <a:rPr lang="tr-TR" sz="1600" dirty="0" err="1" smtClean="0"/>
              <a:t>zengin,mirasyedi,ve</a:t>
            </a:r>
            <a:r>
              <a:rPr lang="tr-TR" sz="1600" dirty="0" smtClean="0"/>
              <a:t> çapkın bir temsili eder</a:t>
            </a:r>
          </a:p>
          <a:p>
            <a:pPr marL="0" indent="0">
              <a:buNone/>
            </a:pPr>
            <a:endParaRPr lang="tr-TR" sz="1600" dirty="0" smtClean="0"/>
          </a:p>
          <a:p>
            <a:pPr marL="0" indent="0">
              <a:buNone/>
            </a:pPr>
            <a:endParaRPr lang="tr-TR" sz="1600" dirty="0"/>
          </a:p>
          <a:p>
            <a:pPr marL="0" indent="0">
              <a:buNone/>
            </a:pPr>
            <a:endParaRPr lang="tr-TR" sz="1600" dirty="0"/>
          </a:p>
          <a:p>
            <a:pPr marL="0" indent="0">
              <a:buNone/>
            </a:pPr>
            <a:endParaRPr lang="tr-TR" sz="1600" dirty="0" smtClean="0"/>
          </a:p>
          <a:p>
            <a:pPr marL="0" indent="0">
              <a:buNone/>
            </a:pPr>
            <a:endParaRPr lang="tr-TR" sz="1600" dirty="0"/>
          </a:p>
          <a:p>
            <a:pPr marL="0" indent="0">
              <a:buNone/>
            </a:pPr>
            <a:r>
              <a:rPr lang="tr-TR" sz="1600" dirty="0" smtClean="0"/>
              <a:t>4)Zenne: Geleneksel </a:t>
            </a:r>
            <a:r>
              <a:rPr lang="tr-TR" sz="1600" dirty="0" err="1" smtClean="0"/>
              <a:t>türk</a:t>
            </a:r>
            <a:r>
              <a:rPr lang="tr-TR" sz="1600" dirty="0" smtClean="0"/>
              <a:t> tiyatrosunda genel olarak kadınlara verilen isim zenne </a:t>
            </a:r>
            <a:r>
              <a:rPr lang="tr-TR" sz="1600" dirty="0" err="1" smtClean="0"/>
              <a:t>dir</a:t>
            </a:r>
            <a:r>
              <a:rPr lang="tr-TR" sz="1600" dirty="0" smtClean="0"/>
              <a:t> </a:t>
            </a:r>
          </a:p>
          <a:p>
            <a:pPr marL="0" indent="0">
              <a:buNone/>
            </a:pPr>
            <a:endParaRPr lang="tr-TR" sz="1600" dirty="0" smtClean="0"/>
          </a:p>
          <a:p>
            <a:pPr marL="0" indent="0">
              <a:buNone/>
            </a:pPr>
            <a:endParaRPr lang="tr-TR" sz="1600" dirty="0"/>
          </a:p>
          <a:p>
            <a:pPr marL="0" indent="0">
              <a:buNone/>
            </a:pPr>
            <a:endParaRPr lang="tr-TR" sz="1600" dirty="0" smtClean="0"/>
          </a:p>
          <a:p>
            <a:pPr marL="0" indent="0">
              <a:buNone/>
            </a:pPr>
            <a:endParaRPr lang="tr-TR" sz="1600" dirty="0" smtClean="0"/>
          </a:p>
          <a:p>
            <a:pPr marL="0" indent="0">
              <a:buNone/>
            </a:pPr>
            <a:r>
              <a:rPr lang="tr-TR" sz="1600" dirty="0" smtClean="0"/>
              <a:t>5) </a:t>
            </a:r>
            <a:r>
              <a:rPr lang="tr-TR" sz="1600" dirty="0" err="1" smtClean="0"/>
              <a:t>Beberuhi:mahalennin</a:t>
            </a:r>
            <a:r>
              <a:rPr lang="tr-TR" sz="1600" dirty="0" smtClean="0"/>
              <a:t> yerlisi olan ve sürekli karagözle atışan bir cüce tipidir .boyu kısadır fakat taktığı uzun şapka ile </a:t>
            </a:r>
            <a:r>
              <a:rPr lang="tr-TR" sz="1600" dirty="0" err="1" smtClean="0"/>
              <a:t>bayonu</a:t>
            </a:r>
            <a:r>
              <a:rPr lang="tr-TR" sz="1600" dirty="0" smtClean="0"/>
              <a:t> uzun göstermeye çalışır </a:t>
            </a:r>
          </a:p>
          <a:p>
            <a:pPr marL="0" indent="0">
              <a:buNone/>
            </a:pPr>
            <a:endParaRPr lang="tr-TR"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6851" y="548680"/>
            <a:ext cx="220267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780928"/>
            <a:ext cx="936104" cy="163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292" y="5013176"/>
            <a:ext cx="864096" cy="159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6679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5338936" cy="4781128"/>
          </a:xfrm>
        </p:spPr>
        <p:txBody>
          <a:bodyPr>
            <a:normAutofit lnSpcReduction="10000"/>
          </a:bodyPr>
          <a:lstStyle/>
          <a:p>
            <a:pPr marL="0" indent="0">
              <a:buNone/>
            </a:pPr>
            <a:r>
              <a:rPr lang="tr-TR" sz="1600" dirty="0" smtClean="0"/>
              <a:t>6) Tuzsuz Deli Bekir: Karagöz oyunun kabadayısıdır Elinde her zaman </a:t>
            </a:r>
            <a:r>
              <a:rPr lang="tr-TR" sz="1600" dirty="0" err="1" smtClean="0"/>
              <a:t>bşr</a:t>
            </a:r>
            <a:r>
              <a:rPr lang="tr-TR" sz="1600" dirty="0" smtClean="0"/>
              <a:t> şişe ile silah vardır olayların düğümlendiği yerde gelir ve kaba kuvvetle olayları  çözmeye çalışır .</a:t>
            </a:r>
          </a:p>
          <a:p>
            <a:pPr marL="0" indent="0">
              <a:buNone/>
            </a:pPr>
            <a:endParaRPr lang="tr-TR" sz="1600" dirty="0" smtClean="0"/>
          </a:p>
          <a:p>
            <a:pPr marL="0" indent="0">
              <a:buNone/>
            </a:pPr>
            <a:endParaRPr lang="tr-TR" sz="1600" dirty="0"/>
          </a:p>
          <a:p>
            <a:pPr marL="0" indent="0">
              <a:buNone/>
            </a:pPr>
            <a:r>
              <a:rPr lang="tr-TR" sz="1600" dirty="0" smtClean="0"/>
              <a:t>7) Tiryaki : elinde her zaman bir tütün sopası  bulunduran  bir karakterdir </a:t>
            </a:r>
          </a:p>
          <a:p>
            <a:pPr marL="0" indent="0">
              <a:buNone/>
            </a:pPr>
            <a:endParaRPr lang="tr-TR" sz="1600" dirty="0" smtClean="0"/>
          </a:p>
          <a:p>
            <a:pPr marL="0" indent="0">
              <a:buNone/>
            </a:pPr>
            <a:endParaRPr lang="tr-TR" sz="1600" dirty="0"/>
          </a:p>
          <a:p>
            <a:pPr marL="0" indent="0">
              <a:buNone/>
            </a:pPr>
            <a:r>
              <a:rPr lang="tr-TR" sz="1600" dirty="0" smtClean="0"/>
              <a:t>8) Himmet : Kastamonulu  Himmet </a:t>
            </a:r>
            <a:r>
              <a:rPr lang="tr-TR" sz="1600" dirty="0" err="1" smtClean="0"/>
              <a:t>olarakda</a:t>
            </a:r>
            <a:r>
              <a:rPr lang="tr-TR" sz="1600" dirty="0" smtClean="0"/>
              <a:t> bilinir .kısa boyludur ve sırtında  ve sırtında her zaman baltası olan bir kaba tiptir </a:t>
            </a:r>
          </a:p>
          <a:p>
            <a:pPr marL="0" indent="0">
              <a:buNone/>
            </a:pPr>
            <a:endParaRPr lang="tr-TR" sz="1600" dirty="0"/>
          </a:p>
          <a:p>
            <a:pPr marL="0" indent="0">
              <a:buNone/>
            </a:pPr>
            <a:endParaRPr lang="tr-TR" sz="1600" dirty="0" smtClean="0"/>
          </a:p>
          <a:p>
            <a:pPr marL="0" indent="0">
              <a:buNone/>
            </a:pPr>
            <a:endParaRPr lang="tr-TR" sz="1600" dirty="0"/>
          </a:p>
          <a:p>
            <a:pPr marL="0" indent="0">
              <a:buNone/>
            </a:pPr>
            <a:r>
              <a:rPr lang="tr-TR" sz="1600" dirty="0" smtClean="0"/>
              <a:t>NOT: BU TİPLERİN YANINDA  : LAZ ,KAYSERİLİ,  RUM, YAHUDİ, KÜRT, ARAP, ACEM, MATİZ, ERMENİ BOLULU ,ARNAVUT VE ONLARCA KARAKTER  BULUNMAKTADIR </a:t>
            </a:r>
            <a:endParaRPr lang="tr-TR"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863" y="332656"/>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204864"/>
            <a:ext cx="184785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551" y="4149080"/>
            <a:ext cx="133378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5188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TotalTime>
  <Words>600</Words>
  <Application>Microsoft Office PowerPoint</Application>
  <PresentationFormat>Ekran Gösterisi (4:3)</PresentationFormat>
  <Paragraphs>73</Paragraphs>
  <Slides>11</Slides>
  <Notes>1</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ATLAS-09</dc:creator>
  <cp:lastModifiedBy>admin</cp:lastModifiedBy>
  <cp:revision>13</cp:revision>
  <dcterms:created xsi:type="dcterms:W3CDTF">2017-04-19T14:17:55Z</dcterms:created>
  <dcterms:modified xsi:type="dcterms:W3CDTF">2017-04-26T14:26:26Z</dcterms:modified>
</cp:coreProperties>
</file>