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>
        <p:scale>
          <a:sx n="76" d="100"/>
          <a:sy n="76" d="100"/>
        </p:scale>
        <p:origin x="-121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24.12.2017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24.12.2017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627784" y="285728"/>
            <a:ext cx="4172553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 smtClean="0"/>
              <a:t>SERVET-İ FÜNUN EDEBİYATI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395536" y="1052736"/>
            <a:ext cx="85689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/>
              <a:t>Tanzimat döneminde edebiyatta başlayan batılılaşma sürecinin, en hızlı ve en etkili yaşandığı dönem 19. yüzyılın son yıllarına tekabül eden Servet-i </a:t>
            </a:r>
            <a:r>
              <a:rPr lang="tr-TR" sz="2000" dirty="0" err="1"/>
              <a:t>Fünun</a:t>
            </a:r>
            <a:r>
              <a:rPr lang="tr-TR" sz="2000" dirty="0"/>
              <a:t> edebiyatıdır</a:t>
            </a:r>
            <a:r>
              <a:rPr lang="tr-TR" sz="2000" dirty="0" smtClean="0"/>
              <a:t>.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İstibdat döneminde toplumsal </a:t>
            </a:r>
            <a:r>
              <a:rPr lang="tr-TR" sz="2000" dirty="0"/>
              <a:t>konulara yönelemeyen genç sanatçılar özellikle de </a:t>
            </a:r>
            <a:r>
              <a:rPr lang="tr-TR" sz="2000" dirty="0" err="1"/>
              <a:t>Recaizade</a:t>
            </a:r>
            <a:r>
              <a:rPr lang="tr-TR" sz="2000" dirty="0"/>
              <a:t> Mahmut Ekrem, Abdülhak Hamid Tarhan gibi edebiyatçılardan etkilenerek Fransız edebiyatından da büyük ölçüde yararlanarak "Sanat için sanat" anlayışıyla yeni bir edebiyat fikri geliştirdiler. </a:t>
            </a:r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r>
              <a:rPr lang="tr-TR" sz="2000" dirty="0" smtClean="0"/>
              <a:t>Servet-i </a:t>
            </a:r>
            <a:r>
              <a:rPr lang="tr-TR" sz="2000" dirty="0" err="1" smtClean="0"/>
              <a:t>Fünun</a:t>
            </a:r>
            <a:r>
              <a:rPr lang="tr-TR" sz="2000" dirty="0" smtClean="0"/>
              <a:t> dergisi etrafında toplanan gençlerin oluşturduğu bu edebiyat hareketine Servet-i </a:t>
            </a:r>
            <a:r>
              <a:rPr lang="tr-TR" sz="2000" dirty="0" err="1" smtClean="0"/>
              <a:t>Fünun</a:t>
            </a:r>
            <a:r>
              <a:rPr lang="tr-TR" sz="2000" dirty="0" smtClean="0"/>
              <a:t> denilmiştir.</a:t>
            </a:r>
            <a:endParaRPr lang="tr-TR" sz="2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277925" y="251981"/>
            <a:ext cx="6660157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tr-TR" sz="2800" dirty="0" smtClean="0"/>
              <a:t>SERVET-İ FÜNUN EDEBİYATI’NIN ÖZELLİKLERİ</a:t>
            </a:r>
            <a:endParaRPr lang="tr-TR" sz="2800" dirty="0" smtClean="0"/>
          </a:p>
        </p:txBody>
      </p:sp>
      <p:sp>
        <p:nvSpPr>
          <p:cNvPr id="2" name="Dikdörtgen 1"/>
          <p:cNvSpPr/>
          <p:nvPr/>
        </p:nvSpPr>
        <p:spPr>
          <a:xfrm>
            <a:off x="323528" y="1268760"/>
            <a:ext cx="856895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tr-TR" sz="2400" i="1" dirty="0"/>
              <a:t>Edebiyat-ı </a:t>
            </a:r>
            <a:r>
              <a:rPr lang="tr-TR" sz="2400" i="1" dirty="0" err="1" smtClean="0"/>
              <a:t>Cedide’nin</a:t>
            </a:r>
            <a:r>
              <a:rPr lang="tr-TR" sz="2400" i="1" dirty="0" smtClean="0"/>
              <a:t> </a:t>
            </a:r>
            <a:r>
              <a:rPr lang="tr-TR" sz="2400" i="1" dirty="0"/>
              <a:t>en önemli özelliği benimsedikleri sanat görüşüdür. “</a:t>
            </a:r>
            <a:r>
              <a:rPr lang="tr-TR" sz="2400" b="1" i="1" dirty="0">
                <a:solidFill>
                  <a:srgbClr val="00B050"/>
                </a:solidFill>
              </a:rPr>
              <a:t>Sanat için sanat</a:t>
            </a:r>
            <a:r>
              <a:rPr lang="tr-TR" sz="2400" i="1" dirty="0"/>
              <a:t>” anlayışını benimseyen bu edebiyatçıların edebi özellikleri hakkında bu madde üzerinden çeşitli yorumlar yapmak da mümkün olmaktadır</a:t>
            </a:r>
            <a:r>
              <a:rPr lang="tr-TR" sz="2400" i="1" dirty="0" smtClean="0"/>
              <a:t>.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tr-TR" sz="2400" i="1" dirty="0" smtClean="0"/>
          </a:p>
          <a:p>
            <a:pPr marL="285750" indent="-285750" algn="just">
              <a:buFont typeface="Wingdings" pitchFamily="2" charset="2"/>
              <a:buChar char="Ø"/>
            </a:pPr>
            <a:endParaRPr lang="tr-TR" sz="2400" i="1" dirty="0"/>
          </a:p>
          <a:p>
            <a:pPr marL="285750" indent="-285750" algn="just">
              <a:buFont typeface="Wingdings" pitchFamily="2" charset="2"/>
              <a:buChar char="Ø"/>
            </a:pPr>
            <a:r>
              <a:rPr lang="tr-TR" sz="2400" i="1" dirty="0"/>
              <a:t>Şiirlerinde </a:t>
            </a:r>
            <a:r>
              <a:rPr lang="tr-TR" sz="2400" b="1" i="1" dirty="0" err="1">
                <a:solidFill>
                  <a:srgbClr val="FFC000"/>
                </a:solidFill>
              </a:rPr>
              <a:t>parnasizm</a:t>
            </a:r>
            <a:r>
              <a:rPr lang="tr-TR" sz="2400" i="1" dirty="0"/>
              <a:t> ve </a:t>
            </a:r>
            <a:r>
              <a:rPr lang="tr-TR" sz="2400" b="1" i="1" dirty="0">
                <a:solidFill>
                  <a:srgbClr val="FFC000"/>
                </a:solidFill>
              </a:rPr>
              <a:t>sembolizm</a:t>
            </a:r>
            <a:r>
              <a:rPr lang="tr-TR" sz="2400" i="1" dirty="0"/>
              <a:t> akımın güçlü bir etkisi görülür</a:t>
            </a:r>
            <a:r>
              <a:rPr lang="tr-TR" sz="2400" i="1" dirty="0" smtClean="0"/>
              <a:t>.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tr-TR" sz="2400" i="1" dirty="0"/>
          </a:p>
          <a:p>
            <a:pPr marL="285750" indent="-285750" algn="just">
              <a:buFont typeface="Wingdings" pitchFamily="2" charset="2"/>
              <a:buChar char="Ø"/>
            </a:pPr>
            <a:endParaRPr lang="tr-TR" sz="2400" i="1" dirty="0" smtClean="0"/>
          </a:p>
          <a:p>
            <a:pPr marL="285750" indent="-285750" algn="just">
              <a:buFont typeface="Wingdings" pitchFamily="2" charset="2"/>
              <a:buChar char="Ø"/>
            </a:pPr>
            <a:r>
              <a:rPr lang="tr-TR" sz="2400" i="1" dirty="0"/>
              <a:t>Şiirde vezin konusu üzerinde büyük bir titizlikle durmuşlar ve büyük bir kararlılıkla </a:t>
            </a:r>
            <a:r>
              <a:rPr lang="tr-TR" sz="2400" b="1" i="1" dirty="0">
                <a:solidFill>
                  <a:srgbClr val="FF0000"/>
                </a:solidFill>
              </a:rPr>
              <a:t>aruz</a:t>
            </a:r>
            <a:r>
              <a:rPr lang="tr-TR" sz="2400" i="1" dirty="0"/>
              <a:t> veznini kullanmayı tercih etmişlerdir</a:t>
            </a:r>
            <a:r>
              <a:rPr lang="tr-TR" sz="2400" i="1" dirty="0" smtClean="0"/>
              <a:t>.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tr-TR" sz="2400" i="1" dirty="0"/>
          </a:p>
        </p:txBody>
      </p:sp>
    </p:spTree>
    <p:extLst>
      <p:ext uri="{BB962C8B-B14F-4D97-AF65-F5344CB8AC3E}">
        <p14:creationId xmlns:p14="http://schemas.microsoft.com/office/powerpoint/2010/main" val="35100735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277925" y="251981"/>
            <a:ext cx="6660157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tr-TR" sz="2800" dirty="0" smtClean="0"/>
              <a:t>SERVET-İ FÜNUN EDEBİYATI’NIN ÖZELLİKLERİ</a:t>
            </a:r>
            <a:endParaRPr lang="tr-TR" sz="2800" dirty="0" smtClean="0"/>
          </a:p>
        </p:txBody>
      </p:sp>
      <p:sp>
        <p:nvSpPr>
          <p:cNvPr id="2" name="Dikdörtgen 1"/>
          <p:cNvSpPr/>
          <p:nvPr/>
        </p:nvSpPr>
        <p:spPr>
          <a:xfrm>
            <a:off x="323528" y="1268760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tr-TR" sz="2400" i="1" dirty="0"/>
              <a:t>Divan şairlerinin göz için kafiye anlayışının aksine </a:t>
            </a:r>
            <a:r>
              <a:rPr lang="tr-TR" sz="2400" b="1" i="1" dirty="0">
                <a:solidFill>
                  <a:schemeClr val="accent6">
                    <a:lumMod val="75000"/>
                  </a:schemeClr>
                </a:solidFill>
              </a:rPr>
              <a:t>kulak için kafiye</a:t>
            </a:r>
            <a:r>
              <a:rPr lang="tr-TR" sz="2400" b="1" i="1" dirty="0"/>
              <a:t> </a:t>
            </a:r>
            <a:r>
              <a:rPr lang="tr-TR" sz="2400" i="1" dirty="0"/>
              <a:t>anlayışını benimsediler</a:t>
            </a:r>
            <a:r>
              <a:rPr lang="tr-TR" sz="2400" i="1" dirty="0" smtClean="0"/>
              <a:t>.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tr-TR" sz="2400" i="1" dirty="0"/>
          </a:p>
          <a:p>
            <a:pPr marL="285750" indent="-285750" algn="just">
              <a:buFont typeface="Wingdings" pitchFamily="2" charset="2"/>
              <a:buChar char="Ø"/>
            </a:pPr>
            <a:r>
              <a:rPr lang="tr-TR" sz="2400" i="1" dirty="0"/>
              <a:t>Servet-i </a:t>
            </a:r>
            <a:r>
              <a:rPr lang="tr-TR" sz="2400" i="1" dirty="0" err="1"/>
              <a:t>Fünun</a:t>
            </a:r>
            <a:r>
              <a:rPr lang="tr-TR" sz="2400" i="1" dirty="0"/>
              <a:t> edebiyatçılarının en çok eleştirilen yönü ise dilleri olmuştur. Tanzimat döneminde başlayan </a:t>
            </a:r>
            <a:r>
              <a:rPr lang="tr-TR" sz="2400" b="1" i="1" dirty="0">
                <a:solidFill>
                  <a:srgbClr val="FF0000"/>
                </a:solidFill>
              </a:rPr>
              <a:t>dildeki sadeleşme</a:t>
            </a:r>
            <a:r>
              <a:rPr lang="tr-TR" sz="2400" i="1" dirty="0"/>
              <a:t> çabaları bu dönemde ise büyük bir sekteye uğradı. Servet-i </a:t>
            </a:r>
            <a:r>
              <a:rPr lang="tr-TR" sz="2400" i="1" dirty="0" err="1"/>
              <a:t>Fünuncular</a:t>
            </a:r>
            <a:r>
              <a:rPr lang="tr-TR" sz="2400" i="1" dirty="0"/>
              <a:t> </a:t>
            </a:r>
            <a:r>
              <a:rPr lang="tr-TR" sz="2400" b="1" i="1" dirty="0">
                <a:solidFill>
                  <a:srgbClr val="FF0000"/>
                </a:solidFill>
              </a:rPr>
              <a:t>dili</a:t>
            </a:r>
            <a:r>
              <a:rPr lang="tr-TR" sz="2400" i="1" dirty="0"/>
              <a:t> iyice ağırlaştırmıştır. Özellikle eserlerine Arapça ve Farsçadan yeni kelimeler sokup dili anlaşılmaz hale sokmaları çokça eleştirilmiştir</a:t>
            </a:r>
            <a:r>
              <a:rPr lang="tr-TR" sz="2400" i="1" dirty="0" smtClean="0"/>
              <a:t>.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tr-TR" sz="2400" i="1" dirty="0"/>
          </a:p>
          <a:p>
            <a:pPr marL="285750" indent="-285750" algn="just">
              <a:buFont typeface="Wingdings" pitchFamily="2" charset="2"/>
              <a:buChar char="Ø"/>
            </a:pPr>
            <a:r>
              <a:rPr lang="tr-TR" sz="2400" i="1" dirty="0"/>
              <a:t>Divan şiirinden kalma parça güzelliğini yıkıp şiirde </a:t>
            </a:r>
            <a:r>
              <a:rPr lang="tr-TR" sz="2400" b="1" i="1" dirty="0">
                <a:solidFill>
                  <a:srgbClr val="7030A0"/>
                </a:solidFill>
              </a:rPr>
              <a:t>bütün güzelliğine</a:t>
            </a:r>
            <a:r>
              <a:rPr lang="tr-TR" sz="2400" i="1" dirty="0"/>
              <a:t> önem vermişlerdir.</a:t>
            </a:r>
          </a:p>
        </p:txBody>
      </p:sp>
    </p:spTree>
    <p:extLst>
      <p:ext uri="{BB962C8B-B14F-4D97-AF65-F5344CB8AC3E}">
        <p14:creationId xmlns:p14="http://schemas.microsoft.com/office/powerpoint/2010/main" val="4045489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277925" y="251981"/>
            <a:ext cx="6660157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tr-TR" sz="2800" dirty="0" smtClean="0"/>
              <a:t>SERVET-İ FÜNUN EDEBİYATI’NIN ÖZELLİKLERİ</a:t>
            </a:r>
            <a:endParaRPr lang="tr-TR" sz="2800" dirty="0" smtClean="0"/>
          </a:p>
        </p:txBody>
      </p:sp>
      <p:sp>
        <p:nvSpPr>
          <p:cNvPr id="2" name="Dikdörtgen 1"/>
          <p:cNvSpPr/>
          <p:nvPr/>
        </p:nvSpPr>
        <p:spPr>
          <a:xfrm>
            <a:off x="323528" y="1268760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tr-TR" sz="2400" i="1" dirty="0"/>
              <a:t>Gerçeklikten ve toplumdan uzaklaşıp </a:t>
            </a:r>
            <a:r>
              <a:rPr lang="tr-TR" sz="2400" b="1" i="1" dirty="0">
                <a:solidFill>
                  <a:srgbClr val="92D050"/>
                </a:solidFill>
              </a:rPr>
              <a:t>bireyselliğe</a:t>
            </a:r>
            <a:r>
              <a:rPr lang="tr-TR" sz="2400" i="1" dirty="0"/>
              <a:t> kaymışlardır. Eserlerinde yalnızlık, umutsuzluk, kötülük, hayal kırıkları vb. konular işlenmiştir. </a:t>
            </a:r>
            <a:r>
              <a:rPr lang="tr-TR" sz="2400" i="1" dirty="0" smtClean="0"/>
              <a:t>Büyük </a:t>
            </a:r>
            <a:r>
              <a:rPr lang="tr-TR" sz="2400" i="1" dirty="0"/>
              <a:t>bir ruhsal çöküntü yaşayan sanatçılar ülkeden kaçıp uzaklaşmak istemişlerdir</a:t>
            </a:r>
            <a:r>
              <a:rPr lang="tr-TR" sz="2400" i="1" dirty="0" smtClean="0"/>
              <a:t>.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tr-TR" sz="2400" i="1" dirty="0" smtClean="0"/>
          </a:p>
          <a:p>
            <a:pPr marL="285750" indent="-285750" algn="just">
              <a:buFont typeface="Wingdings" pitchFamily="2" charset="2"/>
              <a:buChar char="Ø"/>
            </a:pPr>
            <a:endParaRPr lang="tr-TR" sz="2400" i="1" dirty="0" smtClean="0"/>
          </a:p>
          <a:p>
            <a:pPr marL="285750" indent="-285750" algn="just">
              <a:buFont typeface="Wingdings" pitchFamily="2" charset="2"/>
              <a:buChar char="Ø"/>
            </a:pPr>
            <a:r>
              <a:rPr lang="tr-TR" sz="2400" i="1" dirty="0"/>
              <a:t>Batı edebiyatlarından aldıkları  </a:t>
            </a:r>
            <a:r>
              <a:rPr lang="tr-TR" sz="2400" b="1" i="1" dirty="0" smtClean="0">
                <a:solidFill>
                  <a:schemeClr val="accent6">
                    <a:lumMod val="75000"/>
                  </a:schemeClr>
                </a:solidFill>
              </a:rPr>
              <a:t>"sone’ </a:t>
            </a:r>
            <a:r>
              <a:rPr lang="tr-TR" sz="2400" i="1" dirty="0"/>
              <a:t>ve </a:t>
            </a:r>
            <a:r>
              <a:rPr lang="tr-TR" sz="2400" b="1" i="1" dirty="0">
                <a:solidFill>
                  <a:schemeClr val="accent6">
                    <a:lumMod val="75000"/>
                  </a:schemeClr>
                </a:solidFill>
              </a:rPr>
              <a:t>‘</a:t>
            </a:r>
            <a:r>
              <a:rPr lang="tr-TR" sz="2400" b="1" i="1" dirty="0" err="1">
                <a:solidFill>
                  <a:schemeClr val="accent6">
                    <a:lumMod val="75000"/>
                  </a:schemeClr>
                </a:solidFill>
              </a:rPr>
              <a:t>terza-rima</a:t>
            </a:r>
            <a:r>
              <a:rPr lang="tr-TR" sz="2400" b="1" i="1" dirty="0">
                <a:solidFill>
                  <a:schemeClr val="accent6">
                    <a:lumMod val="75000"/>
                  </a:schemeClr>
                </a:solidFill>
              </a:rPr>
              <a:t>’</a:t>
            </a:r>
            <a:r>
              <a:rPr lang="tr-TR" sz="2400" i="1" dirty="0"/>
              <a:t> gibi şiir türlerini kullanmışlardır</a:t>
            </a:r>
            <a:r>
              <a:rPr lang="tr-TR" sz="2400" i="1" dirty="0" smtClean="0"/>
              <a:t>.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tr-TR" sz="2400" i="1" dirty="0" smtClean="0"/>
          </a:p>
          <a:p>
            <a:pPr marL="285750" indent="-285750" algn="just">
              <a:buFont typeface="Wingdings" pitchFamily="2" charset="2"/>
              <a:buChar char="Ø"/>
            </a:pPr>
            <a:endParaRPr lang="tr-TR" sz="2400" i="1" dirty="0"/>
          </a:p>
          <a:p>
            <a:pPr marL="285750" indent="-285750" algn="just">
              <a:buFont typeface="Wingdings" pitchFamily="2" charset="2"/>
              <a:buChar char="Ø"/>
            </a:pPr>
            <a:r>
              <a:rPr lang="tr-TR" sz="2400" i="1" dirty="0"/>
              <a:t>Tanzimat edebiyatında batıdan Türk edebiyatına geçen </a:t>
            </a:r>
            <a:r>
              <a:rPr lang="tr-TR" sz="2400" b="1" i="1" dirty="0">
                <a:solidFill>
                  <a:srgbClr val="0070C0"/>
                </a:solidFill>
              </a:rPr>
              <a:t>edebi türler</a:t>
            </a:r>
            <a:r>
              <a:rPr lang="tr-TR" sz="2400" i="1" dirty="0"/>
              <a:t> bu dönemde daha sağlam hale gelmiştir</a:t>
            </a:r>
            <a:r>
              <a:rPr lang="tr-TR" sz="2400" i="1" dirty="0" smtClean="0"/>
              <a:t>.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tr-TR" sz="2400" i="1" dirty="0"/>
          </a:p>
          <a:p>
            <a:pPr marL="285750" indent="-285750" algn="just">
              <a:buFont typeface="Wingdings" pitchFamily="2" charset="2"/>
              <a:buChar char="Ø"/>
            </a:pPr>
            <a:endParaRPr lang="tr-TR" sz="2400" i="1" dirty="0"/>
          </a:p>
        </p:txBody>
      </p:sp>
    </p:spTree>
    <p:extLst>
      <p:ext uri="{BB962C8B-B14F-4D97-AF65-F5344CB8AC3E}">
        <p14:creationId xmlns:p14="http://schemas.microsoft.com/office/powerpoint/2010/main" val="322678765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277925" y="251981"/>
            <a:ext cx="6660157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tr-TR" sz="2800" dirty="0" smtClean="0"/>
              <a:t>SERVET-İ FÜNUN EDEBİYATI’NIN ÖZELLİKLERİ</a:t>
            </a:r>
            <a:endParaRPr lang="tr-TR" sz="2800" dirty="0" smtClean="0"/>
          </a:p>
        </p:txBody>
      </p:sp>
      <p:sp>
        <p:nvSpPr>
          <p:cNvPr id="2" name="Dikdörtgen 1"/>
          <p:cNvSpPr/>
          <p:nvPr/>
        </p:nvSpPr>
        <p:spPr>
          <a:xfrm>
            <a:off x="323528" y="1268760"/>
            <a:ext cx="85689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tr-TR" sz="2400" b="1" i="1" dirty="0">
                <a:solidFill>
                  <a:srgbClr val="FF0000"/>
                </a:solidFill>
              </a:rPr>
              <a:t>Roman</a:t>
            </a:r>
            <a:r>
              <a:rPr lang="tr-TR" sz="2400" i="1" dirty="0"/>
              <a:t> </a:t>
            </a:r>
            <a:r>
              <a:rPr lang="tr-TR" sz="2400" i="1" dirty="0" smtClean="0"/>
              <a:t>türü </a:t>
            </a:r>
            <a:r>
              <a:rPr lang="tr-TR" sz="2400" i="1" dirty="0"/>
              <a:t>bu dönemde sağlam bir yapıya kavuşmuştur</a:t>
            </a:r>
            <a:r>
              <a:rPr lang="tr-TR" sz="2400" i="1" dirty="0" smtClean="0"/>
              <a:t>.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tr-TR" sz="2400" i="1" dirty="0" smtClean="0"/>
          </a:p>
          <a:p>
            <a:pPr marL="285750" indent="-285750" algn="just">
              <a:buFont typeface="Wingdings" pitchFamily="2" charset="2"/>
              <a:buChar char="Ø"/>
            </a:pPr>
            <a:endParaRPr lang="tr-TR" sz="2400" i="1" dirty="0" smtClean="0"/>
          </a:p>
          <a:p>
            <a:pPr marL="285750" indent="-285750" algn="just">
              <a:buFont typeface="Wingdings" pitchFamily="2" charset="2"/>
              <a:buChar char="Ø"/>
            </a:pPr>
            <a:endParaRPr lang="tr-TR" sz="2400" i="1" dirty="0" smtClean="0"/>
          </a:p>
          <a:p>
            <a:pPr marL="285750" indent="-285750" algn="just">
              <a:buFont typeface="Wingdings" pitchFamily="2" charset="2"/>
              <a:buChar char="Ø"/>
            </a:pPr>
            <a:r>
              <a:rPr lang="tr-TR" sz="2400" i="1" dirty="0"/>
              <a:t>Romanlarda mekan olarak </a:t>
            </a:r>
            <a:r>
              <a:rPr lang="tr-TR" sz="2400" b="1" i="1" dirty="0">
                <a:solidFill>
                  <a:srgbClr val="0070C0"/>
                </a:solidFill>
              </a:rPr>
              <a:t>İstanbul</a:t>
            </a:r>
            <a:r>
              <a:rPr lang="tr-TR" sz="2400" i="1" dirty="0"/>
              <a:t> ele alınmıştır</a:t>
            </a:r>
            <a:r>
              <a:rPr lang="tr-TR" sz="2400" i="1" dirty="0" smtClean="0"/>
              <a:t>.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tr-TR" sz="2400" i="1" dirty="0" smtClean="0"/>
          </a:p>
          <a:p>
            <a:pPr marL="285750" indent="-285750" algn="just">
              <a:buFont typeface="Wingdings" pitchFamily="2" charset="2"/>
              <a:buChar char="Ø"/>
            </a:pPr>
            <a:endParaRPr lang="tr-TR" sz="2400" i="1" dirty="0" smtClean="0"/>
          </a:p>
          <a:p>
            <a:pPr marL="285750" indent="-285750" algn="just">
              <a:buFont typeface="Wingdings" pitchFamily="2" charset="2"/>
              <a:buChar char="Ø"/>
            </a:pPr>
            <a:endParaRPr lang="tr-TR" sz="2400" i="1" dirty="0"/>
          </a:p>
          <a:p>
            <a:pPr marL="285750" indent="-285750" algn="just">
              <a:buFont typeface="Wingdings" pitchFamily="2" charset="2"/>
              <a:buChar char="Ø"/>
            </a:pPr>
            <a:r>
              <a:rPr lang="tr-TR" sz="2400" i="1" dirty="0"/>
              <a:t>Romanlarda </a:t>
            </a:r>
            <a:r>
              <a:rPr lang="tr-TR" sz="2400" b="1" i="1" dirty="0">
                <a:solidFill>
                  <a:srgbClr val="FFC000"/>
                </a:solidFill>
              </a:rPr>
              <a:t>realizmin</a:t>
            </a:r>
            <a:r>
              <a:rPr lang="tr-TR" sz="2400" i="1" dirty="0"/>
              <a:t> etkisi görülür.</a:t>
            </a:r>
            <a:endParaRPr lang="tr-TR" sz="2400" i="1" dirty="0"/>
          </a:p>
          <a:p>
            <a:pPr marL="285750" indent="-285750" algn="just">
              <a:buFont typeface="Wingdings" pitchFamily="2" charset="2"/>
              <a:buChar char="Ø"/>
            </a:pPr>
            <a:endParaRPr lang="tr-TR" sz="2400" i="1" dirty="0"/>
          </a:p>
        </p:txBody>
      </p:sp>
    </p:spTree>
    <p:extLst>
      <p:ext uri="{BB962C8B-B14F-4D97-AF65-F5344CB8AC3E}">
        <p14:creationId xmlns:p14="http://schemas.microsoft.com/office/powerpoint/2010/main" val="366846168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272</Words>
  <Application>Microsoft Office PowerPoint</Application>
  <PresentationFormat>Ekran Gösterisi (4:3)</PresentationFormat>
  <Paragraphs>44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ronaldinho424</cp:lastModifiedBy>
  <cp:revision>25</cp:revision>
  <dcterms:created xsi:type="dcterms:W3CDTF">2013-01-27T12:21:31Z</dcterms:created>
  <dcterms:modified xsi:type="dcterms:W3CDTF">2017-12-24T08:49:36Z</dcterms:modified>
</cp:coreProperties>
</file>