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6" d="100"/>
          <a:sy n="76" d="100"/>
        </p:scale>
        <p:origin x="-121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713CA-1053-4205-A2C6-90AF2B5F3A28}" type="datetimeFigureOut">
              <a:rPr lang="tr-TR" smtClean="0"/>
              <a:t>31.12.2017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EE4F2-A439-43C9-B2A1-9D3603252B96}" type="slidenum">
              <a:rPr lang="tr-TR" smtClean="0"/>
              <a:t>‹#›</a:t>
            </a:fld>
            <a:endParaRPr lang="tr-TR"/>
          </a:p>
        </p:txBody>
      </p:sp>
    </p:spTree>
    <p:extLst>
      <p:ext uri="{BB962C8B-B14F-4D97-AF65-F5344CB8AC3E}">
        <p14:creationId xmlns:p14="http://schemas.microsoft.com/office/powerpoint/2010/main" val="302624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3</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4</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5</a:t>
            </a:fld>
            <a:endParaRPr lang="tr-TR"/>
          </a:p>
        </p:txBody>
      </p:sp>
    </p:spTree>
    <p:extLst>
      <p:ext uri="{BB962C8B-B14F-4D97-AF65-F5344CB8AC3E}">
        <p14:creationId xmlns:p14="http://schemas.microsoft.com/office/powerpoint/2010/main" val="174543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31.12.2017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ED15D-0FDD-47EA-AC4E-36BA1E52F8ED}" type="datetimeFigureOut">
              <a:rPr lang="tr-TR" smtClean="0"/>
              <a:pPr/>
              <a:t>31.12.2017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CEF62-19F7-4214-AD8E-70643B1C8FD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932304" y="253563"/>
            <a:ext cx="5495415"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TANZİMAT EDEBİYATI’NIN OLUŞUMU</a:t>
            </a:r>
          </a:p>
        </p:txBody>
      </p:sp>
      <p:sp>
        <p:nvSpPr>
          <p:cNvPr id="4" name="Dikdörtgen 3"/>
          <p:cNvSpPr/>
          <p:nvPr/>
        </p:nvSpPr>
        <p:spPr>
          <a:xfrm>
            <a:off x="395536" y="1052736"/>
            <a:ext cx="8568952" cy="5262979"/>
          </a:xfrm>
          <a:prstGeom prst="rect">
            <a:avLst/>
          </a:prstGeom>
        </p:spPr>
        <p:txBody>
          <a:bodyPr wrap="square">
            <a:spAutoFit/>
          </a:bodyPr>
          <a:lstStyle/>
          <a:p>
            <a:pPr marL="342900" indent="-342900" algn="just">
              <a:buFont typeface="Arial" charset="0"/>
              <a:buChar char="•"/>
            </a:pPr>
            <a:r>
              <a:rPr lang="tr-TR" sz="2400" dirty="0" smtClean="0"/>
              <a:t>Tanzimat, </a:t>
            </a:r>
            <a:r>
              <a:rPr lang="tr-TR" sz="2400" dirty="0"/>
              <a:t>bazı değişiklilere gidilmesi gerekilen dönemlerde, yeni bir arayış içinde olanların kültürel ve siyasi hareketlerinin sonucunda doğmuş </a:t>
            </a:r>
            <a:r>
              <a:rPr lang="tr-TR" sz="2400" b="1" dirty="0">
                <a:solidFill>
                  <a:srgbClr val="00B050"/>
                </a:solidFill>
              </a:rPr>
              <a:t>köklü bir değişimdir.</a:t>
            </a:r>
            <a:r>
              <a:rPr lang="tr-TR" sz="2400" dirty="0"/>
              <a:t> Tanzimat, Mustafa Reşit Paşa’nın önderliğinde 3 Kasım 1839 yılında </a:t>
            </a:r>
            <a:r>
              <a:rPr lang="tr-TR" sz="2400" b="1" dirty="0">
                <a:solidFill>
                  <a:srgbClr val="00B050"/>
                </a:solidFill>
              </a:rPr>
              <a:t>yenileşme amaçlı </a:t>
            </a:r>
            <a:r>
              <a:rPr lang="tr-TR" sz="2400" dirty="0"/>
              <a:t>oluşturulmuş fermandır</a:t>
            </a:r>
            <a:r>
              <a:rPr lang="tr-TR" sz="2400" dirty="0" smtClean="0"/>
              <a:t>.</a:t>
            </a:r>
          </a:p>
          <a:p>
            <a:pPr marL="342900" indent="-342900" algn="just">
              <a:buFont typeface="Arial" charset="0"/>
              <a:buChar char="•"/>
            </a:pPr>
            <a:endParaRPr lang="tr-TR" sz="2400" dirty="0"/>
          </a:p>
          <a:p>
            <a:pPr marL="342900" indent="-342900" algn="just">
              <a:buFont typeface="Arial" charset="0"/>
              <a:buChar char="•"/>
            </a:pPr>
            <a:endParaRPr lang="tr-TR" sz="2400" dirty="0" smtClean="0"/>
          </a:p>
          <a:p>
            <a:pPr marL="342900" indent="-342900" algn="just">
              <a:buFont typeface="Arial" charset="0"/>
              <a:buChar char="•"/>
            </a:pPr>
            <a:r>
              <a:rPr lang="tr-TR" sz="2400" dirty="0"/>
              <a:t>Bu fermanın kabulündeki en önemli faktör Osmanlı Devleti’nin 18 ve 19. yüzyıllarda gerileme yaşamasıdır. </a:t>
            </a:r>
            <a:r>
              <a:rPr lang="tr-TR" sz="2400" dirty="0" smtClean="0"/>
              <a:t> </a:t>
            </a:r>
            <a:r>
              <a:rPr lang="tr-TR" sz="2400" dirty="0"/>
              <a:t>Bu gerileme esnasında bazı aydınlar ve devlet adamları devleti eski günlerine kavuşturmak için birtakım düşünceleri savunmaya başlamışlardır. Devletin göz göre göre çöküşe gitmesi kabul edilmemiştir ve özellikle askeri alanda olmak üzere tüm alanları kapsayacak bir </a:t>
            </a:r>
            <a:r>
              <a:rPr lang="tr-TR" sz="2400" b="1" dirty="0">
                <a:solidFill>
                  <a:srgbClr val="00B050"/>
                </a:solidFill>
              </a:rPr>
              <a:t>yenileme hareketi</a:t>
            </a:r>
            <a:r>
              <a:rPr lang="tr-TR" sz="2400" dirty="0"/>
              <a:t> başlatılmıştır.</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932304" y="253563"/>
            <a:ext cx="5495415"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TANZİMAT EDEBİYATI’NIN OLUŞUMU</a:t>
            </a:r>
          </a:p>
        </p:txBody>
      </p:sp>
      <p:sp>
        <p:nvSpPr>
          <p:cNvPr id="4" name="Dikdörtgen 3"/>
          <p:cNvSpPr/>
          <p:nvPr/>
        </p:nvSpPr>
        <p:spPr>
          <a:xfrm>
            <a:off x="395536" y="1052736"/>
            <a:ext cx="8568952" cy="4893647"/>
          </a:xfrm>
          <a:prstGeom prst="rect">
            <a:avLst/>
          </a:prstGeom>
        </p:spPr>
        <p:txBody>
          <a:bodyPr wrap="square">
            <a:spAutoFit/>
          </a:bodyPr>
          <a:lstStyle/>
          <a:p>
            <a:pPr marL="342900" indent="-342900" algn="just">
              <a:buFont typeface="Arial" charset="0"/>
              <a:buChar char="•"/>
            </a:pPr>
            <a:r>
              <a:rPr lang="tr-TR" sz="2400" dirty="0"/>
              <a:t>Sanatın gelişmesi </a:t>
            </a:r>
            <a:r>
              <a:rPr lang="tr-TR" sz="2400" dirty="0" err="1"/>
              <a:t>ileberaber</a:t>
            </a:r>
            <a:r>
              <a:rPr lang="tr-TR" sz="2400" dirty="0"/>
              <a:t> güçlü ve korkusuz edebiyatçılar da ortaya çıkmıştır. Şinasi’nin Agah Efendi ile beraber çıkardığı gazete Tercüman-ı Ahval; edebi, siyasi ve toplumsal alanda batılılaşmaya atılan ilk adım olmuştur. 1860 </a:t>
            </a:r>
            <a:r>
              <a:rPr lang="tr-TR" sz="2400" dirty="0" smtClean="0"/>
              <a:t>yılı tarihte</a:t>
            </a:r>
            <a:r>
              <a:rPr lang="tr-TR" sz="2400" dirty="0"/>
              <a:t> </a:t>
            </a:r>
            <a:r>
              <a:rPr lang="tr-TR" sz="2400" b="1" dirty="0"/>
              <a:t>Tanzimat Edebiyatı</a:t>
            </a:r>
            <a:r>
              <a:rPr lang="tr-TR" sz="2400" dirty="0"/>
              <a:t> ’</a:t>
            </a:r>
            <a:r>
              <a:rPr lang="tr-TR" sz="2400" dirty="0" err="1"/>
              <a:t>nın</a:t>
            </a:r>
            <a:r>
              <a:rPr lang="tr-TR" sz="2400" dirty="0"/>
              <a:t> başlangıcı olarak geçer. </a:t>
            </a:r>
            <a:endParaRPr lang="tr-TR" sz="2400" dirty="0" smtClean="0"/>
          </a:p>
          <a:p>
            <a:pPr marL="342900" indent="-342900" algn="just">
              <a:buFont typeface="Arial" charset="0"/>
              <a:buChar char="•"/>
            </a:pPr>
            <a:endParaRPr lang="tr-TR" sz="2400" dirty="0"/>
          </a:p>
          <a:p>
            <a:pPr marL="342900" indent="-342900" algn="just">
              <a:buFont typeface="Arial" charset="0"/>
              <a:buChar char="•"/>
            </a:pPr>
            <a:r>
              <a:rPr lang="tr-TR" sz="2400" dirty="0"/>
              <a:t>Tanzimat </a:t>
            </a:r>
            <a:r>
              <a:rPr lang="tr-TR" sz="2400" dirty="0" smtClean="0"/>
              <a:t>Edebiyatı, </a:t>
            </a:r>
            <a:r>
              <a:rPr lang="tr-TR" sz="2400" dirty="0"/>
              <a:t>1.dönem Tanzimat edebiyatı ve 2.dönem Tanzimat edebiyatı olarak iki başlıkta incelenir. İlk dönemde siyasal anlamda serbestlik gören edebiyatçılar, edebiyatı toplum için yaparken toplumsal olayları ve siyasal kavramları edebiyata sokmuşlardır. İkinci dönemde ise siyasal anlamda baskı gören edebiyatçılar toplumsal konulara yönelememiş ve edebiyatı sanat için yapmak zorunda kalmışlardır.</a:t>
            </a:r>
          </a:p>
        </p:txBody>
      </p:sp>
    </p:spTree>
    <p:extLst>
      <p:ext uri="{BB962C8B-B14F-4D97-AF65-F5344CB8AC3E}">
        <p14:creationId xmlns:p14="http://schemas.microsoft.com/office/powerpoint/2010/main" val="12693971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824390" y="253563"/>
            <a:ext cx="5711243"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TANZİMAT EDEBİYATI’NIN ÖZELLİKLERİ</a:t>
            </a:r>
          </a:p>
        </p:txBody>
      </p:sp>
      <p:sp>
        <p:nvSpPr>
          <p:cNvPr id="4" name="Dikdörtgen 3"/>
          <p:cNvSpPr/>
          <p:nvPr/>
        </p:nvSpPr>
        <p:spPr>
          <a:xfrm>
            <a:off x="395536" y="1052736"/>
            <a:ext cx="8568952" cy="4093428"/>
          </a:xfrm>
          <a:prstGeom prst="rect">
            <a:avLst/>
          </a:prstGeom>
        </p:spPr>
        <p:txBody>
          <a:bodyPr wrap="square">
            <a:spAutoFit/>
          </a:bodyPr>
          <a:lstStyle/>
          <a:p>
            <a:pPr marL="342900" indent="-342900">
              <a:buFont typeface="Wingdings" pitchFamily="2" charset="2"/>
              <a:buChar char="Ø"/>
            </a:pPr>
            <a:r>
              <a:rPr lang="tr-TR" sz="2000" dirty="0"/>
              <a:t>Tanzimat Edebiyatı ile birlikte batı edebiyatlarından yeni türler edebiyatımıza girmiştir. Batı edebiyatından Türk edebiyatına giren yeni türler şunlardır: Roman, hikaye, deneme, makale, tiyatro, eleştiri, anı, mektup</a:t>
            </a:r>
            <a:r>
              <a:rPr lang="tr-TR" sz="2000" dirty="0" smtClean="0"/>
              <a:t>…</a:t>
            </a:r>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r>
              <a:rPr lang="tr-TR" sz="2000" dirty="0"/>
              <a:t>Özgürlük, hak, hürriyet ve eşitlik gibi Batı'da yaygın olan kavramlar edebiyatta ilk kez kullanılmaya başlanmıştır.</a:t>
            </a:r>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r>
              <a:rPr lang="tr-TR" sz="2000" dirty="0"/>
              <a:t>Romantizm, realizm ve klasisizm gibi edebi akımlar etkili olmuştur.</a:t>
            </a:r>
            <a:endParaRPr lang="tr-TR" sz="2000" dirty="0" smtClean="0"/>
          </a:p>
        </p:txBody>
      </p:sp>
    </p:spTree>
    <p:extLst>
      <p:ext uri="{BB962C8B-B14F-4D97-AF65-F5344CB8AC3E}">
        <p14:creationId xmlns:p14="http://schemas.microsoft.com/office/powerpoint/2010/main" val="6845381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824390" y="253563"/>
            <a:ext cx="5711243"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TANZİMAT EDEBİYATI’NIN ÖZELLİKLERİ</a:t>
            </a:r>
          </a:p>
        </p:txBody>
      </p:sp>
      <p:sp>
        <p:nvSpPr>
          <p:cNvPr id="4" name="Dikdörtgen 3"/>
          <p:cNvSpPr/>
          <p:nvPr/>
        </p:nvSpPr>
        <p:spPr>
          <a:xfrm>
            <a:off x="395536" y="1052736"/>
            <a:ext cx="8568952" cy="5293757"/>
          </a:xfrm>
          <a:prstGeom prst="rect">
            <a:avLst/>
          </a:prstGeom>
        </p:spPr>
        <p:txBody>
          <a:bodyPr wrap="square">
            <a:spAutoFit/>
          </a:bodyPr>
          <a:lstStyle/>
          <a:p>
            <a:pPr marL="342900" indent="-342900">
              <a:buFont typeface="Wingdings" pitchFamily="2" charset="2"/>
              <a:buChar char="Ø"/>
            </a:pPr>
            <a:r>
              <a:rPr lang="tr-TR" sz="2000" dirty="0"/>
              <a:t>Bu dönemde şiir temasının çeşitlilik kazandığını görürüz. Günlük hayattaki her türlü durum şiirin konusu olmaya başlamıştır.</a:t>
            </a:r>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r>
              <a:rPr lang="tr-TR" sz="2000" dirty="0"/>
              <a:t>Edebiyatı geliştirmek ve değiştirmek isteyen edebiyatçılar ilk başta Divan Edebiyatı’nın nazım biçimlerini kullanmış olsalar da bir süre sonra batıdan alınan yeni şiir türleri kullanılmıştır.</a:t>
            </a:r>
          </a:p>
          <a:p>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r>
              <a:rPr lang="tr-TR" sz="2000" dirty="0"/>
              <a:t>Aruz ölçüsünün ağırlıklı olarak kullanıldığını görebiliriz</a:t>
            </a:r>
            <a:r>
              <a:rPr lang="tr-TR" sz="2000" dirty="0" smtClean="0"/>
              <a:t>.</a:t>
            </a:r>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r>
              <a:rPr lang="tr-TR" sz="2000" dirty="0"/>
              <a:t>Edebiyatın dilini halkın anlayabileceği bir şekilde sadeleştirmeye çalışmışlardır.</a:t>
            </a:r>
          </a:p>
          <a:p>
            <a:pPr marL="342900" indent="-342900">
              <a:buFont typeface="Wingdings" pitchFamily="2" charset="2"/>
              <a:buChar char="Ø"/>
            </a:pPr>
            <a:endParaRPr lang="tr-TR" sz="2000" dirty="0"/>
          </a:p>
          <a:p>
            <a:endParaRPr lang="tr-TR" sz="2000" dirty="0" smtClean="0"/>
          </a:p>
          <a:p>
            <a:endParaRPr lang="tr-TR" sz="2000" dirty="0" smtClean="0"/>
          </a:p>
        </p:txBody>
      </p:sp>
    </p:spTree>
    <p:extLst>
      <p:ext uri="{BB962C8B-B14F-4D97-AF65-F5344CB8AC3E}">
        <p14:creationId xmlns:p14="http://schemas.microsoft.com/office/powerpoint/2010/main" val="10189909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824390" y="253563"/>
            <a:ext cx="5711243"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dirty="0" smtClean="0"/>
              <a:t>TANZİMAT EDEBİYATI’NIN ÖZELLİKLERİ</a:t>
            </a:r>
          </a:p>
        </p:txBody>
      </p:sp>
      <p:sp>
        <p:nvSpPr>
          <p:cNvPr id="4" name="Dikdörtgen 3"/>
          <p:cNvSpPr/>
          <p:nvPr/>
        </p:nvSpPr>
        <p:spPr>
          <a:xfrm>
            <a:off x="395536" y="1052736"/>
            <a:ext cx="8568952" cy="5324535"/>
          </a:xfrm>
          <a:prstGeom prst="rect">
            <a:avLst/>
          </a:prstGeom>
        </p:spPr>
        <p:txBody>
          <a:bodyPr wrap="square">
            <a:spAutoFit/>
          </a:bodyPr>
          <a:lstStyle/>
          <a:p>
            <a:pPr marL="342900" indent="-342900">
              <a:buFont typeface="Wingdings" pitchFamily="2" charset="2"/>
              <a:buChar char="Ø"/>
            </a:pPr>
            <a:r>
              <a:rPr lang="tr-TR" sz="2000" dirty="0"/>
              <a:t>1. dönem sanatçıları toplumsal konuları işlerken 2. dönem sanatçıları ise bireyselliğe kaymıştır.</a:t>
            </a:r>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r>
              <a:rPr lang="tr-TR" sz="2000" dirty="0"/>
              <a:t>1. dönem </a:t>
            </a:r>
            <a:r>
              <a:rPr lang="tr-TR" sz="2000" dirty="0" smtClean="0"/>
              <a:t>sanatçıları </a:t>
            </a:r>
            <a:r>
              <a:rPr lang="tr-TR" sz="2000" dirty="0"/>
              <a:t>"Sanat toplum içindir." anlayışını benimsemişlerdir. 2. dönem </a:t>
            </a:r>
            <a:r>
              <a:rPr lang="tr-TR" sz="2000" dirty="0" smtClean="0"/>
              <a:t>sanatçıları </a:t>
            </a:r>
            <a:r>
              <a:rPr lang="tr-TR" sz="2000" dirty="0"/>
              <a:t>ise "Sanat </a:t>
            </a:r>
            <a:r>
              <a:rPr lang="tr-TR" sz="2000" dirty="0" err="1"/>
              <a:t>sanat</a:t>
            </a:r>
            <a:r>
              <a:rPr lang="tr-TR" sz="2000" dirty="0"/>
              <a:t> içindir." anlayışını benimsemişlerdir</a:t>
            </a:r>
            <a:r>
              <a:rPr lang="tr-TR" sz="2000" dirty="0" smtClean="0"/>
              <a:t>.</a:t>
            </a:r>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endParaRPr lang="tr-TR" sz="2000" dirty="0"/>
          </a:p>
          <a:p>
            <a:pPr marL="342900" indent="-342900">
              <a:buFont typeface="Wingdings" pitchFamily="2" charset="2"/>
              <a:buChar char="Ø"/>
            </a:pPr>
            <a:endParaRPr lang="tr-TR" sz="2000" dirty="0" smtClean="0"/>
          </a:p>
          <a:p>
            <a:pPr marL="342900" indent="-342900">
              <a:buFont typeface="Wingdings" pitchFamily="2" charset="2"/>
              <a:buChar char="Ø"/>
            </a:pPr>
            <a:r>
              <a:rPr lang="tr-TR" sz="2000" dirty="0"/>
              <a:t>1. dönem sanatçılar; Namık Kemal, Şinasi, Ziya Paşa, Şemsettin Sami, Ahmet Mithat Efendi gibi isimlerden oluşur. 2. dönem sanatçıları ise şu şekildedir: </a:t>
            </a:r>
            <a:r>
              <a:rPr lang="tr-TR" sz="2000" dirty="0" err="1"/>
              <a:t>Recaizade</a:t>
            </a:r>
            <a:r>
              <a:rPr lang="tr-TR" sz="2000" dirty="0"/>
              <a:t> Mahmut Ekrem, Muallim Naci, Abdülhak Hamit Tarhan, </a:t>
            </a:r>
            <a:r>
              <a:rPr lang="tr-TR" sz="2000" dirty="0" err="1"/>
              <a:t>Samipaşazade</a:t>
            </a:r>
            <a:r>
              <a:rPr lang="tr-TR" sz="2000" dirty="0"/>
              <a:t> Sezai, </a:t>
            </a:r>
            <a:r>
              <a:rPr lang="tr-TR" sz="2000" dirty="0" err="1"/>
              <a:t>Nabizade</a:t>
            </a:r>
            <a:r>
              <a:rPr lang="tr-TR" sz="2000" dirty="0"/>
              <a:t> Nazım.</a:t>
            </a:r>
          </a:p>
          <a:p>
            <a:pPr marL="342900" indent="-342900">
              <a:buFont typeface="Wingdings" pitchFamily="2" charset="2"/>
              <a:buChar char="Ø"/>
            </a:pPr>
            <a:endParaRPr lang="tr-TR" sz="2000" dirty="0" smtClean="0"/>
          </a:p>
          <a:p>
            <a:endParaRPr lang="tr-TR" sz="2000" dirty="0" smtClean="0"/>
          </a:p>
        </p:txBody>
      </p:sp>
    </p:spTree>
    <p:extLst>
      <p:ext uri="{BB962C8B-B14F-4D97-AF65-F5344CB8AC3E}">
        <p14:creationId xmlns:p14="http://schemas.microsoft.com/office/powerpoint/2010/main" val="25135871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290</Words>
  <Application>Microsoft Office PowerPoint</Application>
  <PresentationFormat>Ekran Gösterisi (4:3)</PresentationFormat>
  <Paragraphs>49</Paragraphs>
  <Slides>5</Slides>
  <Notes>5</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pasa</dc:creator>
  <cp:lastModifiedBy>ronaldinho424</cp:lastModifiedBy>
  <cp:revision>29</cp:revision>
  <dcterms:created xsi:type="dcterms:W3CDTF">2013-01-27T12:21:31Z</dcterms:created>
  <dcterms:modified xsi:type="dcterms:W3CDTF">2017-12-31T11:51:56Z</dcterms:modified>
</cp:coreProperties>
</file>