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9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263" r:id="rId23"/>
    <p:sldId id="264" r:id="rId24"/>
    <p:sldId id="265" r:id="rId25"/>
    <p:sldId id="266" r:id="rId26"/>
    <p:sldId id="267" r:id="rId27"/>
    <p:sldId id="268" r:id="rId28"/>
    <p:sldId id="269" r:id="rId29"/>
    <p:sldId id="270" r:id="rId30"/>
    <p:sldId id="271" r:id="rId31"/>
    <p:sldId id="272" r:id="rId32"/>
    <p:sldId id="306" r:id="rId33"/>
    <p:sldId id="307" r:id="rId34"/>
    <p:sldId id="273" r:id="rId35"/>
    <p:sldId id="274" r:id="rId36"/>
    <p:sldId id="275" r:id="rId37"/>
    <p:sldId id="276" r:id="rId38"/>
    <p:sldId id="308" r:id="rId39"/>
    <p:sldId id="309" r:id="rId40"/>
    <p:sldId id="277" r:id="rId41"/>
    <p:sldId id="278" r:id="rId42"/>
    <p:sldId id="279" r:id="rId43"/>
    <p:sldId id="280" r:id="rId44"/>
    <p:sldId id="281" r:id="rId45"/>
    <p:sldId id="282" r:id="rId46"/>
    <p:sldId id="310" r:id="rId47"/>
    <p:sldId id="311" r:id="rId48"/>
    <p:sldId id="312" r:id="rId49"/>
    <p:sldId id="313" r:id="rId50"/>
    <p:sldId id="283" r:id="rId51"/>
    <p:sldId id="284" r:id="rId52"/>
    <p:sldId id="285" r:id="rId53"/>
    <p:sldId id="286" r:id="rId54"/>
    <p:sldId id="287" r:id="rId55"/>
    <p:sldId id="288" r:id="rId56"/>
    <p:sldId id="289" r:id="rId57"/>
    <p:sldId id="314" r:id="rId58"/>
    <p:sldId id="315" r:id="rId59"/>
    <p:sldId id="316" r:id="rId60"/>
    <p:sldId id="317" r:id="rId61"/>
    <p:sldId id="318" r:id="rId62"/>
    <p:sldId id="319" r:id="rId63"/>
    <p:sldId id="320" r:id="rId64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03" autoAdjust="0"/>
    <p:restoredTop sz="94729"/>
  </p:normalViewPr>
  <p:slideViewPr>
    <p:cSldViewPr>
      <p:cViewPr varScale="1">
        <p:scale>
          <a:sx n="140" d="100"/>
          <a:sy n="140" d="100"/>
        </p:scale>
        <p:origin x="632" y="21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notesMaster" Target="notesMasters/notesMaster1.xml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16.12.2018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43427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5960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3171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9686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02510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9641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406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74409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56559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16209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9738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37505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24116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61318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067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74891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39256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0555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42166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27166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2835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644510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42651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199459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80115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52176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40724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802313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611985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008425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685404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5747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80474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131466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34801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954089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281758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22172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89991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16706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329668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105874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6483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572623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051933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874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58947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124816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609577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80849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614724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637460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116004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3174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1699899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436547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401452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8855661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0162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565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3797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8480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16.12.2018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DenizHoca" TargetMode="External"/><Relationship Id="rId4" Type="http://schemas.openxmlformats.org/officeDocument/2006/relationships/hyperlink" Target="https://www.edebiyatciyim.com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edebiyatciyim.com/kutadgu-bili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ww.edebiyatciyim.com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www.edebiyatciyim.com/atabetul-hakayik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edebiyatciyim.com/sozlu-edebiyat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www.edebiyatciyim.com/divan-i-hikmet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www.edebiyatciyim.com/anonim-halk-siiri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s://www.edebiyatciyim.com/mani-nedir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Relationship Id="rId3" Type="http://schemas.openxmlformats.org/officeDocument/2006/relationships/hyperlink" Target="https://www.edebiyatciyim.com/turku-nedir-turkulerin-ozellikleri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Relationship Id="rId3" Type="http://schemas.openxmlformats.org/officeDocument/2006/relationships/hyperlink" Target="https://www.edebiyatciyim.com/tasavvufi-metinler-tasavvuf-edebiyati/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Relationship Id="rId3" Type="http://schemas.openxmlformats.org/officeDocument/2006/relationships/hyperlink" Target="https://www.edebiyatciyim.com/ilahi/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Relationship Id="rId3" Type="http://schemas.openxmlformats.org/officeDocument/2006/relationships/hyperlink" Target="https://www.edebiyatciyim.com/nefes/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Relationship Id="rId3" Type="http://schemas.openxmlformats.org/officeDocument/2006/relationships/hyperlink" Target="https://www.edebiyatciyim.com/asik-tarzi-halk-siiri/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edebiyatciyim.com/kosuk-nedir/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Relationship Id="rId3" Type="http://schemas.openxmlformats.org/officeDocument/2006/relationships/hyperlink" Target="https://www.edebiyatciyim.com/kosma/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Relationship Id="rId3" Type="http://schemas.openxmlformats.org/officeDocument/2006/relationships/hyperlink" Target="https://www.edebiyatciyim.com/guzelleme-nedir-guzelleme-ornekleri/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<Relationship Id="rId3" Type="http://schemas.openxmlformats.org/officeDocument/2006/relationships/hyperlink" Target="https://www.edebiyatciyim.com/taslama-nedir-taslama-ornegi/" TargetMode="Externa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6.xml"/><Relationship Id="rId3" Type="http://schemas.openxmlformats.org/officeDocument/2006/relationships/hyperlink" Target="https://www.edebiyatciyim.com/divan-edebiyati-ve-ozellikleri/" TargetMode="Externa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0.xml"/><Relationship Id="rId3" Type="http://schemas.openxmlformats.org/officeDocument/2006/relationships/hyperlink" Target="https://www.edebiyatciyim.com/gazel-nedir-gazelin-ozellikleri-nelerdir/" TargetMode="Externa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3.xml"/><Relationship Id="rId3" Type="http://schemas.openxmlformats.org/officeDocument/2006/relationships/hyperlink" Target="https://www.edebiyatciyim.com/kaside-nedir-kasidenin-ozellikleri-nelerdir/" TargetMode="Externa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7.xml"/><Relationship Id="rId3" Type="http://schemas.openxmlformats.org/officeDocument/2006/relationships/hyperlink" Target="https://www.edebiyatciyim.com/sarki-nedir-sarki-turunun-ozellikleri/" TargetMode="Externa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9.xml"/><Relationship Id="rId3" Type="http://schemas.openxmlformats.org/officeDocument/2006/relationships/hyperlink" Target="https://www.edebiyatciyim.com/isim-tamlamasi-ad-tamlamalari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edebiyatciyim.com/sagu/" TargetMode="Externa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4" Type="http://schemas.openxmlformats.org/officeDocument/2006/relationships/slide" Target="slide60.xml"/><Relationship Id="rId5" Type="http://schemas.openxmlformats.org/officeDocument/2006/relationships/slide" Target="slide61.xml"/><Relationship Id="rId6" Type="http://schemas.openxmlformats.org/officeDocument/2006/relationships/hyperlink" Target="#279,4,Slayt 4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514098" y="0"/>
            <a:ext cx="4173002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10. SINIF 1.DÖNEM 2.YAZILI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</p:txBody>
      </p:sp>
      <p:sp>
        <p:nvSpPr>
          <p:cNvPr id="2" name="Metin kutusu 1"/>
          <p:cNvSpPr txBox="1"/>
          <p:nvPr/>
        </p:nvSpPr>
        <p:spPr>
          <a:xfrm>
            <a:off x="467544" y="1131590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i="1" dirty="0" smtClean="0"/>
              <a:t>Bu slayt 10.sınıf Türk Dili ve Edebiyatı dersinin 1.dönem 2.yazılı sınavına hazırlık olması amacıyla oluşturulmuştur. Slaytta yer alan konulardaki mavi bağlantılara tıklayarak ilgili konu hakkında daha fazla bilgiye ulaşabilirsiniz.</a:t>
            </a:r>
          </a:p>
          <a:p>
            <a:endParaRPr lang="tr-TR" dirty="0"/>
          </a:p>
          <a:p>
            <a:pPr algn="ctr"/>
            <a:r>
              <a:rPr lang="tr-TR" dirty="0" smtClean="0"/>
              <a:t>Bu çalışma “Deniz Hoca” ve “</a:t>
            </a:r>
            <a:r>
              <a:rPr lang="tr-TR" dirty="0" err="1" smtClean="0"/>
              <a:t>www.edebiyatciyim.com</a:t>
            </a:r>
            <a:r>
              <a:rPr lang="tr-TR" dirty="0" smtClean="0"/>
              <a:t> tarafından hazırlanmıştır.</a:t>
            </a:r>
          </a:p>
          <a:p>
            <a:pPr algn="ctr"/>
            <a:endParaRPr lang="tr-TR" dirty="0"/>
          </a:p>
          <a:p>
            <a:r>
              <a:rPr lang="tr-TR" sz="2400" dirty="0" smtClean="0">
                <a:solidFill>
                  <a:srgbClr val="FF0000"/>
                </a:solidFill>
              </a:rPr>
              <a:t>1. Deniz </a:t>
            </a:r>
            <a:r>
              <a:rPr lang="tr-TR" sz="2400" dirty="0">
                <a:solidFill>
                  <a:srgbClr val="FF0000"/>
                </a:solidFill>
              </a:rPr>
              <a:t>Hoca Youtube Kanalı</a:t>
            </a:r>
            <a:r>
              <a:rPr lang="tr-TR" sz="2400" dirty="0"/>
              <a:t> ⇒ </a:t>
            </a:r>
            <a:r>
              <a:rPr lang="tr-TR" sz="2400" dirty="0" err="1" smtClean="0">
                <a:hlinkClick r:id="rId3"/>
              </a:rPr>
              <a:t>www.youtube.com</a:t>
            </a:r>
            <a:r>
              <a:rPr lang="tr-TR" sz="2400" dirty="0" smtClean="0">
                <a:hlinkClick r:id="rId3"/>
              </a:rPr>
              <a:t>/</a:t>
            </a:r>
            <a:r>
              <a:rPr lang="tr-TR" sz="2400" dirty="0" err="1" smtClean="0">
                <a:hlinkClick r:id="rId3"/>
              </a:rPr>
              <a:t>DenizHoca</a:t>
            </a:r>
            <a:endParaRPr lang="tr-TR" sz="2400" dirty="0" smtClean="0"/>
          </a:p>
          <a:p>
            <a:r>
              <a:rPr lang="tr-TR" sz="2400" dirty="0" smtClean="0">
                <a:solidFill>
                  <a:srgbClr val="FF0000"/>
                </a:solidFill>
              </a:rPr>
              <a:t>2. </a:t>
            </a:r>
            <a:r>
              <a:rPr lang="tr-TR" sz="2400" dirty="0">
                <a:solidFill>
                  <a:srgbClr val="FF0000"/>
                </a:solidFill>
              </a:rPr>
              <a:t>Edebiyat Sitemiz </a:t>
            </a:r>
            <a:r>
              <a:rPr lang="tr-TR" sz="2400" dirty="0" smtClean="0">
                <a:solidFill>
                  <a:srgbClr val="FF0000"/>
                </a:solidFill>
              </a:rPr>
              <a:t>                   </a:t>
            </a:r>
            <a:r>
              <a:rPr lang="tr-TR" sz="2400" dirty="0" smtClean="0"/>
              <a:t>⇒ </a:t>
            </a:r>
            <a:r>
              <a:rPr lang="tr-TR" sz="2400" dirty="0" smtClean="0">
                <a:hlinkClick r:id="rId4"/>
              </a:rPr>
              <a:t>www.edebiyatciyim.com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11653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714890" y="0"/>
            <a:ext cx="377141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GEÇİŞ DÖNEMİ ESERLERİ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ü"/>
            </a:pPr>
            <a:r>
              <a:rPr lang="tr-TR" sz="2400" dirty="0" smtClean="0"/>
              <a:t>Geçiş Dönemi eserleri İslamiyet öncesi ve sonrası Türk kültürünün izlerini bir arada barındırır.</a:t>
            </a:r>
          </a:p>
          <a:p>
            <a:pPr marL="342900" indent="-342900">
              <a:buFont typeface="Wingdings" charset="2"/>
              <a:buChar char="ü"/>
            </a:pPr>
            <a:endParaRPr lang="tr-TR" sz="2400" dirty="0" smtClean="0"/>
          </a:p>
          <a:p>
            <a:pPr marL="342900" indent="-342900">
              <a:buFont typeface="Wingdings" charset="2"/>
              <a:buChar char="ü"/>
            </a:pPr>
            <a:r>
              <a:rPr lang="tr-TR" sz="2400" dirty="0" smtClean="0"/>
              <a:t>Dilde </a:t>
            </a:r>
            <a:r>
              <a:rPr lang="tr-TR" sz="2400" dirty="0"/>
              <a:t>Arapça ve Farsça kelimeler </a:t>
            </a:r>
            <a:r>
              <a:rPr lang="tr-TR" sz="2400" dirty="0" smtClean="0"/>
              <a:t>görülse de Türkçenin ağırlığı devam eder.</a:t>
            </a:r>
          </a:p>
          <a:p>
            <a:pPr marL="342900" indent="-342900">
              <a:buFont typeface="Wingdings" charset="2"/>
              <a:buChar char="ü"/>
            </a:pPr>
            <a:endParaRPr lang="tr-TR" sz="2400" dirty="0" smtClean="0"/>
          </a:p>
          <a:p>
            <a:pPr marL="342900" indent="-342900">
              <a:buFont typeface="Wingdings" charset="2"/>
              <a:buChar char="ü"/>
            </a:pPr>
            <a:r>
              <a:rPr lang="tr-TR" sz="2400" dirty="0" smtClean="0"/>
              <a:t>Uygur </a:t>
            </a:r>
            <a:r>
              <a:rPr lang="tr-TR" sz="2400" dirty="0"/>
              <a:t>alfabesi </a:t>
            </a:r>
            <a:r>
              <a:rPr lang="tr-TR" sz="2400" dirty="0" smtClean="0"/>
              <a:t>yanında </a:t>
            </a:r>
            <a:r>
              <a:rPr lang="tr-TR" sz="2400" dirty="0"/>
              <a:t>Arap alfabesi de </a:t>
            </a:r>
            <a:r>
              <a:rPr lang="tr-TR" sz="2400" dirty="0" smtClean="0"/>
              <a:t>kullanılır.</a:t>
            </a:r>
          </a:p>
          <a:p>
            <a:pPr marL="342900" indent="-342900">
              <a:buFont typeface="Wingdings" charset="2"/>
              <a:buChar char="ü"/>
            </a:pPr>
            <a:endParaRPr lang="tr-TR" sz="2400" dirty="0" smtClean="0"/>
          </a:p>
          <a:p>
            <a:pPr marL="342900" indent="-342900">
              <a:buFont typeface="Wingdings" charset="2"/>
              <a:buChar char="ü"/>
            </a:pPr>
            <a:r>
              <a:rPr lang="tr-TR" sz="2400" dirty="0" smtClean="0"/>
              <a:t>Şiirlerde</a:t>
            </a:r>
            <a:r>
              <a:rPr lang="tr-TR" sz="2400" dirty="0"/>
              <a:t>, hem millî nazım birimi olan dörtlük, hem de yeni şiirin nazım birimi olan beyit </a:t>
            </a:r>
            <a:r>
              <a:rPr lang="tr-TR" sz="2400" dirty="0" smtClean="0"/>
              <a:t>kullanılmıştır.</a:t>
            </a:r>
          </a:p>
          <a:p>
            <a:pPr marL="342900" indent="-342900">
              <a:buFont typeface="Wingdings" charset="2"/>
              <a:buChar char="ü"/>
            </a:pPr>
            <a:endParaRPr lang="tr-TR" sz="2400" dirty="0" smtClean="0"/>
          </a:p>
          <a:p>
            <a:pPr marL="342900" indent="-342900">
              <a:buFont typeface="Wingdings" charset="2"/>
              <a:buChar char="ü"/>
            </a:pPr>
            <a:r>
              <a:rPr lang="tr-TR" sz="2400" dirty="0" smtClean="0"/>
              <a:t>Hece </a:t>
            </a:r>
            <a:r>
              <a:rPr lang="tr-TR" sz="2400" dirty="0"/>
              <a:t>vezni ile birlikte aruz veznine de yer verilmiştir.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50766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369011" y="0"/>
            <a:ext cx="246317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KUTADGU BİLİG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Türklerin İslamiyet’i kabul etmesinden sonra </a:t>
            </a:r>
            <a:r>
              <a:rPr lang="tr-TR" sz="2400" dirty="0" smtClean="0"/>
              <a:t>ortaya </a:t>
            </a:r>
            <a:r>
              <a:rPr lang="tr-TR" sz="2400" dirty="0"/>
              <a:t>konulan ilk eser, Yusuf Has </a:t>
            </a:r>
            <a:r>
              <a:rPr lang="tr-TR" sz="2400" dirty="0" err="1"/>
              <a:t>Hacip’in</a:t>
            </a:r>
            <a:r>
              <a:rPr lang="tr-TR" sz="2400" dirty="0"/>
              <a:t> 1069 yılında kaleme aldığı “</a:t>
            </a:r>
            <a:r>
              <a:rPr lang="tr-TR" sz="2400" b="1" i="1" dirty="0">
                <a:hlinkClick r:id="rId3"/>
              </a:rPr>
              <a:t>Kutadgu Bilig</a:t>
            </a:r>
            <a:r>
              <a:rPr lang="tr-TR" sz="2400" dirty="0"/>
              <a:t>” adlı eserdir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Mutluluk veren bilgi anlamına gelen bu </a:t>
            </a:r>
            <a:r>
              <a:rPr lang="tr-TR" sz="2400" dirty="0" smtClean="0"/>
              <a:t>eserde </a:t>
            </a:r>
            <a:r>
              <a:rPr lang="tr-TR" sz="2400" dirty="0"/>
              <a:t>yazar, hem bu dünyada hem de ahirette insanın mutlu olmasının yollarını anlatmaya çalışmıştır. </a:t>
            </a: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Eser </a:t>
            </a:r>
            <a:r>
              <a:rPr lang="tr-TR" sz="2400" dirty="0"/>
              <a:t>didaktik özellikler taşır</a:t>
            </a:r>
            <a:r>
              <a:rPr lang="tr-TR" sz="2400" dirty="0" smtClean="0"/>
              <a:t>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Türk Edebiyatı’nda mesnevi türünün ilk örneği olan eser aruz ölçüsüyle yazılmıştır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86321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369011" y="0"/>
            <a:ext cx="246317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KUTADGU BİLİG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İslamiyet etkisindeki Türk Edebiyatı’nın ilk eseri olması bakımından geçiş dönemi eseri olarak kabul görmektedir</a:t>
            </a:r>
            <a:r>
              <a:rPr lang="tr-TR" sz="2400" dirty="0" smtClean="0"/>
              <a:t>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Dönemin </a:t>
            </a:r>
            <a:r>
              <a:rPr lang="tr-TR" sz="2400" dirty="0" err="1" smtClean="0"/>
              <a:t>Karahanlı</a:t>
            </a:r>
            <a:r>
              <a:rPr lang="tr-TR" sz="2400" dirty="0" smtClean="0"/>
              <a:t> hükümdarı </a:t>
            </a:r>
            <a:r>
              <a:rPr lang="tr-TR" sz="2400" dirty="0" err="1"/>
              <a:t>Tabgaç</a:t>
            </a:r>
            <a:r>
              <a:rPr lang="tr-TR" sz="2400" dirty="0"/>
              <a:t> Uluğ Buğra’ya sunulmuştur.</a:t>
            </a: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Eser </a:t>
            </a:r>
            <a:r>
              <a:rPr lang="tr-TR" sz="2400" dirty="0"/>
              <a:t>toplamda 6645 beyit ve 173 dörtlükten oluşmaktadır. </a:t>
            </a: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Eserde dönemine göre yalın bir Türkçe kullanılmıştır. (</a:t>
            </a:r>
            <a:r>
              <a:rPr lang="tr-TR" sz="2400" dirty="0" err="1"/>
              <a:t>Hakaniye</a:t>
            </a:r>
            <a:r>
              <a:rPr lang="tr-TR" sz="2400" dirty="0"/>
              <a:t> Türkçesi</a:t>
            </a:r>
            <a:r>
              <a:rPr lang="tr-TR" sz="2400" dirty="0" smtClean="0"/>
              <a:t>)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Kitapta özlü sözlere yer verilmiş ve karşılıklı konuşmalarla tiyatro havası katılmıştır.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2957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369011" y="0"/>
            <a:ext cx="246317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KUTADGU BİLİG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Kutadgu Bilig’de ideal devlet yönetiminde olması gereken özellikler dile getirildiği için ilk siyasetname özelliği taşır.</a:t>
            </a:r>
          </a:p>
          <a:p>
            <a:endParaRPr lang="tr-TR" sz="2400" dirty="0"/>
          </a:p>
          <a:p>
            <a:r>
              <a:rPr lang="tr-TR" sz="2400" dirty="0"/>
              <a:t>Eserde “adalet, akıl, akıbet ve mutluluk” gibi dört soyut </a:t>
            </a:r>
            <a:r>
              <a:rPr lang="tr-TR" sz="2400" dirty="0" smtClean="0"/>
              <a:t>kavram, kişiler üzerinden sembolik olarak anlatılmıştır. Bu nedenle eser alegorik özellikler taşımaktadır.</a:t>
            </a:r>
          </a:p>
          <a:p>
            <a:endParaRPr lang="tr-TR" sz="2400" dirty="0"/>
          </a:p>
          <a:p>
            <a:r>
              <a:rPr lang="tr-TR" sz="2400" b="1" i="1" dirty="0"/>
              <a:t>Hükümdar </a:t>
            </a:r>
            <a:r>
              <a:rPr lang="tr-TR" sz="2400" b="1" i="1" dirty="0" err="1"/>
              <a:t>Kün</a:t>
            </a:r>
            <a:r>
              <a:rPr lang="tr-TR" sz="2400" b="1" i="1" dirty="0"/>
              <a:t> </a:t>
            </a:r>
            <a:r>
              <a:rPr lang="tr-TR" sz="2400" b="1" i="1" dirty="0" err="1"/>
              <a:t>Togdı</a:t>
            </a:r>
            <a:r>
              <a:rPr lang="tr-TR" sz="2400" b="1" i="1" dirty="0"/>
              <a:t> ⇒</a:t>
            </a:r>
            <a:r>
              <a:rPr lang="tr-TR" sz="2400" i="1" dirty="0"/>
              <a:t> Adalet</a:t>
            </a:r>
            <a:endParaRPr lang="tr-TR" sz="2400" dirty="0"/>
          </a:p>
          <a:p>
            <a:r>
              <a:rPr lang="tr-TR" sz="2400" b="1" i="1" dirty="0"/>
              <a:t>Vezir Ay </a:t>
            </a:r>
            <a:r>
              <a:rPr lang="tr-TR" sz="2400" b="1" i="1" dirty="0" err="1"/>
              <a:t>Toldı</a:t>
            </a:r>
            <a:r>
              <a:rPr lang="tr-TR" sz="2400" b="1" i="1" dirty="0"/>
              <a:t> ⇒</a:t>
            </a:r>
            <a:r>
              <a:rPr lang="tr-TR" sz="2400" i="1" dirty="0"/>
              <a:t> Mutluluk</a:t>
            </a:r>
            <a:endParaRPr lang="tr-TR" sz="2400" dirty="0"/>
          </a:p>
          <a:p>
            <a:r>
              <a:rPr lang="tr-TR" sz="2400" b="1" i="1" dirty="0"/>
              <a:t>Vezirin oğlu </a:t>
            </a:r>
            <a:r>
              <a:rPr lang="tr-TR" sz="2400" b="1" i="1" dirty="0" err="1"/>
              <a:t>Ögdülmiş</a:t>
            </a:r>
            <a:r>
              <a:rPr lang="tr-TR" sz="2400" b="1" i="1" dirty="0"/>
              <a:t> ⇒</a:t>
            </a:r>
            <a:r>
              <a:rPr lang="tr-TR" sz="2400" i="1" dirty="0"/>
              <a:t> Akıl</a:t>
            </a:r>
            <a:endParaRPr lang="tr-TR" sz="2400" dirty="0"/>
          </a:p>
          <a:p>
            <a:r>
              <a:rPr lang="tr-TR" sz="2400" b="1" i="1" dirty="0"/>
              <a:t>Vezirin oğlunun arkadaşı </a:t>
            </a:r>
            <a:r>
              <a:rPr lang="tr-TR" sz="2400" b="1" i="1" dirty="0" err="1"/>
              <a:t>Odgurmuş</a:t>
            </a:r>
            <a:r>
              <a:rPr lang="tr-TR" sz="2400" b="1" i="1" dirty="0"/>
              <a:t> ⇒</a:t>
            </a:r>
            <a:r>
              <a:rPr lang="tr-TR" sz="2400" i="1" dirty="0"/>
              <a:t> </a:t>
            </a:r>
            <a:r>
              <a:rPr lang="tr-TR" sz="2400" i="1" dirty="0" smtClean="0"/>
              <a:t>Akıbet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6318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369011" y="0"/>
            <a:ext cx="246317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KUTADGU BİLİG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Mesnevi </a:t>
            </a:r>
            <a:r>
              <a:rPr lang="tr-TR" sz="2400" dirty="0"/>
              <a:t>nazım şekliyle yazılan ilk Türkçe eserdir</a:t>
            </a:r>
          </a:p>
          <a:p>
            <a:r>
              <a:rPr lang="tr-TR" sz="2400" dirty="0"/>
              <a:t>Siyasetname türünde yazılan ilk Türkçe eserdir</a:t>
            </a:r>
          </a:p>
          <a:p>
            <a:r>
              <a:rPr lang="tr-TR" sz="2400" dirty="0" err="1"/>
              <a:t>Hakaniye</a:t>
            </a:r>
            <a:r>
              <a:rPr lang="tr-TR" sz="2400" dirty="0"/>
              <a:t> lehçesiyle yazılan ilk Türkçe eserdir</a:t>
            </a:r>
          </a:p>
          <a:p>
            <a:r>
              <a:rPr lang="tr-TR" sz="2400" dirty="0"/>
              <a:t>Arap alfabesiyle yazılan ilk Türkçe eserdir</a:t>
            </a:r>
          </a:p>
          <a:p>
            <a:r>
              <a:rPr lang="tr-TR" sz="2400" dirty="0"/>
              <a:t>Aruz ölçüsüyle yazılan ilk Türkçe eserdir</a:t>
            </a:r>
          </a:p>
          <a:p>
            <a:r>
              <a:rPr lang="tr-TR" sz="2400" dirty="0"/>
              <a:t>Beyit nazım birimiyle yazılan ilk Türkçe eserdir</a:t>
            </a:r>
          </a:p>
          <a:p>
            <a:r>
              <a:rPr lang="tr-TR" sz="2400" dirty="0"/>
              <a:t>Alegorik tarzda yazılan ilk Türkçe eserdir</a:t>
            </a:r>
          </a:p>
          <a:p>
            <a:r>
              <a:rPr lang="tr-TR" sz="2400" dirty="0"/>
              <a:t>Geçiş döneminde yazılan ilk Türkçe eserdir</a:t>
            </a:r>
          </a:p>
          <a:p>
            <a:r>
              <a:rPr lang="tr-TR" sz="2400" dirty="0"/>
              <a:t>İslâmî bir anlayışla yazılan ilk Türkçe eserdir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55617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794239" y="0"/>
            <a:ext cx="361272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i="1" dirty="0" smtClean="0"/>
              <a:t>DİVANÜ </a:t>
            </a:r>
            <a:r>
              <a:rPr lang="tr-TR" sz="2800" i="1" smtClean="0"/>
              <a:t>LÜGAT’İT TÜRK</a:t>
            </a:r>
            <a:endParaRPr lang="tr-TR" sz="2800" i="1" dirty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i="1" dirty="0">
                <a:hlinkClick r:id="rId3"/>
              </a:rPr>
              <a:t>Divanü Lügatit Türk,</a:t>
            </a:r>
            <a:r>
              <a:rPr lang="tr-TR" sz="2400" dirty="0"/>
              <a:t> Kaşgarlı </a:t>
            </a:r>
            <a:r>
              <a:rPr lang="tr-TR" sz="2400" dirty="0" err="1"/>
              <a:t>Mahmud</a:t>
            </a:r>
            <a:r>
              <a:rPr lang="tr-TR" sz="2400" dirty="0"/>
              <a:t> tarafından yaklaşık olarak 1072 – 1074 yılları arasında yazılmış ve dönemin halifesi </a:t>
            </a:r>
            <a:r>
              <a:rPr lang="tr-TR" sz="2400" dirty="0" err="1"/>
              <a:t>Ebü'l</a:t>
            </a:r>
            <a:r>
              <a:rPr lang="tr-TR" sz="2400" dirty="0"/>
              <a:t>-Kasım Abdullah’a sunulmuştur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Kaşgarlı </a:t>
            </a:r>
            <a:r>
              <a:rPr lang="tr-TR" sz="2400" dirty="0" smtClean="0"/>
              <a:t>Mahmut </a:t>
            </a:r>
            <a:r>
              <a:rPr lang="tr-TR" sz="2400" dirty="0"/>
              <a:t>hem </a:t>
            </a:r>
            <a:r>
              <a:rPr lang="tr-TR" sz="2400" dirty="0" smtClean="0"/>
              <a:t>Türkçenin en </a:t>
            </a:r>
            <a:r>
              <a:rPr lang="tr-TR" sz="2400" dirty="0"/>
              <a:t>az Arapça kadar </a:t>
            </a:r>
            <a:r>
              <a:rPr lang="tr-TR" sz="2400" dirty="0" smtClean="0"/>
              <a:t>köklü bir </a:t>
            </a:r>
            <a:r>
              <a:rPr lang="tr-TR" sz="2400" dirty="0"/>
              <a:t>dil olduğunu göstermek hem de Araplara Türkçeyi öğretmek için bu </a:t>
            </a:r>
            <a:r>
              <a:rPr lang="tr-TR" sz="2400" dirty="0" smtClean="0"/>
              <a:t>eseri yazmıştır.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K</a:t>
            </a:r>
            <a:r>
              <a:rPr lang="tr-TR" sz="2400" dirty="0" smtClean="0"/>
              <a:t>itabı </a:t>
            </a:r>
            <a:r>
              <a:rPr lang="tr-TR" sz="2400" dirty="0"/>
              <a:t>sadece bir sözlük olarak değerlendirmemiz yanlış olur. Çünkü bu eser </a:t>
            </a:r>
            <a:r>
              <a:rPr lang="tr-TR" sz="2400" dirty="0" smtClean="0"/>
              <a:t>sözlük bölümünün dışında başka değerli </a:t>
            </a:r>
            <a:r>
              <a:rPr lang="tr-TR" sz="2400" dirty="0"/>
              <a:t>bilgiler de içermektedir.</a:t>
            </a:r>
            <a:endParaRPr lang="tr-TR" sz="2400" dirty="0" smtClean="0"/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13240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794239" y="0"/>
            <a:ext cx="361272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i="1" dirty="0" smtClean="0"/>
              <a:t>DİVANÜ </a:t>
            </a:r>
            <a:r>
              <a:rPr lang="tr-TR" sz="2800" i="1" smtClean="0"/>
              <a:t>LÜGAT’İT TÜRK</a:t>
            </a:r>
            <a:endParaRPr lang="tr-TR" sz="2800" i="1" dirty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tr-TR" sz="2400" dirty="0"/>
              <a:t>Türk Edebiyatı’nda yazılmış ilk sözlük olan </a:t>
            </a:r>
            <a:r>
              <a:rPr lang="tr-TR" sz="2400" dirty="0" err="1"/>
              <a:t>Divanü</a:t>
            </a:r>
            <a:r>
              <a:rPr lang="tr-TR" sz="2400" dirty="0"/>
              <a:t> </a:t>
            </a:r>
            <a:r>
              <a:rPr lang="tr-TR" sz="2400" dirty="0" err="1"/>
              <a:t>Lügat’it</a:t>
            </a:r>
            <a:r>
              <a:rPr lang="tr-TR" sz="2400" dirty="0"/>
              <a:t> Türk,  “Türk Dilinin Sözlüğü” anlamına gelmektedir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Kaşgarlı Mahmut derlediği Türkçe kelimeleri bir araya toplamış ve sekiz farklı bölümde kullanıma sunmuştur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Kelimelerin Arapça </a:t>
            </a:r>
            <a:r>
              <a:rPr lang="tr-TR" sz="2400" dirty="0" smtClean="0"/>
              <a:t>karşılıklarının yanında açıklamaları ve cümle içinde örnek kullanımları da verilmiştir.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Eserde çeşitli deyimler, atasözleri ve dönemin koşuk-sagu örnekleri de bulunmaktadır.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6563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794239" y="0"/>
            <a:ext cx="361272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i="1" dirty="0" smtClean="0"/>
              <a:t>DİVANÜ </a:t>
            </a:r>
            <a:r>
              <a:rPr lang="tr-TR" sz="2800" i="1" smtClean="0"/>
              <a:t>LÜGAT’İT TÜRK</a:t>
            </a:r>
            <a:endParaRPr lang="tr-TR" sz="2800" i="1" dirty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tr-TR" sz="2400" dirty="0"/>
              <a:t>Bir sözlük kitabı olmasının yanında bir </a:t>
            </a:r>
            <a:r>
              <a:rPr lang="tr-TR" sz="2400" dirty="0" smtClean="0"/>
              <a:t>dil bilgisi</a:t>
            </a:r>
            <a:r>
              <a:rPr lang="tr-TR" sz="2400" dirty="0"/>
              <a:t>, tarih, coğrafya ve edebiyat kitabı özelliği taşır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Eserde </a:t>
            </a:r>
            <a:r>
              <a:rPr lang="tr-TR" sz="2400" dirty="0" smtClean="0"/>
              <a:t>ayrıca Türk </a:t>
            </a:r>
            <a:r>
              <a:rPr lang="tr-TR" sz="2400" dirty="0"/>
              <a:t>boylarının ve komşularının yaşadıkları bölgelerle ilgili bir </a:t>
            </a:r>
            <a:r>
              <a:rPr lang="tr-TR" sz="2400" dirty="0" smtClean="0"/>
              <a:t>harita </a:t>
            </a:r>
            <a:r>
              <a:rPr lang="tr-TR" sz="2400" dirty="0"/>
              <a:t>yer </a:t>
            </a:r>
            <a:r>
              <a:rPr lang="tr-TR" sz="2400" dirty="0" smtClean="0"/>
              <a:t>almaktadır.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r>
              <a:rPr lang="tr-TR" dirty="0"/>
              <a:t>Tüm </a:t>
            </a:r>
            <a:r>
              <a:rPr lang="tr-TR" dirty="0" smtClean="0"/>
              <a:t>bu özellikleri ele </a:t>
            </a:r>
            <a:r>
              <a:rPr lang="tr-TR" dirty="0"/>
              <a:t>aldığımızda </a:t>
            </a:r>
            <a:r>
              <a:rPr lang="tr-TR" dirty="0" smtClean="0"/>
              <a:t>eserin </a:t>
            </a:r>
            <a:r>
              <a:rPr lang="tr-TR" dirty="0"/>
              <a:t>sadece sözlük kitabı değil; birçok bilgi içeren, Türk tarihi, kültürü, yaşamı hakkında bilgi veren </a:t>
            </a:r>
            <a:r>
              <a:rPr lang="tr-TR" dirty="0" smtClean="0"/>
              <a:t>kıymetli bir hazine olduğu söylenebilir.</a:t>
            </a:r>
            <a:endParaRPr lang="tr-TR" dirty="0"/>
          </a:p>
          <a:p>
            <a:r>
              <a:rPr lang="tr-TR" b="1" i="1" dirty="0" err="1"/>
              <a:t>Divanü</a:t>
            </a:r>
            <a:r>
              <a:rPr lang="tr-TR" b="1" i="1" dirty="0"/>
              <a:t> </a:t>
            </a:r>
            <a:r>
              <a:rPr lang="tr-TR" b="1" i="1" dirty="0" err="1"/>
              <a:t>Lügat’it</a:t>
            </a:r>
            <a:r>
              <a:rPr lang="tr-TR" b="1" i="1" dirty="0"/>
              <a:t> Türk;</a:t>
            </a:r>
            <a:endParaRPr lang="tr-TR" dirty="0"/>
          </a:p>
          <a:p>
            <a:r>
              <a:rPr lang="tr-TR" dirty="0"/>
              <a:t>– İlk sözlük,</a:t>
            </a:r>
          </a:p>
          <a:p>
            <a:r>
              <a:rPr lang="tr-TR" dirty="0"/>
              <a:t>– İlk dil bilgisi kitabı,</a:t>
            </a:r>
          </a:p>
          <a:p>
            <a:r>
              <a:rPr lang="tr-TR" dirty="0"/>
              <a:t>– İlk ansiklopedi,</a:t>
            </a:r>
          </a:p>
          <a:p>
            <a:r>
              <a:rPr lang="tr-TR" dirty="0"/>
              <a:t>– İlk şiir antolojisi özellikleri taşımaktadır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799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065820" y="-9144"/>
            <a:ext cx="306955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ATABETÜ’L HAKAYIK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“Hakikatlerin Eşiği” </a:t>
            </a:r>
            <a:r>
              <a:rPr lang="tr-TR" sz="2400" dirty="0"/>
              <a:t>anlamına gelen </a:t>
            </a:r>
            <a:r>
              <a:rPr lang="tr-TR" sz="2400" b="1" i="1" dirty="0">
                <a:hlinkClick r:id="rId3"/>
              </a:rPr>
              <a:t>Atabetü’l Hakayık</a:t>
            </a:r>
            <a:r>
              <a:rPr lang="tr-TR" sz="2400" dirty="0"/>
              <a:t>, </a:t>
            </a:r>
            <a:r>
              <a:rPr lang="tr-TR" sz="2400" dirty="0" smtClean="0"/>
              <a:t>Edip Ahmet </a:t>
            </a:r>
            <a:r>
              <a:rPr lang="tr-TR" sz="2400" dirty="0" err="1" smtClean="0"/>
              <a:t>Yükneki</a:t>
            </a:r>
            <a:r>
              <a:rPr lang="tr-TR" sz="2400" dirty="0" smtClean="0"/>
              <a:t> </a:t>
            </a:r>
            <a:r>
              <a:rPr lang="tr-TR" sz="2400" dirty="0"/>
              <a:t>tarafından yazılmış bir öğüt ve ahlak kitabıdır. </a:t>
            </a: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Eser </a:t>
            </a:r>
            <a:r>
              <a:rPr lang="tr-TR" sz="2400" dirty="0"/>
              <a:t>“dinî-ahlaki” bir öğüt kitabı olarak </a:t>
            </a:r>
            <a:r>
              <a:rPr lang="tr-TR" sz="2400" dirty="0" smtClean="0"/>
              <a:t>değerlendirilir.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İyilik, kötülük, cimrilik, cömertlik, fanilik gibi birçok konuyu işleyen </a:t>
            </a:r>
            <a:r>
              <a:rPr lang="tr-TR" sz="2400" dirty="0" smtClean="0"/>
              <a:t>eser, genel anlamda </a:t>
            </a:r>
            <a:r>
              <a:rPr lang="tr-TR" sz="2400" dirty="0"/>
              <a:t>“dinî-ahlaki” bir öğüt </a:t>
            </a:r>
            <a:r>
              <a:rPr lang="tr-TR" sz="2400" dirty="0" smtClean="0"/>
              <a:t>kitabıdır.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Eser "</a:t>
            </a:r>
            <a:r>
              <a:rPr lang="tr-TR" sz="2400" b="1" i="1" dirty="0" err="1"/>
              <a:t>Hakaniye</a:t>
            </a:r>
            <a:r>
              <a:rPr lang="tr-TR" sz="2400" dirty="0"/>
              <a:t>" lehçesinde </a:t>
            </a:r>
            <a:r>
              <a:rPr lang="tr-TR" sz="2400" dirty="0" smtClean="0"/>
              <a:t>yazılmıştır ancak dinin </a:t>
            </a:r>
            <a:r>
              <a:rPr lang="tr-TR" sz="2400" dirty="0"/>
              <a:t>etkisiyle Arapça-Farsça kelimeler barındırmaktadır.</a:t>
            </a:r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0684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065820" y="-9144"/>
            <a:ext cx="306955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ATABETÜ’L HAKAYIK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tr-TR" sz="2400" dirty="0" err="1"/>
              <a:t>Atabetü’l</a:t>
            </a:r>
            <a:r>
              <a:rPr lang="tr-TR" sz="2400" dirty="0"/>
              <a:t> </a:t>
            </a:r>
            <a:r>
              <a:rPr lang="tr-TR" sz="2400" dirty="0" err="1"/>
              <a:t>Hakayık’ın</a:t>
            </a:r>
            <a:r>
              <a:rPr lang="tr-TR" sz="2400" dirty="0"/>
              <a:t> </a:t>
            </a:r>
            <a:r>
              <a:rPr lang="tr-TR" sz="2400" dirty="0" smtClean="0"/>
              <a:t>giriş bölümü beyit, diğer bölümleri ise dörtlüklerden </a:t>
            </a:r>
            <a:r>
              <a:rPr lang="tr-TR" sz="2400" dirty="0"/>
              <a:t>oluşur. </a:t>
            </a: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Eser aruz ölçüsüyle yazılmıştır.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Türk Edebiyatı’nda İslam inançlarını barındıran ve öne çıkaran ilk eser olarak değerlendirilir</a:t>
            </a:r>
            <a:r>
              <a:rPr lang="tr-TR" sz="2400" dirty="0" smtClean="0"/>
              <a:t>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Öğüt vermesi bakımından Kutadgu Bilig ile benzerlik gösterir.</a:t>
            </a: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2764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411619" y="0"/>
            <a:ext cx="2377959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SÖZLÜ DÖNEM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Türklerin henüz yazıyı kullanmayıp eserlerini sözlü olarak aktardıkları döneme "</a:t>
            </a:r>
            <a:r>
              <a:rPr lang="tr-TR" sz="2400" b="1" i="1" dirty="0">
                <a:hlinkClick r:id="rId3"/>
              </a:rPr>
              <a:t>Sözlü </a:t>
            </a:r>
            <a:r>
              <a:rPr lang="tr-TR" sz="2400" b="1" i="1" dirty="0" smtClean="0">
                <a:hlinkClick r:id="rId3"/>
              </a:rPr>
              <a:t>Edebiyat Dönemi</a:t>
            </a:r>
            <a:r>
              <a:rPr lang="tr-TR" sz="2400" dirty="0" smtClean="0"/>
              <a:t>" </a:t>
            </a:r>
            <a:r>
              <a:rPr lang="tr-TR" sz="2400" dirty="0"/>
              <a:t>denir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Şiirler, sığır adı verilen av törenlerinde, yuğ adı verilen </a:t>
            </a:r>
            <a:r>
              <a:rPr lang="tr-TR" sz="2400" dirty="0" smtClean="0"/>
              <a:t>cenaze </a:t>
            </a:r>
            <a:r>
              <a:rPr lang="tr-TR" sz="2400" dirty="0"/>
              <a:t>törenlerinde ve şölen adı verilen toplu ziyafetlerde söylenmiştir.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Şiirlerde milli veznimiz olan hece ölçüsü kullanılmıştır.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Nazım birimi dörtlüktür.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Dizelerde genel olarak yarım uyak ve redif kullanılmıştır.</a:t>
            </a:r>
          </a:p>
          <a:p>
            <a:pPr algn="just"/>
            <a:endParaRPr lang="tr-TR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319094" y="0"/>
            <a:ext cx="2563009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DİVAN-I HİKMET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tr-TR" sz="2400" b="1" dirty="0">
                <a:hlinkClick r:id="rId3"/>
              </a:rPr>
              <a:t>Divan-ı </a:t>
            </a:r>
            <a:r>
              <a:rPr lang="tr-TR" sz="2400" b="1" dirty="0" smtClean="0">
                <a:hlinkClick r:id="rId3"/>
              </a:rPr>
              <a:t>Hikmet</a:t>
            </a:r>
            <a:r>
              <a:rPr lang="tr-TR" sz="2400" dirty="0" smtClean="0"/>
              <a:t>, Ahmet </a:t>
            </a:r>
            <a:r>
              <a:rPr lang="tr-TR" sz="2400" dirty="0" err="1"/>
              <a:t>Yesevi</a:t>
            </a:r>
            <a:r>
              <a:rPr lang="tr-TR" sz="2400" dirty="0"/>
              <a:t> tarafından tasavvufu yaymak amacıyla hece ölçüsü ve dörtlüklerle yazılan şiirlerin bir araya getirildiği </a:t>
            </a:r>
            <a:r>
              <a:rPr lang="tr-TR" sz="2400" dirty="0" smtClean="0"/>
              <a:t>eserin adıdır.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Ahmet </a:t>
            </a:r>
            <a:r>
              <a:rPr lang="tr-TR" sz="2400" dirty="0" err="1" smtClean="0"/>
              <a:t>Yesevi’nin</a:t>
            </a:r>
            <a:r>
              <a:rPr lang="tr-TR" sz="2400" dirty="0" smtClean="0"/>
              <a:t> yazmış olduğu şiirler hikmet adıyla anılır.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Eserde Hz. Peygamber’in hayatı ve mucizeleri, </a:t>
            </a:r>
            <a:r>
              <a:rPr lang="tr-TR" sz="2400" dirty="0" err="1"/>
              <a:t>dünyadan</a:t>
            </a:r>
            <a:r>
              <a:rPr lang="tr-TR" sz="2400" dirty="0"/>
              <a:t> </a:t>
            </a:r>
            <a:r>
              <a:rPr lang="tr-TR" sz="2400" dirty="0" err="1"/>
              <a:t>şikâyet</a:t>
            </a:r>
            <a:r>
              <a:rPr lang="tr-TR" sz="2400" dirty="0"/>
              <a:t>, kıyamet </a:t>
            </a:r>
            <a:r>
              <a:rPr lang="tr-TR" sz="2400" dirty="0" err="1"/>
              <a:t>gününün</a:t>
            </a:r>
            <a:r>
              <a:rPr lang="tr-TR" sz="2400" dirty="0"/>
              <a:t> </a:t>
            </a:r>
            <a:r>
              <a:rPr lang="tr-TR" sz="2400" dirty="0" err="1"/>
              <a:t>yakınlığı</a:t>
            </a:r>
            <a:r>
              <a:rPr lang="tr-TR" sz="2400" dirty="0"/>
              <a:t>, </a:t>
            </a:r>
            <a:r>
              <a:rPr lang="tr-TR" sz="2400" dirty="0" err="1"/>
              <a:t>dervişliğin</a:t>
            </a:r>
            <a:r>
              <a:rPr lang="tr-TR" sz="2400" dirty="0"/>
              <a:t> faziletleri gibi dinî konular </a:t>
            </a:r>
            <a:r>
              <a:rPr lang="tr-TR" sz="2400" dirty="0" err="1"/>
              <a:t>işlenmiştir</a:t>
            </a:r>
            <a:r>
              <a:rPr lang="tr-TR" sz="2400" dirty="0"/>
              <a:t>. 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Herkesin anlayabilmesi amacıyla sade bir dil kullanılmıştır.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68356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319094" y="0"/>
            <a:ext cx="2563009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DİVAN-I HİKMET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tr-TR" sz="2400" dirty="0" err="1"/>
              <a:t>Dörtlüklerle</a:t>
            </a:r>
            <a:r>
              <a:rPr lang="tr-TR" sz="2400" dirty="0"/>
              <a:t> yazılan hikmetler genellikle 7’li ve 12’li hece </a:t>
            </a:r>
            <a:r>
              <a:rPr lang="tr-TR" sz="2400" dirty="0" err="1"/>
              <a:t>ölçüsüyle</a:t>
            </a:r>
            <a:r>
              <a:rPr lang="tr-TR" sz="2400" dirty="0"/>
              <a:t> </a:t>
            </a:r>
            <a:r>
              <a:rPr lang="tr-TR" sz="2400" dirty="0" err="1"/>
              <a:t>oluşturulmuştur</a:t>
            </a:r>
            <a:r>
              <a:rPr lang="tr-TR" sz="2400" dirty="0"/>
              <a:t>. </a:t>
            </a:r>
            <a:endParaRPr lang="tr-TR" sz="2400" dirty="0" smtClean="0"/>
          </a:p>
          <a:p>
            <a:pPr marL="342900" indent="-342900">
              <a:buFont typeface="Wingdings" charset="2"/>
              <a:buChar char="Ø"/>
            </a:pPr>
            <a:endParaRPr lang="tr-TR" sz="2400" dirty="0" smtClean="0"/>
          </a:p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Eserde az da olsa beyit ve aruz ölçüsü kullanılmıştır.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 Ahmet </a:t>
            </a:r>
            <a:r>
              <a:rPr lang="tr-TR" sz="2400" dirty="0" err="1"/>
              <a:t>Yesevi’ye</a:t>
            </a:r>
            <a:r>
              <a:rPr lang="tr-TR" sz="2400" dirty="0"/>
              <a:t> ait olan hikmetler 12.yüzyılda yazılmış olsa da sonraki yıllarda müritleri tarafından kitaba ekleme yapılmıştır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Dervişlik </a:t>
            </a:r>
            <a:r>
              <a:rPr lang="tr-TR" sz="2400" dirty="0"/>
              <a:t>adabını </a:t>
            </a:r>
            <a:r>
              <a:rPr lang="tr-TR" sz="2400" dirty="0" smtClean="0"/>
              <a:t>anlatan eserin öğretici yönü ağır basar.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 smtClean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 Türk Edebiyatı’ndaki ilk tasavvuf </a:t>
            </a:r>
            <a:r>
              <a:rPr lang="tr-TR" sz="2400" dirty="0" smtClean="0"/>
              <a:t>eseridir.</a:t>
            </a:r>
            <a:endParaRPr lang="tr-TR" sz="2400" dirty="0"/>
          </a:p>
          <a:p>
            <a:pPr marL="342900" indent="-342900">
              <a:buFont typeface="Wingdings" charset="2"/>
              <a:buChar char="Ø"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5681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072776" y="0"/>
            <a:ext cx="305564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ANONİM </a:t>
            </a:r>
            <a:r>
              <a:rPr lang="tr-TR" sz="2800" smtClean="0"/>
              <a:t>HALK ŞİİRİ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Meydana </a:t>
            </a:r>
            <a:r>
              <a:rPr lang="tr-TR" sz="2400" dirty="0"/>
              <a:t>getireni ve </a:t>
            </a:r>
            <a:r>
              <a:rPr lang="tr-TR" sz="2400" dirty="0" err="1"/>
              <a:t>söyleyeni</a:t>
            </a:r>
            <a:r>
              <a:rPr lang="tr-TR" sz="2400" dirty="0"/>
              <a:t> belli olmayan, halkın ortak malı olan </a:t>
            </a:r>
            <a:r>
              <a:rPr lang="tr-TR" sz="2400" dirty="0" smtClean="0"/>
              <a:t>edebî </a:t>
            </a:r>
            <a:r>
              <a:rPr lang="tr-TR" sz="2400" dirty="0" err="1"/>
              <a:t>ürünlerin</a:t>
            </a:r>
            <a:r>
              <a:rPr lang="tr-TR" sz="2400" dirty="0"/>
              <a:t> </a:t>
            </a:r>
            <a:r>
              <a:rPr lang="tr-TR" sz="2400" dirty="0" err="1"/>
              <a:t>oluşturduğu</a:t>
            </a:r>
            <a:r>
              <a:rPr lang="tr-TR" sz="2400" dirty="0"/>
              <a:t> </a:t>
            </a:r>
            <a:r>
              <a:rPr lang="tr-TR" sz="2400" dirty="0" smtClean="0"/>
              <a:t>geleneğe “</a:t>
            </a:r>
            <a:r>
              <a:rPr lang="tr-TR" sz="2400" b="1" dirty="0" smtClean="0">
                <a:solidFill>
                  <a:srgbClr val="0070C0"/>
                </a:solidFill>
                <a:hlinkClick r:id="rId3"/>
              </a:rPr>
              <a:t>Anonim halk edebiyatı</a:t>
            </a:r>
            <a:r>
              <a:rPr lang="tr-TR" sz="2400" dirty="0" smtClean="0"/>
              <a:t>” denir.</a:t>
            </a:r>
          </a:p>
          <a:p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Bu </a:t>
            </a:r>
            <a:r>
              <a:rPr lang="tr-TR" sz="2400" dirty="0" err="1"/>
              <a:t>ürünler</a:t>
            </a:r>
            <a:r>
              <a:rPr lang="tr-TR" sz="2400" dirty="0"/>
              <a:t> </a:t>
            </a:r>
            <a:r>
              <a:rPr lang="tr-TR" sz="2400" dirty="0" err="1"/>
              <a:t>başta</a:t>
            </a:r>
            <a:r>
              <a:rPr lang="tr-TR" sz="2400" dirty="0"/>
              <a:t>, tek bir </a:t>
            </a:r>
            <a:r>
              <a:rPr lang="tr-TR" sz="2400" dirty="0" err="1"/>
              <a:t>kişinin</a:t>
            </a:r>
            <a:r>
              <a:rPr lang="tr-TR" sz="2400" dirty="0"/>
              <a:t> malı iken zamanla topluma mal olup anonim bir </a:t>
            </a:r>
            <a:r>
              <a:rPr lang="tr-TR" sz="2400" dirty="0" err="1"/>
              <a:t>özellik</a:t>
            </a:r>
            <a:r>
              <a:rPr lang="tr-TR" sz="2400" dirty="0"/>
              <a:t> </a:t>
            </a:r>
            <a:r>
              <a:rPr lang="tr-TR" sz="2400" dirty="0" smtClean="0"/>
              <a:t>kazanmıştır.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Anonim halk edebiyatı </a:t>
            </a:r>
            <a:r>
              <a:rPr lang="tr-TR" sz="2400" dirty="0" err="1"/>
              <a:t>ürünlerinin</a:t>
            </a:r>
            <a:r>
              <a:rPr lang="tr-TR" sz="2400" dirty="0"/>
              <a:t> en belirgin </a:t>
            </a:r>
            <a:r>
              <a:rPr lang="tr-TR" sz="2400" dirty="0" err="1"/>
              <a:t>özelliği</a:t>
            </a:r>
            <a:r>
              <a:rPr lang="tr-TR" sz="2400" dirty="0"/>
              <a:t> </a:t>
            </a:r>
            <a:r>
              <a:rPr lang="tr-TR" sz="2400" dirty="0" err="1"/>
              <a:t>ürünlerin</a:t>
            </a:r>
            <a:r>
              <a:rPr lang="tr-TR" sz="2400" dirty="0"/>
              <a:t> </a:t>
            </a:r>
            <a:r>
              <a:rPr lang="tr-TR" sz="2400" dirty="0" err="1"/>
              <a:t>sözlu</a:t>
            </a:r>
            <a:r>
              <a:rPr lang="tr-TR" sz="2400" dirty="0"/>
              <a:t>̈ olmasıdır. </a:t>
            </a:r>
            <a:endParaRPr lang="tr-TR" sz="2400" dirty="0" smtClean="0"/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Anlatım, </a:t>
            </a:r>
            <a:r>
              <a:rPr lang="tr-TR" sz="2400" dirty="0" smtClean="0"/>
              <a:t>sözlü </a:t>
            </a:r>
            <a:r>
              <a:rPr lang="tr-TR" sz="2400" dirty="0"/>
              <a:t>edebiyat geleneklerine uygundur. Süsten uzak, açık, net, </a:t>
            </a:r>
            <a:r>
              <a:rPr lang="tr-TR" sz="2400" dirty="0" smtClean="0"/>
              <a:t>anlaşılır bir </a:t>
            </a:r>
            <a:r>
              <a:rPr lang="tr-TR" sz="2400" dirty="0"/>
              <a:t>dil kullanılmıştır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0778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072776" y="0"/>
            <a:ext cx="305564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ANONİM </a:t>
            </a:r>
            <a:r>
              <a:rPr lang="tr-TR" sz="2800" smtClean="0"/>
              <a:t>HALK ŞİİRİ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Şiirler dörtlüklerle ve hece ölçüsüyle söylenmiştir.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Anonim </a:t>
            </a:r>
            <a:r>
              <a:rPr lang="tr-TR" sz="2400" dirty="0" smtClean="0"/>
              <a:t>halk edebiyatının nazım biçimleri; mani, türkü ve ninnidir.</a:t>
            </a: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78678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089080" y="0"/>
            <a:ext cx="102303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MANİ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Genellikle tek dörtlük halinde </a:t>
            </a:r>
            <a:r>
              <a:rPr lang="tr-TR" sz="2400" dirty="0" smtClean="0"/>
              <a:t>“</a:t>
            </a:r>
            <a:r>
              <a:rPr lang="tr-TR" sz="2400" dirty="0" err="1"/>
              <a:t>aaxa</a:t>
            </a:r>
            <a:r>
              <a:rPr lang="tr-TR" sz="2400" dirty="0"/>
              <a:t>” </a:t>
            </a:r>
            <a:r>
              <a:rPr lang="tr-TR" sz="2400" dirty="0" smtClean="0"/>
              <a:t>uyak </a:t>
            </a:r>
            <a:r>
              <a:rPr lang="tr-TR" sz="2400" dirty="0" err="1" smtClean="0"/>
              <a:t>örgüsüyla</a:t>
            </a:r>
            <a:r>
              <a:rPr lang="tr-TR" sz="2400" dirty="0" smtClean="0"/>
              <a:t>; </a:t>
            </a:r>
            <a:r>
              <a:rPr lang="tr-TR" sz="2400" dirty="0"/>
              <a:t>aşk, özlem ve ayrılık başta olmak üzere her konuda söylenebilen nazım şekline “</a:t>
            </a:r>
            <a:r>
              <a:rPr lang="tr-TR" sz="2400" b="1" i="1" dirty="0">
                <a:hlinkClick r:id="rId3"/>
              </a:rPr>
              <a:t>Mani</a:t>
            </a:r>
            <a:r>
              <a:rPr lang="tr-TR" sz="2400" dirty="0"/>
              <a:t>” denir. </a:t>
            </a:r>
            <a:endParaRPr lang="tr-TR" sz="2400" dirty="0" smtClean="0"/>
          </a:p>
          <a:p>
            <a:pPr algn="just"/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Anonim ürünlerdir.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Hece ölçüsünün 7’li kalıbıyla söylenir.</a:t>
            </a:r>
            <a:endParaRPr lang="tr-TR" sz="2400" dirty="0"/>
          </a:p>
          <a:p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“</a:t>
            </a:r>
            <a:r>
              <a:rPr lang="tr-TR" sz="2400" dirty="0" err="1"/>
              <a:t>aaxa</a:t>
            </a:r>
            <a:r>
              <a:rPr lang="tr-TR" sz="2400" dirty="0"/>
              <a:t>” şeklinde kendine has bir kafiye şeması bulunur.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Genellikle aşk</a:t>
            </a:r>
            <a:r>
              <a:rPr lang="tr-TR" sz="2400" dirty="0"/>
              <a:t>, doğa, ayrılık, hasret </a:t>
            </a:r>
            <a:r>
              <a:rPr lang="tr-TR" sz="2400" dirty="0" smtClean="0"/>
              <a:t>gibi konularda söylense de konu sınırlaması bulunmamaktadır.</a:t>
            </a:r>
          </a:p>
        </p:txBody>
      </p:sp>
    </p:spTree>
    <p:extLst>
      <p:ext uri="{BB962C8B-B14F-4D97-AF65-F5344CB8AC3E}">
        <p14:creationId xmlns:p14="http://schemas.microsoft.com/office/powerpoint/2010/main" val="1680387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089080" y="0"/>
            <a:ext cx="102303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MANİ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Halk şiirinin en kısa nazım biçimidir.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İlk </a:t>
            </a:r>
            <a:r>
              <a:rPr lang="tr-TR" sz="2400" dirty="0"/>
              <a:t>iki dizesi doldurma </a:t>
            </a:r>
            <a:r>
              <a:rPr lang="tr-TR" sz="2400" dirty="0" smtClean="0"/>
              <a:t>dizedir. Asıl söylenmek istenenler son iki dizede söylenir. 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err="1" smtClean="0"/>
              <a:t>Ma</a:t>
            </a:r>
            <a:r>
              <a:rPr lang="tr-TR" sz="2400" dirty="0" err="1"/>
              <a:t>̂ni</a:t>
            </a:r>
            <a:r>
              <a:rPr lang="tr-TR" sz="2400" dirty="0"/>
              <a:t> </a:t>
            </a:r>
            <a:r>
              <a:rPr lang="tr-TR" sz="2400" dirty="0" err="1"/>
              <a:t>söylemek</a:t>
            </a:r>
            <a:r>
              <a:rPr lang="tr-TR" sz="2400" dirty="0"/>
              <a:t> halk arasında </a:t>
            </a:r>
            <a:r>
              <a:rPr lang="tr-TR" sz="2400" dirty="0" err="1"/>
              <a:t>âdeta</a:t>
            </a:r>
            <a:r>
              <a:rPr lang="tr-TR" sz="2400" dirty="0"/>
              <a:t> bir gelenek </a:t>
            </a:r>
            <a:r>
              <a:rPr lang="tr-TR" sz="2400" dirty="0" err="1"/>
              <a:t>hâlini</a:t>
            </a:r>
            <a:r>
              <a:rPr lang="tr-TR" sz="2400" dirty="0"/>
              <a:t> </a:t>
            </a:r>
            <a:r>
              <a:rPr lang="tr-TR" sz="2400" dirty="0" err="1"/>
              <a:t>almıştır</a:t>
            </a:r>
            <a:r>
              <a:rPr lang="tr-TR" sz="2400" dirty="0"/>
              <a:t>. </a:t>
            </a: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Bu </a:t>
            </a:r>
            <a:r>
              <a:rPr lang="tr-TR" sz="2400" dirty="0"/>
              <a:t>şiirleri okuyan kişilere “manici, mani yakıcı” gibi adlar verilir.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Dört mani çeşidi vardır:</a:t>
            </a:r>
          </a:p>
        </p:txBody>
      </p:sp>
    </p:spTree>
    <p:extLst>
      <p:ext uri="{BB962C8B-B14F-4D97-AF65-F5344CB8AC3E}">
        <p14:creationId xmlns:p14="http://schemas.microsoft.com/office/powerpoint/2010/main" val="15339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089080" y="0"/>
            <a:ext cx="102303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MANİ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B050"/>
                </a:solidFill>
              </a:rPr>
              <a:t>Düz (Tam) </a:t>
            </a:r>
            <a:r>
              <a:rPr lang="tr-TR" sz="2400" b="1" dirty="0" smtClean="0">
                <a:solidFill>
                  <a:srgbClr val="00B050"/>
                </a:solidFill>
              </a:rPr>
              <a:t>Mani</a:t>
            </a:r>
            <a:endParaRPr lang="tr-TR" sz="2400" dirty="0"/>
          </a:p>
          <a:p>
            <a:pPr marL="342900" indent="-342900">
              <a:buFont typeface="Wingdings" charset="2"/>
              <a:buChar char="ü"/>
            </a:pPr>
            <a:r>
              <a:rPr lang="tr-TR" sz="2400" dirty="0" smtClean="0"/>
              <a:t>Mani denilince akla gelen mani çeşididir:</a:t>
            </a:r>
          </a:p>
          <a:p>
            <a:pPr marL="342900" indent="-342900">
              <a:buFont typeface="Wingdings" charset="2"/>
              <a:buChar char="ü"/>
            </a:pPr>
            <a:r>
              <a:rPr lang="tr-TR" sz="2400" dirty="0" smtClean="0"/>
              <a:t>Dört </a:t>
            </a:r>
            <a:r>
              <a:rPr lang="tr-TR" sz="2400" dirty="0"/>
              <a:t>dizeden oluşur ve kafiye şeması </a:t>
            </a:r>
            <a:r>
              <a:rPr lang="tr-TR" sz="2400" dirty="0" smtClean="0"/>
              <a:t>“</a:t>
            </a:r>
            <a:r>
              <a:rPr lang="tr-TR" sz="2400" dirty="0" err="1"/>
              <a:t>aaxa</a:t>
            </a:r>
            <a:r>
              <a:rPr lang="tr-TR" sz="2400" dirty="0"/>
              <a:t>” şeklindedir. </a:t>
            </a:r>
            <a:endParaRPr lang="tr-TR" sz="2400" dirty="0" smtClean="0"/>
          </a:p>
          <a:p>
            <a:pPr marL="342900" indent="-342900">
              <a:buFont typeface="Wingdings" charset="2"/>
              <a:buChar char="ü"/>
            </a:pPr>
            <a:r>
              <a:rPr lang="tr-TR" sz="2400" dirty="0" smtClean="0"/>
              <a:t>7’li hece ölçüsüyle söylenir.</a:t>
            </a:r>
          </a:p>
          <a:p>
            <a:pPr marL="342900" indent="-342900">
              <a:buFont typeface="Wingdings" charset="2"/>
              <a:buChar char="ü"/>
            </a:pPr>
            <a:endParaRPr lang="tr-TR" sz="2400" dirty="0"/>
          </a:p>
          <a:p>
            <a:r>
              <a:rPr lang="tr-TR" sz="2400" dirty="0">
                <a:solidFill>
                  <a:srgbClr val="7030A0"/>
                </a:solidFill>
              </a:rPr>
              <a:t>Bağlarında üzüm var</a:t>
            </a:r>
            <a:br>
              <a:rPr lang="tr-TR" sz="2400" dirty="0">
                <a:solidFill>
                  <a:srgbClr val="7030A0"/>
                </a:solidFill>
              </a:rPr>
            </a:br>
            <a:r>
              <a:rPr lang="tr-TR" sz="2400" dirty="0">
                <a:solidFill>
                  <a:srgbClr val="7030A0"/>
                </a:solidFill>
              </a:rPr>
              <a:t>Mor şalvarda gözüm var</a:t>
            </a:r>
            <a:br>
              <a:rPr lang="tr-TR" sz="2400" dirty="0">
                <a:solidFill>
                  <a:srgbClr val="7030A0"/>
                </a:solidFill>
              </a:rPr>
            </a:br>
            <a:r>
              <a:rPr lang="tr-TR" sz="2400" dirty="0">
                <a:solidFill>
                  <a:srgbClr val="7030A0"/>
                </a:solidFill>
              </a:rPr>
              <a:t>Kaçma yârim uzağa</a:t>
            </a:r>
            <a:br>
              <a:rPr lang="tr-TR" sz="2400" dirty="0">
                <a:solidFill>
                  <a:srgbClr val="7030A0"/>
                </a:solidFill>
              </a:rPr>
            </a:br>
            <a:r>
              <a:rPr lang="tr-TR" sz="2400" dirty="0">
                <a:solidFill>
                  <a:srgbClr val="7030A0"/>
                </a:solidFill>
              </a:rPr>
              <a:t>Sana bir çift sözüm var</a:t>
            </a:r>
          </a:p>
        </p:txBody>
      </p:sp>
    </p:spTree>
    <p:extLst>
      <p:ext uri="{BB962C8B-B14F-4D97-AF65-F5344CB8AC3E}">
        <p14:creationId xmlns:p14="http://schemas.microsoft.com/office/powerpoint/2010/main" val="43487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089080" y="0"/>
            <a:ext cx="102303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MANİ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B050"/>
                </a:solidFill>
              </a:rPr>
              <a:t>Kesik (</a:t>
            </a:r>
            <a:r>
              <a:rPr lang="tr-TR" sz="2400" b="1" dirty="0" err="1">
                <a:solidFill>
                  <a:srgbClr val="00B050"/>
                </a:solidFill>
              </a:rPr>
              <a:t>Cinaslı</a:t>
            </a:r>
            <a:r>
              <a:rPr lang="tr-TR" sz="2400" b="1" dirty="0">
                <a:solidFill>
                  <a:srgbClr val="00B050"/>
                </a:solidFill>
              </a:rPr>
              <a:t>) </a:t>
            </a:r>
            <a:r>
              <a:rPr lang="tr-TR" sz="2400" b="1" dirty="0" smtClean="0">
                <a:solidFill>
                  <a:srgbClr val="00B050"/>
                </a:solidFill>
              </a:rPr>
              <a:t>Mani</a:t>
            </a:r>
            <a:endParaRPr lang="tr-TR" sz="2400" dirty="0"/>
          </a:p>
          <a:p>
            <a:pPr marL="342900" indent="-342900">
              <a:buFont typeface="Wingdings" charset="2"/>
              <a:buChar char="ü"/>
            </a:pPr>
            <a:r>
              <a:rPr lang="tr-TR" sz="2400" dirty="0" smtClean="0"/>
              <a:t>İlk dizesi yedi heceden azdır.</a:t>
            </a:r>
          </a:p>
          <a:p>
            <a:pPr marL="342900" indent="-342900">
              <a:buFont typeface="Wingdings" charset="2"/>
              <a:buChar char="ü"/>
            </a:pPr>
            <a:r>
              <a:rPr lang="tr-TR" sz="2400" dirty="0" smtClean="0"/>
              <a:t>Genellikle ilk dizede kullanılan sözcükle </a:t>
            </a:r>
            <a:r>
              <a:rPr lang="tr-TR" sz="2400" dirty="0" err="1" smtClean="0"/>
              <a:t>cinaslı</a:t>
            </a:r>
            <a:r>
              <a:rPr lang="tr-TR" sz="2400" dirty="0" smtClean="0"/>
              <a:t> kafiye oluşturulur.</a:t>
            </a:r>
          </a:p>
          <a:p>
            <a:pPr marL="342900" indent="-342900">
              <a:buFont typeface="Wingdings" charset="2"/>
              <a:buChar char="ü"/>
            </a:pPr>
            <a:endParaRPr lang="tr-TR" sz="2400" dirty="0"/>
          </a:p>
          <a:p>
            <a:r>
              <a:rPr lang="tr-TR" sz="2400" dirty="0">
                <a:solidFill>
                  <a:srgbClr val="7030A0"/>
                </a:solidFill>
              </a:rPr>
              <a:t>Yara sızlar</a:t>
            </a:r>
          </a:p>
          <a:p>
            <a:r>
              <a:rPr lang="tr-TR" sz="2400" dirty="0">
                <a:solidFill>
                  <a:srgbClr val="7030A0"/>
                </a:solidFill>
              </a:rPr>
              <a:t>Ok değmiş yara sızlar</a:t>
            </a:r>
          </a:p>
          <a:p>
            <a:r>
              <a:rPr lang="tr-TR" sz="2400" dirty="0">
                <a:solidFill>
                  <a:srgbClr val="7030A0"/>
                </a:solidFill>
              </a:rPr>
              <a:t>Yaralının halinden</a:t>
            </a:r>
          </a:p>
          <a:p>
            <a:r>
              <a:rPr lang="tr-TR" sz="2400" dirty="0">
                <a:solidFill>
                  <a:srgbClr val="7030A0"/>
                </a:solidFill>
              </a:rPr>
              <a:t>Ne bilsin yarasızlar</a:t>
            </a:r>
          </a:p>
        </p:txBody>
      </p:sp>
    </p:spTree>
    <p:extLst>
      <p:ext uri="{BB962C8B-B14F-4D97-AF65-F5344CB8AC3E}">
        <p14:creationId xmlns:p14="http://schemas.microsoft.com/office/powerpoint/2010/main" val="72539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089080" y="0"/>
            <a:ext cx="102303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MANİ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00B050"/>
                </a:solidFill>
              </a:rPr>
              <a:t>Yedekli (Artık) Mani</a:t>
            </a:r>
            <a:endParaRPr lang="tr-TR" sz="2400" dirty="0"/>
          </a:p>
          <a:p>
            <a:pPr marL="342900" indent="-342900">
              <a:buFont typeface="Wingdings" charset="2"/>
              <a:buChar char="ü"/>
            </a:pPr>
            <a:r>
              <a:rPr lang="tr-TR" sz="2400" dirty="0" smtClean="0"/>
              <a:t>Dört dizenin sonuna iki dizenin daha eklendiği mani çeşididir.</a:t>
            </a:r>
          </a:p>
          <a:p>
            <a:pPr marL="342900" indent="-342900">
              <a:buFont typeface="Wingdings" charset="2"/>
              <a:buChar char="ü"/>
            </a:pPr>
            <a:r>
              <a:rPr lang="tr-TR" sz="2400" dirty="0" smtClean="0"/>
              <a:t>Eklenen son iki dize maninin kafiyesine uyum sağlar.</a:t>
            </a:r>
          </a:p>
          <a:p>
            <a:pPr marL="342900" indent="-342900">
              <a:buFont typeface="Wingdings" charset="2"/>
              <a:buChar char="ü"/>
            </a:pPr>
            <a:endParaRPr lang="tr-TR" sz="2400" dirty="0"/>
          </a:p>
          <a:p>
            <a:r>
              <a:rPr lang="tr-TR" sz="2400" dirty="0" err="1">
                <a:solidFill>
                  <a:srgbClr val="7030A0"/>
                </a:solidFill>
              </a:rPr>
              <a:t>İ</a:t>
            </a:r>
            <a:r>
              <a:rPr lang="tr-TR" sz="2400" dirty="0" err="1" smtClean="0">
                <a:solidFill>
                  <a:srgbClr val="7030A0"/>
                </a:solidFill>
              </a:rPr>
              <a:t>̇</a:t>
            </a:r>
            <a:r>
              <a:rPr lang="tr-TR" sz="2400" dirty="0" err="1">
                <a:solidFill>
                  <a:srgbClr val="7030A0"/>
                </a:solidFill>
              </a:rPr>
              <a:t>lkbahara</a:t>
            </a:r>
            <a:r>
              <a:rPr lang="tr-TR" sz="2400" dirty="0">
                <a:solidFill>
                  <a:srgbClr val="7030A0"/>
                </a:solidFill>
              </a:rPr>
              <a:t> yaz derler </a:t>
            </a:r>
            <a:endParaRPr lang="tr-TR" sz="2400" dirty="0" smtClean="0">
              <a:solidFill>
                <a:srgbClr val="7030A0"/>
              </a:solidFill>
            </a:endParaRPr>
          </a:p>
          <a:p>
            <a:r>
              <a:rPr lang="tr-TR" sz="2400" dirty="0" err="1" smtClean="0">
                <a:solidFill>
                  <a:srgbClr val="7030A0"/>
                </a:solidFill>
              </a:rPr>
              <a:t>S</a:t>
            </a:r>
            <a:r>
              <a:rPr lang="tr-TR" sz="2400" dirty="0" err="1">
                <a:solidFill>
                  <a:srgbClr val="7030A0"/>
                </a:solidFill>
              </a:rPr>
              <a:t>̧irin</a:t>
            </a:r>
            <a:r>
              <a:rPr lang="tr-TR" sz="2400" dirty="0">
                <a:solidFill>
                  <a:srgbClr val="7030A0"/>
                </a:solidFill>
              </a:rPr>
              <a:t> </a:t>
            </a:r>
            <a:r>
              <a:rPr lang="tr-TR" sz="2400" dirty="0" err="1">
                <a:solidFill>
                  <a:srgbClr val="7030A0"/>
                </a:solidFill>
              </a:rPr>
              <a:t>söze</a:t>
            </a:r>
            <a:r>
              <a:rPr lang="tr-TR" sz="2400" dirty="0">
                <a:solidFill>
                  <a:srgbClr val="7030A0"/>
                </a:solidFill>
              </a:rPr>
              <a:t> naz derler </a:t>
            </a:r>
            <a:endParaRPr lang="tr-TR" sz="2400" dirty="0" smtClean="0">
              <a:solidFill>
                <a:srgbClr val="7030A0"/>
              </a:solidFill>
            </a:endParaRPr>
          </a:p>
          <a:p>
            <a:r>
              <a:rPr lang="tr-TR" sz="2400" dirty="0" smtClean="0">
                <a:solidFill>
                  <a:srgbClr val="7030A0"/>
                </a:solidFill>
              </a:rPr>
              <a:t>Kime </a:t>
            </a:r>
            <a:r>
              <a:rPr lang="tr-TR" sz="2400" dirty="0">
                <a:solidFill>
                  <a:srgbClr val="7030A0"/>
                </a:solidFill>
              </a:rPr>
              <a:t>derdim </a:t>
            </a:r>
            <a:r>
              <a:rPr lang="tr-TR" sz="2400" dirty="0" err="1">
                <a:solidFill>
                  <a:srgbClr val="7030A0"/>
                </a:solidFill>
              </a:rPr>
              <a:t>söylesem</a:t>
            </a:r>
            <a:r>
              <a:rPr lang="tr-TR" sz="2400" dirty="0">
                <a:solidFill>
                  <a:srgbClr val="7030A0"/>
                </a:solidFill>
              </a:rPr>
              <a:t> </a:t>
            </a:r>
            <a:endParaRPr lang="tr-TR" sz="2400" dirty="0" smtClean="0">
              <a:solidFill>
                <a:srgbClr val="7030A0"/>
              </a:solidFill>
            </a:endParaRPr>
          </a:p>
          <a:p>
            <a:r>
              <a:rPr lang="tr-TR" sz="2400" dirty="0" smtClean="0">
                <a:solidFill>
                  <a:srgbClr val="7030A0"/>
                </a:solidFill>
              </a:rPr>
              <a:t>Bu </a:t>
            </a:r>
            <a:r>
              <a:rPr lang="tr-TR" sz="2400" dirty="0">
                <a:solidFill>
                  <a:srgbClr val="7030A0"/>
                </a:solidFill>
              </a:rPr>
              <a:t>dert sana az derler </a:t>
            </a:r>
            <a:endParaRPr lang="tr-TR" sz="2400" dirty="0" smtClean="0">
              <a:solidFill>
                <a:srgbClr val="7030A0"/>
              </a:solidFill>
            </a:endParaRPr>
          </a:p>
          <a:p>
            <a:r>
              <a:rPr lang="tr-TR" sz="2400" dirty="0" smtClean="0">
                <a:solidFill>
                  <a:srgbClr val="7030A0"/>
                </a:solidFill>
              </a:rPr>
              <a:t>Kendin </a:t>
            </a:r>
            <a:r>
              <a:rPr lang="tr-TR" sz="2400" dirty="0">
                <a:solidFill>
                  <a:srgbClr val="7030A0"/>
                </a:solidFill>
              </a:rPr>
              <a:t>ettin kendine </a:t>
            </a:r>
            <a:endParaRPr lang="tr-TR" sz="2400" dirty="0" smtClean="0">
              <a:solidFill>
                <a:srgbClr val="7030A0"/>
              </a:solidFill>
            </a:endParaRPr>
          </a:p>
          <a:p>
            <a:r>
              <a:rPr lang="tr-TR" sz="2400" dirty="0" smtClean="0">
                <a:solidFill>
                  <a:srgbClr val="7030A0"/>
                </a:solidFill>
              </a:rPr>
              <a:t>Yana </a:t>
            </a:r>
            <a:r>
              <a:rPr lang="tr-TR" sz="2400" dirty="0">
                <a:solidFill>
                  <a:srgbClr val="7030A0"/>
                </a:solidFill>
              </a:rPr>
              <a:t>yana gez derler </a:t>
            </a:r>
          </a:p>
        </p:txBody>
      </p:sp>
    </p:spTree>
    <p:extLst>
      <p:ext uri="{BB962C8B-B14F-4D97-AF65-F5344CB8AC3E}">
        <p14:creationId xmlns:p14="http://schemas.microsoft.com/office/powerpoint/2010/main" val="21946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089080" y="0"/>
            <a:ext cx="102303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MANİ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00B050"/>
                </a:solidFill>
              </a:rPr>
              <a:t>Karşılıklı (Deyiş) Mani</a:t>
            </a:r>
            <a:endParaRPr lang="tr-TR" sz="2400" dirty="0"/>
          </a:p>
          <a:p>
            <a:pPr marL="342900" indent="-342900">
              <a:buFont typeface="Wingdings" charset="2"/>
              <a:buChar char="ü"/>
            </a:pPr>
            <a:r>
              <a:rPr lang="tr-TR" sz="2400" dirty="0" smtClean="0"/>
              <a:t>Karşılıklı olarak söylenen manilerdir.</a:t>
            </a:r>
          </a:p>
          <a:p>
            <a:pPr marL="342900" indent="-342900">
              <a:buFont typeface="Wingdings" charset="2"/>
              <a:buChar char="ü"/>
            </a:pPr>
            <a:r>
              <a:rPr lang="tr-TR" sz="2400" dirty="0" smtClean="0"/>
              <a:t>Bu manilerde dörtlükler </a:t>
            </a:r>
            <a:r>
              <a:rPr lang="tr-TR" sz="2400" dirty="0"/>
              <a:t>soru-cevap şeklinde atışma havası taşımaktadır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ü"/>
            </a:pPr>
            <a:endParaRPr lang="tr-TR" sz="2400" dirty="0"/>
          </a:p>
          <a:p>
            <a:r>
              <a:rPr lang="tr-TR" dirty="0" smtClean="0">
                <a:solidFill>
                  <a:srgbClr val="7030A0"/>
                </a:solidFill>
              </a:rPr>
              <a:t>Oğlan </a:t>
            </a:r>
            <a:r>
              <a:rPr lang="tr-TR" dirty="0">
                <a:solidFill>
                  <a:srgbClr val="7030A0"/>
                </a:solidFill>
              </a:rPr>
              <a:t>heyben var mıdır? </a:t>
            </a:r>
          </a:p>
          <a:p>
            <a:r>
              <a:rPr lang="tr-TR" dirty="0">
                <a:solidFill>
                  <a:srgbClr val="7030A0"/>
                </a:solidFill>
              </a:rPr>
              <a:t>İçi dolu nar mıdır?</a:t>
            </a:r>
          </a:p>
          <a:p>
            <a:r>
              <a:rPr lang="tr-TR" dirty="0">
                <a:solidFill>
                  <a:srgbClr val="7030A0"/>
                </a:solidFill>
              </a:rPr>
              <a:t>Üç yüz altın isterler </a:t>
            </a:r>
          </a:p>
          <a:p>
            <a:r>
              <a:rPr lang="tr-TR" dirty="0">
                <a:solidFill>
                  <a:srgbClr val="7030A0"/>
                </a:solidFill>
              </a:rPr>
              <a:t>Hiç haberin var mıdır?</a:t>
            </a:r>
          </a:p>
          <a:p>
            <a:r>
              <a:rPr lang="tr-TR" dirty="0">
                <a:solidFill>
                  <a:srgbClr val="7030A0"/>
                </a:solidFill>
              </a:rPr>
              <a:t> </a:t>
            </a:r>
          </a:p>
          <a:p>
            <a:r>
              <a:rPr lang="tr-TR" dirty="0" err="1" smtClean="0">
                <a:solidFill>
                  <a:srgbClr val="7030A0"/>
                </a:solidFill>
              </a:rPr>
              <a:t>Havar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dirty="0">
                <a:solidFill>
                  <a:srgbClr val="7030A0"/>
                </a:solidFill>
              </a:rPr>
              <a:t>kekliğim </a:t>
            </a:r>
            <a:r>
              <a:rPr lang="tr-TR" dirty="0" err="1">
                <a:solidFill>
                  <a:srgbClr val="7030A0"/>
                </a:solidFill>
              </a:rPr>
              <a:t>havar</a:t>
            </a:r>
            <a:r>
              <a:rPr lang="tr-TR" dirty="0">
                <a:solidFill>
                  <a:srgbClr val="7030A0"/>
                </a:solidFill>
              </a:rPr>
              <a:t> </a:t>
            </a:r>
          </a:p>
          <a:p>
            <a:r>
              <a:rPr lang="tr-TR" dirty="0">
                <a:solidFill>
                  <a:srgbClr val="7030A0"/>
                </a:solidFill>
              </a:rPr>
              <a:t>Yaylaya doldu davar </a:t>
            </a:r>
          </a:p>
          <a:p>
            <a:r>
              <a:rPr lang="tr-TR" dirty="0">
                <a:solidFill>
                  <a:srgbClr val="7030A0"/>
                </a:solidFill>
              </a:rPr>
              <a:t>Sen </a:t>
            </a:r>
            <a:r>
              <a:rPr lang="tr-TR" dirty="0" err="1">
                <a:solidFill>
                  <a:srgbClr val="7030A0"/>
                </a:solidFill>
              </a:rPr>
              <a:t>sağol</a:t>
            </a:r>
            <a:r>
              <a:rPr lang="tr-TR" dirty="0">
                <a:solidFill>
                  <a:srgbClr val="7030A0"/>
                </a:solidFill>
              </a:rPr>
              <a:t> ben </a:t>
            </a:r>
            <a:r>
              <a:rPr lang="tr-TR" dirty="0" err="1">
                <a:solidFill>
                  <a:srgbClr val="7030A0"/>
                </a:solidFill>
              </a:rPr>
              <a:t>sağolam</a:t>
            </a:r>
            <a:r>
              <a:rPr lang="tr-TR" dirty="0">
                <a:solidFill>
                  <a:srgbClr val="7030A0"/>
                </a:solidFill>
              </a:rPr>
              <a:t> </a:t>
            </a:r>
          </a:p>
          <a:p>
            <a:r>
              <a:rPr lang="tr-TR" dirty="0">
                <a:solidFill>
                  <a:srgbClr val="7030A0"/>
                </a:solidFill>
              </a:rPr>
              <a:t>Üç yüz altında ne var?</a:t>
            </a:r>
          </a:p>
        </p:txBody>
      </p:sp>
    </p:spTree>
    <p:extLst>
      <p:ext uri="{BB962C8B-B14F-4D97-AF65-F5344CB8AC3E}">
        <p14:creationId xmlns:p14="http://schemas.microsoft.com/office/powerpoint/2010/main" val="196485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411619" y="0"/>
            <a:ext cx="2377959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SÖZLÜ DÖNEM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tr-TR" sz="2400" dirty="0"/>
              <a:t>Şiirlerde kahramanlık, aşk, ölüm, savaş ve doğa gibi konular işlenmiştir.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i="1" dirty="0"/>
              <a:t>Sözlü edebiyat ürünleri</a:t>
            </a:r>
            <a:r>
              <a:rPr lang="tr-TR" sz="2400" dirty="0"/>
              <a:t> </a:t>
            </a:r>
            <a:r>
              <a:rPr lang="tr-TR" sz="2400" dirty="0" smtClean="0"/>
              <a:t>yalın </a:t>
            </a:r>
            <a:r>
              <a:rPr lang="tr-TR" sz="2400" dirty="0"/>
              <a:t>bir Türkçe kullanılmıştır.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Edebi ürünlerde aşk</a:t>
            </a:r>
            <a:r>
              <a:rPr lang="tr-TR" sz="2400" dirty="0"/>
              <a:t>, ölüm, savaş ve doğa gibi konular işlenmiştir.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 smtClean="0"/>
          </a:p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Bu </a:t>
            </a:r>
            <a:r>
              <a:rPr lang="tr-TR" sz="2400" dirty="0"/>
              <a:t>dönemde </a:t>
            </a:r>
            <a:r>
              <a:rPr lang="tr-TR" sz="2400" dirty="0" smtClean="0"/>
              <a:t>şiirler ozan</a:t>
            </a:r>
            <a:r>
              <a:rPr lang="tr-TR" sz="2400" dirty="0"/>
              <a:t>, </a:t>
            </a:r>
            <a:r>
              <a:rPr lang="tr-TR" sz="2400" dirty="0" err="1"/>
              <a:t>baksı</a:t>
            </a:r>
            <a:r>
              <a:rPr lang="tr-TR" sz="2400" dirty="0"/>
              <a:t>, kam denen </a:t>
            </a:r>
            <a:r>
              <a:rPr lang="tr-TR" sz="2400" dirty="0" smtClean="0"/>
              <a:t>kişilerce kopuz eşliğinde söylenmiştir.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İslamiyet öncesi sözlü dönem ürünleri koşuk, sagu, sav ve destanlardan oluşur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39647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001813" y="0"/>
            <a:ext cx="1197572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TÜRKÜ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/>
              <a:t>Anadolu halkının sevinçlerini ve üzüntülerini anlatan, genellikle söyleyeni belli olmayan ve belli bir ezgiyle söylenen anonim şiirlere “</a:t>
            </a:r>
            <a:r>
              <a:rPr lang="tr-TR" sz="2400" b="1" dirty="0" smtClean="0">
                <a:hlinkClick r:id="rId3"/>
              </a:rPr>
              <a:t>Türkü</a:t>
            </a:r>
            <a:r>
              <a:rPr lang="tr-TR" sz="2400" dirty="0" smtClean="0"/>
              <a:t>” denir.</a:t>
            </a:r>
          </a:p>
          <a:p>
            <a:pPr algn="just"/>
            <a:endParaRPr lang="tr-TR" sz="2400" dirty="0"/>
          </a:p>
          <a:p>
            <a:pPr marL="342900" indent="-342900" algn="just">
              <a:buFont typeface="Wingdings" charset="2"/>
              <a:buChar char="ü"/>
            </a:pPr>
            <a:r>
              <a:rPr lang="tr-TR" sz="2400" dirty="0"/>
              <a:t>Türklere ait olan şiir manasında “</a:t>
            </a:r>
            <a:r>
              <a:rPr lang="tr-TR" sz="2400" dirty="0" smtClean="0"/>
              <a:t>Türk” kelimesine “-i” ekinin getirilmesiyle oluşturulmuştur.</a:t>
            </a:r>
          </a:p>
          <a:p>
            <a:pPr marL="342900" indent="-342900" algn="just">
              <a:buFont typeface="Wingdings" charset="2"/>
              <a:buChar char="ü"/>
            </a:pPr>
            <a:endParaRPr lang="tr-TR" sz="2400" dirty="0"/>
          </a:p>
          <a:p>
            <a:pPr marL="342900" indent="-342900" algn="just">
              <a:buFont typeface="Wingdings" charset="2"/>
              <a:buChar char="ü"/>
            </a:pPr>
            <a:r>
              <a:rPr lang="tr-TR" sz="2400" dirty="0" smtClean="0"/>
              <a:t>Daha çok aşk olmak üzere her konuda söylenebilir.</a:t>
            </a:r>
          </a:p>
          <a:p>
            <a:pPr marL="342900" indent="-342900" algn="just">
              <a:buFont typeface="Wingdings" charset="2"/>
              <a:buChar char="ü"/>
            </a:pPr>
            <a:endParaRPr lang="tr-TR" sz="2400" dirty="0"/>
          </a:p>
          <a:p>
            <a:pPr marL="342900" indent="-342900" algn="just">
              <a:buFont typeface="Wingdings" charset="2"/>
              <a:buChar char="ü"/>
            </a:pPr>
            <a:r>
              <a:rPr lang="tr-TR" sz="2400" dirty="0"/>
              <a:t>Türküler </a:t>
            </a:r>
            <a:r>
              <a:rPr lang="tr-TR" sz="2400" dirty="0" err="1"/>
              <a:t>bend</a:t>
            </a:r>
            <a:r>
              <a:rPr lang="tr-TR" sz="2400" dirty="0"/>
              <a:t> ve kavuştak olmak üzere iki bölümden oluşur</a:t>
            </a:r>
            <a:r>
              <a:rPr lang="tr-TR" sz="2400" dirty="0" smtClean="0"/>
              <a:t>.</a:t>
            </a:r>
          </a:p>
          <a:p>
            <a:pPr marL="342900" indent="-342900" algn="just">
              <a:buFont typeface="Wingdings" charset="2"/>
              <a:buChar char="ü"/>
            </a:pPr>
            <a:endParaRPr lang="tr-TR" sz="2400" dirty="0"/>
          </a:p>
          <a:p>
            <a:pPr marL="342900" indent="-342900" algn="just">
              <a:buFont typeface="Wingdings" charset="2"/>
              <a:buChar char="ü"/>
            </a:pPr>
            <a:r>
              <a:rPr lang="tr-TR" sz="2400" dirty="0" err="1"/>
              <a:t>Türkülerde</a:t>
            </a:r>
            <a:r>
              <a:rPr lang="tr-TR" sz="2400" dirty="0"/>
              <a:t> hece </a:t>
            </a:r>
            <a:r>
              <a:rPr lang="tr-TR" sz="2400" dirty="0" err="1"/>
              <a:t>ölçüsünün</a:t>
            </a:r>
            <a:r>
              <a:rPr lang="tr-TR" sz="2400" dirty="0"/>
              <a:t> her kalıbını </a:t>
            </a:r>
            <a:r>
              <a:rPr lang="tr-TR" sz="2400" dirty="0" err="1"/>
              <a:t>gö</a:t>
            </a:r>
            <a:r>
              <a:rPr lang="tr-TR" sz="2400" dirty="0" err="1" smtClean="0"/>
              <a:t>rmek</a:t>
            </a:r>
            <a:r>
              <a:rPr lang="tr-TR" sz="2400" dirty="0" smtClean="0"/>
              <a:t> </a:t>
            </a:r>
            <a:r>
              <a:rPr lang="tr-TR" sz="2400" dirty="0" err="1"/>
              <a:t>mümkündür</a:t>
            </a:r>
            <a:r>
              <a:rPr lang="tr-TR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5067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001813" y="0"/>
            <a:ext cx="1197572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TÜRKÜ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ü"/>
            </a:pPr>
            <a:r>
              <a:rPr lang="tr-TR" sz="2400" dirty="0" err="1" smtClean="0"/>
              <a:t>Tu</a:t>
            </a:r>
            <a:r>
              <a:rPr lang="tr-TR" sz="2400" dirty="0" err="1"/>
              <a:t>̈rkülerde</a:t>
            </a:r>
            <a:r>
              <a:rPr lang="tr-TR" sz="2400" dirty="0"/>
              <a:t> halkın </a:t>
            </a:r>
            <a:r>
              <a:rPr lang="tr-TR" sz="2400" dirty="0" err="1"/>
              <a:t>anlayacağı</a:t>
            </a:r>
            <a:r>
              <a:rPr lang="tr-TR" sz="2400" dirty="0"/>
              <a:t> sade bir dil </a:t>
            </a:r>
            <a:r>
              <a:rPr lang="tr-TR" sz="2400" dirty="0" err="1"/>
              <a:t>söz</a:t>
            </a:r>
            <a:r>
              <a:rPr lang="tr-TR" sz="2400" dirty="0"/>
              <a:t> </a:t>
            </a:r>
            <a:r>
              <a:rPr lang="tr-TR" sz="2400" dirty="0" smtClean="0"/>
              <a:t>konusudur.</a:t>
            </a:r>
          </a:p>
          <a:p>
            <a:pPr marL="342900" indent="-342900">
              <a:buFont typeface="Wingdings" charset="2"/>
              <a:buChar char="ü"/>
            </a:pPr>
            <a:endParaRPr lang="tr-TR" sz="2400" dirty="0"/>
          </a:p>
          <a:p>
            <a:pPr marL="342900" indent="-342900">
              <a:buFont typeface="Wingdings" charset="2"/>
              <a:buChar char="ü"/>
            </a:pPr>
            <a:r>
              <a:rPr lang="tr-TR" sz="2400" dirty="0"/>
              <a:t>Türküler çeşitli özelliklerine göre üç başlıkta </a:t>
            </a:r>
            <a:r>
              <a:rPr lang="tr-TR" sz="2400" dirty="0" smtClean="0"/>
              <a:t>incelenir:</a:t>
            </a:r>
          </a:p>
          <a:p>
            <a:endParaRPr lang="tr-TR" sz="2400" dirty="0"/>
          </a:p>
          <a:p>
            <a:r>
              <a:rPr lang="tr-TR" sz="2400" b="1" dirty="0" smtClean="0">
                <a:solidFill>
                  <a:srgbClr val="00B050"/>
                </a:solidFill>
              </a:rPr>
              <a:t>Ezgisine göre: </a:t>
            </a:r>
            <a:r>
              <a:rPr lang="tr-TR" sz="2400" dirty="0"/>
              <a:t>bozlak, hoyrat, </a:t>
            </a:r>
            <a:r>
              <a:rPr lang="tr-TR" sz="2400" dirty="0" err="1"/>
              <a:t>kayabaşı</a:t>
            </a:r>
            <a:r>
              <a:rPr lang="tr-TR" sz="2400" dirty="0"/>
              <a:t>, oyun </a:t>
            </a:r>
            <a:r>
              <a:rPr lang="tr-TR" sz="2400" dirty="0" smtClean="0"/>
              <a:t>havaları, kırık havalar</a:t>
            </a:r>
            <a:r>
              <a:rPr lang="mr-IN" sz="2400" dirty="0" smtClean="0"/>
              <a:t>…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b="1" dirty="0" smtClean="0">
                <a:solidFill>
                  <a:srgbClr val="00B050"/>
                </a:solidFill>
              </a:rPr>
              <a:t>Konusuna göre: </a:t>
            </a:r>
            <a:r>
              <a:rPr lang="tr-TR" sz="2400" dirty="0" err="1"/>
              <a:t>aşk</a:t>
            </a:r>
            <a:r>
              <a:rPr lang="tr-TR" sz="2400" dirty="0"/>
              <a:t> </a:t>
            </a:r>
            <a:r>
              <a:rPr lang="tr-TR" sz="2400" dirty="0" err="1"/>
              <a:t>türküleri</a:t>
            </a:r>
            <a:r>
              <a:rPr lang="tr-TR" sz="2400" dirty="0"/>
              <a:t>, </a:t>
            </a:r>
            <a:r>
              <a:rPr lang="tr-TR" sz="2400" dirty="0" err="1"/>
              <a:t>doğa</a:t>
            </a:r>
            <a:r>
              <a:rPr lang="tr-TR" sz="2400" dirty="0"/>
              <a:t> </a:t>
            </a:r>
            <a:r>
              <a:rPr lang="tr-TR" sz="2400" dirty="0" err="1"/>
              <a:t>türküleri</a:t>
            </a:r>
            <a:r>
              <a:rPr lang="tr-TR" sz="2400" dirty="0"/>
              <a:t>, </a:t>
            </a:r>
            <a:r>
              <a:rPr lang="tr-TR" sz="2400" dirty="0" err="1"/>
              <a:t>çocuk</a:t>
            </a:r>
            <a:r>
              <a:rPr lang="tr-TR" sz="2400" dirty="0"/>
              <a:t> </a:t>
            </a:r>
            <a:r>
              <a:rPr lang="tr-TR" sz="2400" dirty="0" err="1"/>
              <a:t>türküleri</a:t>
            </a:r>
            <a:r>
              <a:rPr lang="tr-TR" sz="2400" dirty="0"/>
              <a:t>, kahramanlık </a:t>
            </a:r>
            <a:r>
              <a:rPr lang="tr-TR" sz="2400" dirty="0" err="1"/>
              <a:t>türküleri</a:t>
            </a:r>
            <a:r>
              <a:rPr lang="tr-TR" sz="2400" dirty="0"/>
              <a:t>, askerlik </a:t>
            </a:r>
            <a:r>
              <a:rPr lang="tr-TR" sz="2400" dirty="0" err="1"/>
              <a:t>türkü</a:t>
            </a:r>
            <a:r>
              <a:rPr lang="tr-TR" sz="2400" dirty="0" err="1" smtClean="0"/>
              <a:t>leri</a:t>
            </a:r>
            <a:r>
              <a:rPr lang="mr-IN" sz="2400" dirty="0" smtClean="0"/>
              <a:t>…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b="1" dirty="0" smtClean="0">
                <a:solidFill>
                  <a:srgbClr val="00B050"/>
                </a:solidFill>
              </a:rPr>
              <a:t>Yapılarına göre: </a:t>
            </a:r>
            <a:r>
              <a:rPr lang="tr-TR" sz="2400" dirty="0" smtClean="0"/>
              <a:t>Bent ve kavuştaklara göre; dört dizeli, beş dizeli</a:t>
            </a:r>
            <a:r>
              <a:rPr lang="mr-IN" sz="2400" dirty="0" smtClean="0"/>
              <a:t>…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85182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142906" y="0"/>
            <a:ext cx="491538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DİNİ-TASAVVUFİ HALK EDEBİYATI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“</a:t>
            </a:r>
            <a:r>
              <a:rPr lang="tr-TR" sz="2400" b="1" dirty="0" smtClean="0">
                <a:hlinkClick r:id="rId3"/>
              </a:rPr>
              <a:t>Dini-Tasavvufi Halk Edebiyatı</a:t>
            </a:r>
            <a:r>
              <a:rPr lang="tr-TR" sz="2400" dirty="0" smtClean="0"/>
              <a:t>” İslamiyet’in </a:t>
            </a:r>
            <a:r>
              <a:rPr lang="tr-TR" sz="2400" dirty="0" err="1"/>
              <a:t>kabulünden</a:t>
            </a:r>
            <a:r>
              <a:rPr lang="tr-TR" sz="2400" dirty="0"/>
              <a:t> kısa bir </a:t>
            </a:r>
            <a:r>
              <a:rPr lang="tr-TR" sz="2400" dirty="0" err="1"/>
              <a:t>süre</a:t>
            </a:r>
            <a:r>
              <a:rPr lang="tr-TR" sz="2400" dirty="0"/>
              <a:t> sonra ortaya </a:t>
            </a:r>
            <a:r>
              <a:rPr lang="tr-TR" sz="2400" dirty="0" err="1"/>
              <a:t>ç</a:t>
            </a:r>
            <a:r>
              <a:rPr lang="tr-TR" sz="2400" dirty="0" err="1" smtClean="0"/>
              <a:t>ıkan</a:t>
            </a:r>
            <a:r>
              <a:rPr lang="tr-TR" sz="2400" dirty="0" smtClean="0"/>
              <a:t>, </a:t>
            </a:r>
            <a:r>
              <a:rPr lang="tr-TR" sz="2400" dirty="0" err="1" smtClean="0"/>
              <a:t>o</a:t>
            </a:r>
            <a:r>
              <a:rPr lang="tr-TR" sz="2400" dirty="0" err="1"/>
              <a:t>̈zellikle</a:t>
            </a:r>
            <a:r>
              <a:rPr lang="tr-TR" sz="2400" dirty="0"/>
              <a:t> </a:t>
            </a:r>
            <a:r>
              <a:rPr lang="tr-TR" sz="2400" dirty="0" smtClean="0"/>
              <a:t>tekkeler </a:t>
            </a:r>
            <a:r>
              <a:rPr lang="tr-TR" sz="2400" dirty="0" err="1" smtClean="0"/>
              <a:t>aracılıg</a:t>
            </a:r>
            <a:r>
              <a:rPr lang="tr-TR" sz="2400" dirty="0" err="1"/>
              <a:t>̆ıyla</a:t>
            </a:r>
            <a:r>
              <a:rPr lang="tr-TR" sz="2400" dirty="0"/>
              <a:t> İ</a:t>
            </a:r>
            <a:r>
              <a:rPr lang="tr-TR" sz="2400" dirty="0" smtClean="0"/>
              <a:t>slam </a:t>
            </a:r>
            <a:r>
              <a:rPr lang="tr-TR" sz="2400" dirty="0" err="1"/>
              <a:t>dünyasındaki</a:t>
            </a:r>
            <a:r>
              <a:rPr lang="tr-TR" sz="2400" dirty="0"/>
              <a:t> etkisini uzun </a:t>
            </a:r>
            <a:r>
              <a:rPr lang="tr-TR" sz="2400" dirty="0" err="1"/>
              <a:t>süre</a:t>
            </a:r>
            <a:r>
              <a:rPr lang="tr-TR" sz="2400" dirty="0"/>
              <a:t> devam </a:t>
            </a:r>
            <a:r>
              <a:rPr lang="tr-TR" sz="2400" dirty="0" smtClean="0"/>
              <a:t>ettiren tasavvufla uğraşan sanatçıların ortaya koydukları ürünlerden oluşmaktadır.</a:t>
            </a:r>
          </a:p>
          <a:p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Tasavvufla </a:t>
            </a:r>
            <a:r>
              <a:rPr lang="tr-TR" sz="2400" dirty="0" err="1"/>
              <a:t>uğraşan</a:t>
            </a:r>
            <a:r>
              <a:rPr lang="tr-TR" sz="2400" dirty="0"/>
              <a:t>, tasavvuf ehli </a:t>
            </a:r>
            <a:r>
              <a:rPr lang="tr-TR" sz="2400" dirty="0" err="1"/>
              <a:t>kişiler</a:t>
            </a:r>
            <a:r>
              <a:rPr lang="tr-TR" sz="2400" dirty="0"/>
              <a:t> </a:t>
            </a:r>
            <a:r>
              <a:rPr lang="tr-TR" sz="2400" dirty="0" err="1"/>
              <a:t>için</a:t>
            </a:r>
            <a:r>
              <a:rPr lang="tr-TR" sz="2400" dirty="0"/>
              <a:t> </a:t>
            </a:r>
            <a:r>
              <a:rPr lang="tr-TR" sz="2400" b="1" dirty="0"/>
              <a:t>mutasavvıf </a:t>
            </a:r>
            <a:r>
              <a:rPr lang="tr-TR" sz="2400" dirty="0"/>
              <a:t>ve </a:t>
            </a:r>
            <a:r>
              <a:rPr lang="tr-TR" sz="2400" b="1" dirty="0" err="1"/>
              <a:t>sufi</a:t>
            </a:r>
            <a:r>
              <a:rPr lang="tr-TR" sz="2400" b="1" dirty="0"/>
              <a:t> </a:t>
            </a:r>
            <a:r>
              <a:rPr lang="tr-TR" sz="2400" dirty="0"/>
              <a:t>kelimeleri kullanılmaktadır. 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 smtClean="0"/>
          </a:p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Bu anlayışla verilen eserlerde öğreticilik esastır.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 err="1"/>
              <a:t>Ö</a:t>
            </a:r>
            <a:r>
              <a:rPr lang="tr-TR" sz="2400" dirty="0" err="1" smtClean="0"/>
              <a:t>g</a:t>
            </a:r>
            <a:r>
              <a:rPr lang="tr-TR" sz="2400" dirty="0" err="1"/>
              <a:t>̆retmek</a:t>
            </a:r>
            <a:r>
              <a:rPr lang="tr-TR" sz="2400" dirty="0"/>
              <a:t> amacıyla yazdıkları bu eserlerde sade, halkın </a:t>
            </a:r>
            <a:r>
              <a:rPr lang="tr-TR" sz="2400" dirty="0" err="1"/>
              <a:t>anlayacağı</a:t>
            </a:r>
            <a:r>
              <a:rPr lang="tr-TR" sz="2400" dirty="0"/>
              <a:t> bir dil </a:t>
            </a:r>
            <a:r>
              <a:rPr lang="tr-TR" sz="2400" dirty="0" err="1"/>
              <a:t>kullanmışlardır</a:t>
            </a:r>
            <a:r>
              <a:rPr lang="tr-TR" sz="2400" dirty="0"/>
              <a:t>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15611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142906" y="0"/>
            <a:ext cx="491538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DİNİ-TASAVVUFİ HALK EDEBİYATI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tr-TR" sz="2400" dirty="0"/>
              <a:t>12. yüzyılda Türkistan’da yaşatan Ahmet </a:t>
            </a:r>
            <a:r>
              <a:rPr lang="tr-TR" sz="2400" dirty="0" err="1"/>
              <a:t>Yesevi</a:t>
            </a:r>
            <a:r>
              <a:rPr lang="tr-TR" sz="2400" dirty="0"/>
              <a:t> bu edebiyatının kurucusu sayılır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Çoğunlukla </a:t>
            </a:r>
            <a:r>
              <a:rPr lang="tr-TR" sz="2400" dirty="0"/>
              <a:t>hece ölçüsü kullanılmış </a:t>
            </a:r>
            <a:r>
              <a:rPr lang="tr-TR" sz="2400" dirty="0" smtClean="0"/>
              <a:t>ancak az da olsa </a:t>
            </a:r>
            <a:r>
              <a:rPr lang="tr-TR" sz="2400" dirty="0"/>
              <a:t>aruz </a:t>
            </a:r>
            <a:r>
              <a:rPr lang="tr-TR" sz="2400" dirty="0" smtClean="0"/>
              <a:t>ölçüsü </a:t>
            </a:r>
            <a:r>
              <a:rPr lang="tr-TR" sz="2400" dirty="0"/>
              <a:t>kullanılmıştır.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 smtClean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Nazım birimi olarak hem dörtlük hem de beyit kullanılmıştır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 smtClean="0"/>
          </a:p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Bu edebiyat geleneğinde </a:t>
            </a:r>
            <a:r>
              <a:rPr lang="tr-TR" sz="2400" dirty="0"/>
              <a:t>ilahi, nutuk, şathiye, dev­riye, nefes nazım </a:t>
            </a:r>
            <a:r>
              <a:rPr lang="tr-TR" sz="2400" dirty="0" smtClean="0"/>
              <a:t>biçimlerinde </a:t>
            </a:r>
            <a:r>
              <a:rPr lang="tr-TR" sz="2400" dirty="0"/>
              <a:t>şiirler yazılmıştır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1517904" y="777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332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126751" y="2318"/>
            <a:ext cx="94769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İLAHİ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70C0"/>
                </a:solidFill>
                <a:hlinkClick r:id="rId3"/>
              </a:rPr>
              <a:t>İ</a:t>
            </a:r>
            <a:r>
              <a:rPr lang="tr-TR" sz="2400" b="1" dirty="0" smtClean="0">
                <a:solidFill>
                  <a:srgbClr val="0070C0"/>
                </a:solidFill>
                <a:hlinkClick r:id="rId3"/>
              </a:rPr>
              <a:t>lahiler</a:t>
            </a:r>
            <a:r>
              <a:rPr lang="tr-TR" sz="2400" dirty="0"/>
              <a:t>; mutasavvıf </a:t>
            </a:r>
            <a:r>
              <a:rPr lang="tr-TR" sz="2400" dirty="0" err="1"/>
              <a:t>şairler</a:t>
            </a:r>
            <a:r>
              <a:rPr lang="tr-TR" sz="2400" dirty="0"/>
              <a:t> tarafından dinî konularda, Allah’ı </a:t>
            </a:r>
            <a:r>
              <a:rPr lang="tr-TR" sz="2400" dirty="0" err="1"/>
              <a:t>övmek</a:t>
            </a:r>
            <a:r>
              <a:rPr lang="tr-TR" sz="2400" dirty="0"/>
              <a:t> ve Allah’a yalvarmak </a:t>
            </a:r>
            <a:r>
              <a:rPr lang="tr-TR" sz="2400" dirty="0" smtClean="0"/>
              <a:t>amacıyla oluşturulan, </a:t>
            </a:r>
            <a:r>
              <a:rPr lang="tr-TR" sz="2400" dirty="0"/>
              <a:t>kendine </a:t>
            </a:r>
            <a:r>
              <a:rPr lang="tr-TR" sz="2400" dirty="0" err="1"/>
              <a:t>özgu</a:t>
            </a:r>
            <a:r>
              <a:rPr lang="tr-TR" sz="2400" dirty="0"/>
              <a:t>̈ bir ezgiyle </a:t>
            </a:r>
            <a:r>
              <a:rPr lang="tr-TR" sz="2400" dirty="0" err="1"/>
              <a:t>söylenen</a:t>
            </a:r>
            <a:r>
              <a:rPr lang="tr-TR" sz="2400" dirty="0"/>
              <a:t> </a:t>
            </a:r>
            <a:r>
              <a:rPr lang="tr-TR" sz="2400" dirty="0" err="1"/>
              <a:t>şiirlerdir</a:t>
            </a:r>
            <a:r>
              <a:rPr lang="tr-TR" sz="2400" dirty="0"/>
              <a:t>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İlahilerin en belirgin özelliği kendilerine özgü bir ezgiyle söylenmeleridir.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Genellikle hece ölçüsü ve dörtlüklerle söylenmektedir.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İlahilerin beyit ve aruzla söylenmiş örnekleri de mevcuttur.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İlahiler ”Tasavvuf” edebiyatı çevresinde gelişmiştir.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4210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126751" y="2318"/>
            <a:ext cx="94769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İLAHİ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İlahiler </a:t>
            </a:r>
            <a:r>
              <a:rPr lang="tr-TR" sz="2400" dirty="0"/>
              <a:t>tarikatlara göre </a:t>
            </a:r>
            <a:r>
              <a:rPr lang="tr-TR" sz="2400" dirty="0" smtClean="0"/>
              <a:t>farklı bir şekilde </a:t>
            </a:r>
            <a:r>
              <a:rPr lang="tr-TR" sz="2400" dirty="0"/>
              <a:t>isimlendirilmiştir. Örneğin bu tür için </a:t>
            </a:r>
            <a:r>
              <a:rPr lang="tr-TR" sz="2400" dirty="0" err="1"/>
              <a:t>Yeseviler</a:t>
            </a:r>
            <a:r>
              <a:rPr lang="tr-TR" sz="2400" dirty="0"/>
              <a:t> "Hikmet", Bektaşiler "Nefes", Mevleviler "Ayin" ismini kullanmışlardır.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İlahilerin ilk örneklerini Ahmet </a:t>
            </a:r>
            <a:r>
              <a:rPr lang="tr-TR" sz="2400" dirty="0" err="1" smtClean="0"/>
              <a:t>Yesevi</a:t>
            </a:r>
            <a:r>
              <a:rPr lang="tr-TR" sz="2400" dirty="0" smtClean="0"/>
              <a:t> vermiştir.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Bu türün en güzel örneklerini Yunus Emre verdiğinden ilahi denildiğinde akla gelen ilk isimdir.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İlahilerin divan edebiyatındaki karşılıkları olarak "</a:t>
            </a:r>
            <a:r>
              <a:rPr lang="tr-TR" sz="2400" dirty="0" err="1"/>
              <a:t>Tevhid</a:t>
            </a:r>
            <a:r>
              <a:rPr lang="tr-TR" sz="2400" dirty="0"/>
              <a:t> ve Münacat" gösterilebilir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4702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053814" y="3462"/>
            <a:ext cx="1093569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NEFES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70C0"/>
                </a:solidFill>
                <a:hlinkClick r:id="rId3"/>
              </a:rPr>
              <a:t>Nefes</a:t>
            </a:r>
            <a:r>
              <a:rPr lang="tr-TR" sz="2400" dirty="0"/>
              <a:t>ler; </a:t>
            </a:r>
            <a:r>
              <a:rPr lang="tr-TR" sz="2400" dirty="0" err="1"/>
              <a:t>Bektaşi</a:t>
            </a:r>
            <a:r>
              <a:rPr lang="tr-TR" sz="2400" dirty="0"/>
              <a:t> </a:t>
            </a:r>
            <a:r>
              <a:rPr lang="tr-TR" sz="2400" dirty="0" err="1"/>
              <a:t>şairlerince</a:t>
            </a:r>
            <a:r>
              <a:rPr lang="tr-TR" sz="2400" dirty="0"/>
              <a:t> yazılan, </a:t>
            </a:r>
            <a:r>
              <a:rPr lang="tr-TR" sz="2400" dirty="0" err="1"/>
              <a:t>Bektaşi</a:t>
            </a:r>
            <a:r>
              <a:rPr lang="tr-TR" sz="2400" dirty="0"/>
              <a:t> </a:t>
            </a:r>
            <a:r>
              <a:rPr lang="tr-TR" sz="2400" dirty="0" err="1"/>
              <a:t>törenlerinde</a:t>
            </a:r>
            <a:r>
              <a:rPr lang="tr-TR" sz="2400" dirty="0"/>
              <a:t> saz </a:t>
            </a:r>
            <a:r>
              <a:rPr lang="tr-TR" sz="2400" dirty="0" err="1"/>
              <a:t>eşliğinde</a:t>
            </a:r>
            <a:r>
              <a:rPr lang="tr-TR" sz="2400" dirty="0"/>
              <a:t> ve makamla okunması gelenek </a:t>
            </a:r>
            <a:r>
              <a:rPr lang="tr-TR" sz="2400" dirty="0" err="1"/>
              <a:t>hâlini</a:t>
            </a:r>
            <a:r>
              <a:rPr lang="tr-TR" sz="2400" dirty="0"/>
              <a:t> alan tasavvufi </a:t>
            </a:r>
            <a:r>
              <a:rPr lang="tr-TR" sz="2400" dirty="0" err="1"/>
              <a:t>içerikli</a:t>
            </a:r>
            <a:r>
              <a:rPr lang="tr-TR" sz="2400" dirty="0"/>
              <a:t> </a:t>
            </a:r>
            <a:r>
              <a:rPr lang="tr-TR" sz="2400" dirty="0" err="1"/>
              <a:t>şiirlerdir</a:t>
            </a:r>
            <a:r>
              <a:rPr lang="tr-TR" sz="2400" dirty="0"/>
              <a:t>. </a:t>
            </a:r>
          </a:p>
          <a:p>
            <a:pPr algn="just"/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Nefesler, ilahilerin </a:t>
            </a:r>
            <a:r>
              <a:rPr lang="tr-TR" sz="2400" dirty="0" smtClean="0"/>
              <a:t>Bektaşi tarikatındaki </a:t>
            </a:r>
            <a:r>
              <a:rPr lang="tr-TR" sz="2400" dirty="0"/>
              <a:t>karşılığı olarak kabul edilir</a:t>
            </a:r>
            <a:r>
              <a:rPr lang="tr-TR" sz="2400" dirty="0" smtClean="0"/>
              <a:t>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Dini-Tasavvufi halk şiiri geleneğine ait olan nefesler genellikle vahdet-i </a:t>
            </a:r>
            <a:r>
              <a:rPr lang="tr-TR" sz="2400" dirty="0" err="1"/>
              <a:t>vücud</a:t>
            </a:r>
            <a:r>
              <a:rPr lang="tr-TR" sz="2400" dirty="0"/>
              <a:t>, </a:t>
            </a:r>
            <a:r>
              <a:rPr lang="tr-TR" sz="2400" dirty="0" smtClean="0"/>
              <a:t>Bektaşi </a:t>
            </a:r>
            <a:r>
              <a:rPr lang="tr-TR" sz="2400" dirty="0"/>
              <a:t>tarikatının </a:t>
            </a:r>
            <a:r>
              <a:rPr lang="tr-TR" sz="2400" dirty="0" smtClean="0"/>
              <a:t>ilkeleri </a:t>
            </a:r>
            <a:r>
              <a:rPr lang="tr-TR" sz="2400" dirty="0"/>
              <a:t>ve Hz. Muhammed ve Hz. Ali’ye övgü konularını işlemiştir. </a:t>
            </a: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Kafiye şeması koşmalara benzer.</a:t>
            </a: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9653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053814" y="3462"/>
            <a:ext cx="1093569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NEFES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Hece </a:t>
            </a:r>
            <a:r>
              <a:rPr lang="tr-TR" sz="2400" dirty="0"/>
              <a:t>ölçüsüyle yazılan nefeslerin az da olsa aruzla yazılmış </a:t>
            </a:r>
            <a:r>
              <a:rPr lang="tr-TR" sz="2400" dirty="0" smtClean="0"/>
              <a:t>örnekleri </a:t>
            </a:r>
            <a:r>
              <a:rPr lang="tr-TR" sz="2400" dirty="0"/>
              <a:t>mevcuttur</a:t>
            </a:r>
            <a:r>
              <a:rPr lang="tr-TR" sz="2400" dirty="0" smtClean="0"/>
              <a:t>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Nazım birimi dörtlük olmakla birlikte genellikle dörtlük sayısı 3-7 arasında değişmektedir.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Kaygusuz Abdal ve Pir Sultan Abdal bu şiir türünün en güzel örneklerini vermiştir.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Nefeslerde samimi, içten ve akıcı bir dil kullanılır.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885753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547408" y="12606"/>
            <a:ext cx="410638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AŞIK TARZI HALK EDEBİYATI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 smtClean="0">
                <a:hlinkClick r:id="rId3"/>
              </a:rPr>
              <a:t>As</a:t>
            </a:r>
            <a:r>
              <a:rPr lang="tr-TR" sz="2400" b="1" dirty="0" err="1">
                <a:hlinkClick r:id="rId3"/>
              </a:rPr>
              <a:t>̧ık</a:t>
            </a:r>
            <a:r>
              <a:rPr lang="tr-TR" sz="2400" b="1" dirty="0">
                <a:hlinkClick r:id="rId3"/>
              </a:rPr>
              <a:t> edebiyatı</a:t>
            </a:r>
            <a:r>
              <a:rPr lang="tr-TR" sz="2400" dirty="0"/>
              <a:t>, halk edebiyatının bir kolu olup </a:t>
            </a:r>
            <a:r>
              <a:rPr lang="tr-TR" sz="2400" dirty="0" err="1"/>
              <a:t>Türklerin</a:t>
            </a:r>
            <a:r>
              <a:rPr lang="tr-TR" sz="2400" dirty="0"/>
              <a:t> </a:t>
            </a:r>
            <a:r>
              <a:rPr lang="tr-TR" sz="2400" dirty="0" err="1"/>
              <a:t>İslam</a:t>
            </a:r>
            <a:r>
              <a:rPr lang="tr-TR" sz="2400" dirty="0"/>
              <a:t> medeniyetinin etkisine </a:t>
            </a:r>
            <a:r>
              <a:rPr lang="tr-TR" sz="2400" dirty="0" smtClean="0"/>
              <a:t>girmesinden </a:t>
            </a:r>
            <a:r>
              <a:rPr lang="tr-TR" sz="2400" dirty="0"/>
              <a:t>sonra </a:t>
            </a:r>
            <a:r>
              <a:rPr lang="tr-TR" sz="2400" dirty="0" err="1"/>
              <a:t>âşık</a:t>
            </a:r>
            <a:r>
              <a:rPr lang="tr-TR" sz="2400" dirty="0"/>
              <a:t> adı verilen saz </a:t>
            </a:r>
            <a:r>
              <a:rPr lang="tr-TR" sz="2400" dirty="0" err="1"/>
              <a:t>şairlerince</a:t>
            </a:r>
            <a:r>
              <a:rPr lang="tr-TR" sz="2400" dirty="0"/>
              <a:t> </a:t>
            </a:r>
            <a:r>
              <a:rPr lang="tr-TR" sz="2400" dirty="0" err="1"/>
              <a:t>oluş</a:t>
            </a:r>
            <a:r>
              <a:rPr lang="tr-TR" sz="2400" dirty="0" err="1" smtClean="0"/>
              <a:t>turulan</a:t>
            </a:r>
            <a:r>
              <a:rPr lang="tr-TR" sz="2400" dirty="0" smtClean="0"/>
              <a:t> edebiyat geleneğidir.</a:t>
            </a:r>
          </a:p>
          <a:p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İslamiyet’in </a:t>
            </a:r>
            <a:r>
              <a:rPr lang="tr-TR" sz="2400" dirty="0" err="1"/>
              <a:t>Kabulünden</a:t>
            </a:r>
            <a:r>
              <a:rPr lang="tr-TR" sz="2400" dirty="0"/>
              <a:t> Ö</a:t>
            </a:r>
            <a:r>
              <a:rPr lang="tr-TR" sz="2400" dirty="0" smtClean="0"/>
              <a:t>nceki </a:t>
            </a:r>
            <a:r>
              <a:rPr lang="tr-TR" sz="2400" dirty="0" err="1"/>
              <a:t>Sözlu</a:t>
            </a:r>
            <a:r>
              <a:rPr lang="tr-TR" sz="2400" dirty="0"/>
              <a:t>̈ Edebiyat </a:t>
            </a:r>
            <a:r>
              <a:rPr lang="tr-TR" sz="2400" dirty="0" err="1"/>
              <a:t>Dönemi’nin</a:t>
            </a:r>
            <a:r>
              <a:rPr lang="tr-TR" sz="2400" dirty="0"/>
              <a:t> bir devamı </a:t>
            </a:r>
            <a:r>
              <a:rPr lang="tr-TR" sz="2400" dirty="0" err="1"/>
              <a:t>niteliğ</a:t>
            </a:r>
            <a:r>
              <a:rPr lang="tr-TR" sz="2400" dirty="0" err="1" smtClean="0"/>
              <a:t>inde</a:t>
            </a:r>
            <a:r>
              <a:rPr lang="tr-TR" sz="2400" dirty="0" smtClean="0"/>
              <a:t> olmakla birlikte 16. yüzyılda tam şeklini almıştır.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Halkın günlük konuşma diliyle şiirler söyleyen aşıklar ölçü olarak heceyi kullanmışlardır.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 err="1" smtClean="0"/>
              <a:t>As</a:t>
            </a:r>
            <a:r>
              <a:rPr lang="tr-TR" sz="2400" dirty="0" err="1"/>
              <a:t>̧ık</a:t>
            </a:r>
            <a:r>
              <a:rPr lang="tr-TR" sz="2400" dirty="0"/>
              <a:t>, </a:t>
            </a:r>
            <a:r>
              <a:rPr lang="tr-TR" sz="2400" dirty="0" err="1"/>
              <a:t>şiirlerini</a:t>
            </a:r>
            <a:r>
              <a:rPr lang="tr-TR" sz="2400" dirty="0"/>
              <a:t> saz </a:t>
            </a:r>
            <a:r>
              <a:rPr lang="tr-TR" sz="2400" dirty="0" err="1"/>
              <a:t>eşliğinde</a:t>
            </a:r>
            <a:r>
              <a:rPr lang="tr-TR" sz="2400" dirty="0"/>
              <a:t> ve </a:t>
            </a:r>
            <a:r>
              <a:rPr lang="tr-TR" sz="2400" dirty="0" err="1"/>
              <a:t>doğaçlama</a:t>
            </a:r>
            <a:r>
              <a:rPr lang="tr-TR" sz="2400" dirty="0"/>
              <a:t> bir </a:t>
            </a:r>
            <a:r>
              <a:rPr lang="tr-TR" sz="2400" dirty="0" err="1"/>
              <a:t>şekilde</a:t>
            </a:r>
            <a:r>
              <a:rPr lang="tr-TR" sz="2400" dirty="0"/>
              <a:t> </a:t>
            </a:r>
            <a:r>
              <a:rPr lang="tr-TR" sz="2400" dirty="0" err="1"/>
              <a:t>söyler</a:t>
            </a:r>
            <a:r>
              <a:rPr lang="tr-TR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254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547408" y="12606"/>
            <a:ext cx="410638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AŞIK TARZI HALK EDEBİYATI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Aşık Tarzı Halk Edebiyatı zamanla “Halk edebiyatı” ismiyle anılır olmuştur.</a:t>
            </a:r>
          </a:p>
          <a:p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Genellikle </a:t>
            </a:r>
            <a:r>
              <a:rPr lang="tr-TR" sz="2400" dirty="0"/>
              <a:t>okuma yazma bilmeyen âşıklar usta-çırak iliş­kisiyle yetişmişlerdir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Bu geleneğe göre aşıkların saz çalması ve rüya görmesi gerekir.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Aşk, toplumsal olaylar, doğa güzellikleri işlenen başlıca konulardır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Koşma, varsağı, semai, destan nazım şekilleri kullanılmış­tır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34898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014157" y="13750"/>
            <a:ext cx="117288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KOŞUK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699542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/>
              <a:t>İslamiyet öncesi dönemde aşk</a:t>
            </a:r>
            <a:r>
              <a:rPr lang="tr-TR" sz="2400" dirty="0"/>
              <a:t>, </a:t>
            </a:r>
            <a:r>
              <a:rPr lang="tr-TR" sz="2400" dirty="0" smtClean="0"/>
              <a:t>güzellik ve tabiat </a:t>
            </a:r>
            <a:r>
              <a:rPr lang="tr-TR" sz="2400" dirty="0"/>
              <a:t>gibi </a:t>
            </a:r>
            <a:r>
              <a:rPr lang="tr-TR" sz="2400" dirty="0" smtClean="0"/>
              <a:t>temalarda kopuz eşliğinde söylenen </a:t>
            </a:r>
            <a:r>
              <a:rPr lang="tr-TR" sz="2400" dirty="0"/>
              <a:t>şiirlere </a:t>
            </a:r>
            <a:r>
              <a:rPr lang="tr-TR" sz="2400" b="1" i="1" dirty="0">
                <a:hlinkClick r:id="rId3"/>
              </a:rPr>
              <a:t>koşuk</a:t>
            </a:r>
            <a:r>
              <a:rPr lang="tr-TR" sz="2400" dirty="0"/>
              <a:t> </a:t>
            </a:r>
            <a:r>
              <a:rPr lang="tr-TR" sz="2400" dirty="0" smtClean="0"/>
              <a:t>denir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Bu şiirler </a:t>
            </a:r>
            <a:r>
              <a:rPr lang="tr-TR" sz="2400" dirty="0" smtClean="0"/>
              <a:t>şölen ve sığır törenlerinde </a:t>
            </a:r>
            <a:r>
              <a:rPr lang="tr-TR" sz="2400" dirty="0"/>
              <a:t>şaman, kam, </a:t>
            </a:r>
            <a:r>
              <a:rPr lang="tr-TR" sz="2400" dirty="0" err="1"/>
              <a:t>baksı</a:t>
            </a:r>
            <a:r>
              <a:rPr lang="tr-TR" sz="2400" dirty="0"/>
              <a:t> ve </a:t>
            </a:r>
            <a:r>
              <a:rPr lang="tr-TR" sz="2400" dirty="0" smtClean="0"/>
              <a:t>ozan adı verilen din adamları tarafından okunurdu.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Henüz başka kültürlerin etkisi görülmediğinden koşukların dili sade ve millidir</a:t>
            </a:r>
            <a:r>
              <a:rPr lang="tr-TR" sz="2400" dirty="0" smtClean="0"/>
              <a:t>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Söyleyeni belli olmadığından anonimdir.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5067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64463" y="0"/>
            <a:ext cx="127227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KOŞMA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Köken olarak İslamiyet öncesi Türk Edebiyatı’ndaki koşuk türüne dayanan; aşk, ayrılık, ölüm, tabiat, kahramanlık gibi konularının işlendiği halk şiiri nazım biçimine </a:t>
            </a:r>
            <a:r>
              <a:rPr lang="tr-TR" sz="2400" b="1" i="1" dirty="0">
                <a:hlinkClick r:id="rId3"/>
              </a:rPr>
              <a:t>koşma</a:t>
            </a:r>
            <a:r>
              <a:rPr lang="tr-TR" sz="2400" dirty="0"/>
              <a:t> denir. </a:t>
            </a:r>
            <a:endParaRPr lang="tr-TR" sz="2400" dirty="0" smtClean="0"/>
          </a:p>
          <a:p>
            <a:pPr algn="just"/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Dörtlük sayısı genellikle 3-5 arasında değişmektedir.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Hece ölçüsüyle yazılan koşmalar genellikle hecenin 8’li ve daha çok 11’li kalıbıyla yazılır.</a:t>
            </a:r>
          </a:p>
          <a:p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Koşmalarda aşk</a:t>
            </a:r>
            <a:r>
              <a:rPr lang="tr-TR" sz="2400" dirty="0"/>
              <a:t>, ayrılık, doğa, savaş, kahramanlık gibi konular işlenir.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74580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64463" y="0"/>
            <a:ext cx="127227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KOŞMA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Dili </a:t>
            </a:r>
            <a:r>
              <a:rPr lang="tr-TR" sz="2400" dirty="0"/>
              <a:t>halkın anlayabileceği kadar sadedir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 smtClean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K</a:t>
            </a:r>
            <a:r>
              <a:rPr lang="tr-TR" sz="2400" dirty="0" smtClean="0"/>
              <a:t>afiye </a:t>
            </a:r>
            <a:r>
              <a:rPr lang="tr-TR" sz="2400" dirty="0"/>
              <a:t>şeması </a:t>
            </a:r>
            <a:r>
              <a:rPr lang="tr-TR" sz="2400" dirty="0" err="1"/>
              <a:t>aaab</a:t>
            </a:r>
            <a:r>
              <a:rPr lang="tr-TR" sz="2400" dirty="0"/>
              <a:t>(</a:t>
            </a:r>
            <a:r>
              <a:rPr lang="tr-TR" sz="2400" dirty="0" err="1"/>
              <a:t>abab</a:t>
            </a:r>
            <a:r>
              <a:rPr lang="tr-TR" sz="2400" dirty="0"/>
              <a:t>), </a:t>
            </a:r>
            <a:r>
              <a:rPr lang="tr-TR" sz="2400" dirty="0" err="1"/>
              <a:t>cccb</a:t>
            </a:r>
            <a:r>
              <a:rPr lang="tr-TR" sz="2400" dirty="0"/>
              <a:t>, </a:t>
            </a:r>
            <a:r>
              <a:rPr lang="tr-TR" sz="2400" dirty="0" err="1"/>
              <a:t>dddb</a:t>
            </a:r>
            <a:r>
              <a:rPr lang="tr-TR" sz="2400" dirty="0"/>
              <a:t>, </a:t>
            </a:r>
            <a:r>
              <a:rPr lang="tr-TR" sz="2400" dirty="0" err="1"/>
              <a:t>eeeb</a:t>
            </a:r>
            <a:r>
              <a:rPr lang="tr-TR" sz="2400" dirty="0"/>
              <a:t> şeklindedir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 smtClean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İslamiyet öncesi koşuk söyleme geleneğinin devamı şeklindedir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 err="1"/>
              <a:t>Koş</a:t>
            </a:r>
            <a:r>
              <a:rPr lang="tr-TR" sz="2400" dirty="0" err="1" smtClean="0"/>
              <a:t>malarda</a:t>
            </a:r>
            <a:r>
              <a:rPr lang="tr-TR" sz="2400" dirty="0" smtClean="0"/>
              <a:t> </a:t>
            </a:r>
            <a:r>
              <a:rPr lang="tr-TR" sz="2400" dirty="0"/>
              <a:t>genellikle lirik konular </a:t>
            </a:r>
            <a:r>
              <a:rPr lang="tr-TR" sz="2400" dirty="0" err="1"/>
              <a:t>işlenmektedir</a:t>
            </a:r>
            <a:r>
              <a:rPr lang="tr-TR" sz="2400" dirty="0"/>
              <a:t>. </a:t>
            </a:r>
            <a:endParaRPr lang="tr-TR" sz="2400" dirty="0" smtClean="0"/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 err="1"/>
              <a:t>Koşma</a:t>
            </a:r>
            <a:r>
              <a:rPr lang="tr-TR" sz="2400" dirty="0"/>
              <a:t> nazım </a:t>
            </a:r>
            <a:r>
              <a:rPr lang="tr-TR" sz="2400" dirty="0" err="1"/>
              <a:t>biçimi</a:t>
            </a:r>
            <a:r>
              <a:rPr lang="tr-TR" sz="2400" dirty="0"/>
              <a:t> </a:t>
            </a:r>
            <a:r>
              <a:rPr lang="tr-TR" sz="2400" dirty="0" err="1"/>
              <a:t>işlediği</a:t>
            </a:r>
            <a:r>
              <a:rPr lang="tr-TR" sz="2400" dirty="0"/>
              <a:t> konular </a:t>
            </a:r>
            <a:r>
              <a:rPr lang="tr-TR" sz="2400" dirty="0" err="1"/>
              <a:t>yo</a:t>
            </a:r>
            <a:r>
              <a:rPr lang="tr-TR" sz="2400" dirty="0" err="1" smtClean="0"/>
              <a:t>̈nu</a:t>
            </a:r>
            <a:r>
              <a:rPr lang="tr-TR" sz="2400" dirty="0" err="1"/>
              <a:t>̈yle</a:t>
            </a:r>
            <a:r>
              <a:rPr lang="tr-TR" sz="2400" dirty="0"/>
              <a:t> </a:t>
            </a:r>
            <a:r>
              <a:rPr lang="tr-TR" sz="2400" dirty="0" err="1"/>
              <a:t>çeşitli</a:t>
            </a:r>
            <a:r>
              <a:rPr lang="tr-TR" sz="2400" dirty="0"/>
              <a:t> </a:t>
            </a:r>
            <a:r>
              <a:rPr lang="tr-TR" sz="2400" dirty="0" err="1"/>
              <a:t>türlere</a:t>
            </a:r>
            <a:r>
              <a:rPr lang="tr-TR" sz="2400" dirty="0"/>
              <a:t> </a:t>
            </a:r>
            <a:r>
              <a:rPr lang="tr-TR" sz="2400" dirty="0" smtClean="0"/>
              <a:t>ayrılmaktadır: Güzelleme, </a:t>
            </a:r>
            <a:r>
              <a:rPr lang="tr-TR" sz="2400" dirty="0" err="1" smtClean="0"/>
              <a:t>Koçaklama</a:t>
            </a:r>
            <a:r>
              <a:rPr lang="tr-TR" sz="2400" dirty="0" smtClean="0"/>
              <a:t>, Taşlama ve Ağıt</a:t>
            </a: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19169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64463" y="0"/>
            <a:ext cx="127227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KOŞMA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00B050"/>
                </a:solidFill>
              </a:rPr>
              <a:t>Güzelleme</a:t>
            </a:r>
          </a:p>
          <a:p>
            <a:endParaRPr lang="tr-TR" sz="2400" b="1" dirty="0">
              <a:solidFill>
                <a:srgbClr val="00B050"/>
              </a:solidFill>
            </a:endParaRPr>
          </a:p>
          <a:p>
            <a:pPr marL="342900" indent="-342900">
              <a:buFont typeface="Wingdings" charset="2"/>
              <a:buChar char="ü"/>
            </a:pPr>
            <a:r>
              <a:rPr lang="tr-TR" sz="2400" dirty="0" smtClean="0"/>
              <a:t>Sevgili, </a:t>
            </a:r>
            <a:r>
              <a:rPr lang="tr-TR" sz="2400" dirty="0" err="1" smtClean="0"/>
              <a:t>güzellik</a:t>
            </a:r>
            <a:r>
              <a:rPr lang="tr-TR" sz="2400" dirty="0" smtClean="0"/>
              <a:t>, </a:t>
            </a:r>
            <a:r>
              <a:rPr lang="tr-TR" sz="2400" dirty="0" err="1" smtClean="0"/>
              <a:t>doğa</a:t>
            </a:r>
            <a:r>
              <a:rPr lang="tr-TR" sz="2400" dirty="0" smtClean="0"/>
              <a:t> gibi bireysel temaları </a:t>
            </a:r>
            <a:r>
              <a:rPr lang="tr-TR" sz="2400" dirty="0" err="1" smtClean="0"/>
              <a:t>işleyen</a:t>
            </a:r>
            <a:r>
              <a:rPr lang="tr-TR" sz="2400" dirty="0" smtClean="0"/>
              <a:t> </a:t>
            </a:r>
            <a:r>
              <a:rPr lang="tr-TR" sz="2400" dirty="0" err="1" smtClean="0"/>
              <a:t>koşmalara</a:t>
            </a:r>
            <a:r>
              <a:rPr lang="tr-TR" sz="2400" dirty="0" smtClean="0"/>
              <a:t> </a:t>
            </a:r>
            <a:r>
              <a:rPr lang="tr-TR" sz="2400" b="1" dirty="0" err="1" smtClean="0">
                <a:solidFill>
                  <a:srgbClr val="0070C0"/>
                </a:solidFill>
                <a:hlinkClick r:id="rId3"/>
              </a:rPr>
              <a:t>gu</a:t>
            </a:r>
            <a:r>
              <a:rPr lang="tr-TR" sz="2400" b="1" dirty="0" smtClean="0">
                <a:solidFill>
                  <a:srgbClr val="0070C0"/>
                </a:solidFill>
                <a:hlinkClick r:id="rId3"/>
              </a:rPr>
              <a:t>̈- </a:t>
            </a:r>
            <a:r>
              <a:rPr lang="tr-TR" sz="2400" b="1" dirty="0" err="1" smtClean="0">
                <a:solidFill>
                  <a:srgbClr val="0070C0"/>
                </a:solidFill>
                <a:hlinkClick r:id="rId3"/>
              </a:rPr>
              <a:t>zelleme</a:t>
            </a:r>
            <a:r>
              <a:rPr lang="tr-TR" sz="2400" b="1" dirty="0" smtClean="0"/>
              <a:t> </a:t>
            </a:r>
            <a:r>
              <a:rPr lang="tr-TR" sz="2400" dirty="0" smtClean="0"/>
              <a:t>denir.</a:t>
            </a:r>
          </a:p>
          <a:p>
            <a:pPr marL="342900" indent="-342900">
              <a:buFont typeface="Wingdings" charset="2"/>
              <a:buChar char="ü"/>
            </a:pPr>
            <a:endParaRPr lang="tr-TR" sz="2400" dirty="0" smtClean="0"/>
          </a:p>
          <a:p>
            <a:pPr marL="342900" indent="-342900">
              <a:buFont typeface="Wingdings" charset="2"/>
              <a:buChar char="ü"/>
            </a:pPr>
            <a:r>
              <a:rPr lang="tr-TR" sz="2400" dirty="0" smtClean="0"/>
              <a:t>Güzellemelerin konusu itibariyle divan edebiyatındaki karşılığı olarak gazel gösterilebilir.</a:t>
            </a:r>
          </a:p>
          <a:p>
            <a:pPr marL="342900" indent="-342900">
              <a:buFont typeface="Wingdings" charset="2"/>
              <a:buChar char="ü"/>
            </a:pPr>
            <a:endParaRPr lang="tr-TR" sz="2400" dirty="0" smtClean="0"/>
          </a:p>
          <a:p>
            <a:pPr marL="342900" indent="-342900">
              <a:buFont typeface="Wingdings" charset="2"/>
              <a:buChar char="ü"/>
            </a:pPr>
            <a:r>
              <a:rPr lang="tr-TR" sz="2400" dirty="0" smtClean="0"/>
              <a:t>Güzellemelerin en başarılı örneklerini ise Karacaoğlan ile </a:t>
            </a:r>
            <a:r>
              <a:rPr lang="tr-TR" sz="2400" dirty="0" err="1" smtClean="0"/>
              <a:t>Ruhsati</a:t>
            </a:r>
            <a:r>
              <a:rPr lang="tr-TR" sz="2400" dirty="0" smtClean="0"/>
              <a:t> vermiştir.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65548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64463" y="0"/>
            <a:ext cx="127227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KOŞMA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 smtClean="0">
                <a:solidFill>
                  <a:srgbClr val="00B050"/>
                </a:solidFill>
              </a:rPr>
              <a:t>Koçaklama</a:t>
            </a:r>
            <a:endParaRPr lang="tr-TR" sz="2400" b="1" dirty="0" smtClean="0">
              <a:solidFill>
                <a:srgbClr val="00B050"/>
              </a:solidFill>
            </a:endParaRPr>
          </a:p>
          <a:p>
            <a:endParaRPr lang="tr-TR" sz="2400" b="1" dirty="0">
              <a:solidFill>
                <a:srgbClr val="00B050"/>
              </a:solidFill>
            </a:endParaRPr>
          </a:p>
          <a:p>
            <a:pPr marL="342900" indent="-342900">
              <a:buFont typeface="Wingdings" charset="2"/>
              <a:buChar char="ü"/>
            </a:pPr>
            <a:r>
              <a:rPr lang="tr-TR" sz="2400" dirty="0"/>
              <a:t>Savaş, kahramanlık ve yiğitlik konularını işleyen koşmalardır. </a:t>
            </a:r>
          </a:p>
          <a:p>
            <a:pPr marL="342900" indent="-342900">
              <a:buFont typeface="Wingdings" charset="2"/>
              <a:buChar char="ü"/>
            </a:pPr>
            <a:endParaRPr lang="tr-TR" sz="2400" dirty="0"/>
          </a:p>
          <a:p>
            <a:pPr marL="342900" indent="-342900">
              <a:buFont typeface="Wingdings" charset="2"/>
              <a:buChar char="ü"/>
            </a:pPr>
            <a:r>
              <a:rPr lang="tr-TR" sz="2400" dirty="0"/>
              <a:t>En güzel örneklerini Köroğlu  ve Dadaloğlu vermiştir.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89340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64463" y="0"/>
            <a:ext cx="127227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KOŞMA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00B050"/>
                </a:solidFill>
              </a:rPr>
              <a:t>Taşlama</a:t>
            </a:r>
          </a:p>
          <a:p>
            <a:endParaRPr lang="tr-TR" sz="2400" b="1" dirty="0">
              <a:solidFill>
                <a:srgbClr val="00B050"/>
              </a:solidFill>
            </a:endParaRPr>
          </a:p>
          <a:p>
            <a:pPr marL="342900" indent="-342900">
              <a:buFont typeface="Wingdings" charset="2"/>
              <a:buChar char="ü"/>
            </a:pPr>
            <a:r>
              <a:rPr lang="tr-TR" sz="2400" dirty="0"/>
              <a:t>İ</a:t>
            </a:r>
            <a:r>
              <a:rPr lang="tr-TR" sz="2400" dirty="0" smtClean="0"/>
              <a:t>nsanların </a:t>
            </a:r>
            <a:r>
              <a:rPr lang="tr-TR" sz="2400" dirty="0"/>
              <a:t>ya da toplumların aksayan </a:t>
            </a:r>
            <a:r>
              <a:rPr lang="tr-TR" sz="2400" dirty="0" err="1"/>
              <a:t>yönlerini</a:t>
            </a:r>
            <a:r>
              <a:rPr lang="tr-TR" sz="2400" dirty="0"/>
              <a:t> konu edinenlere ise </a:t>
            </a:r>
            <a:r>
              <a:rPr lang="tr-TR" sz="2400" dirty="0" err="1">
                <a:hlinkClick r:id="rId3"/>
              </a:rPr>
              <a:t>taşlama</a:t>
            </a:r>
            <a:r>
              <a:rPr lang="tr-TR" sz="2400" dirty="0">
                <a:hlinkClick r:id="rId3"/>
              </a:rPr>
              <a:t> </a:t>
            </a:r>
            <a:r>
              <a:rPr lang="tr-TR" sz="2400" dirty="0" smtClean="0"/>
              <a:t>denir.</a:t>
            </a:r>
            <a:endParaRPr lang="tr-TR" sz="2400" dirty="0"/>
          </a:p>
          <a:p>
            <a:pPr marL="342900" indent="-342900">
              <a:buFont typeface="Wingdings" charset="2"/>
              <a:buChar char="ü"/>
            </a:pPr>
            <a:endParaRPr lang="tr-TR" sz="2400" dirty="0"/>
          </a:p>
          <a:p>
            <a:pPr marL="342900" indent="-342900">
              <a:buFont typeface="Wingdings" charset="2"/>
              <a:buChar char="ü"/>
            </a:pPr>
            <a:r>
              <a:rPr lang="tr-TR" sz="2400" dirty="0"/>
              <a:t> Taşlama denildiği zaman akla gelen şairlerin başında </a:t>
            </a:r>
            <a:r>
              <a:rPr lang="tr-TR" sz="2400" dirty="0" smtClean="0"/>
              <a:t>Dertli </a:t>
            </a:r>
            <a:r>
              <a:rPr lang="tr-TR" sz="2400" dirty="0"/>
              <a:t>ve </a:t>
            </a:r>
            <a:r>
              <a:rPr lang="tr-TR" sz="2400" dirty="0" err="1"/>
              <a:t>Seyrani</a:t>
            </a:r>
            <a:r>
              <a:rPr lang="tr-TR" sz="2400" dirty="0"/>
              <a:t> yer almaktadır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ü"/>
            </a:pPr>
            <a:endParaRPr lang="tr-TR" sz="2400" dirty="0"/>
          </a:p>
          <a:p>
            <a:pPr marL="342900" indent="-342900">
              <a:buFont typeface="Wingdings" charset="2"/>
              <a:buChar char="ü"/>
            </a:pPr>
            <a:r>
              <a:rPr lang="tr-TR" sz="2400" dirty="0" smtClean="0"/>
              <a:t>Divan Edebiyatı’nda hicviyenin karşılığıdır.</a:t>
            </a:r>
          </a:p>
          <a:p>
            <a:pPr marL="342900" indent="-342900">
              <a:buFont typeface="Wingdings" charset="2"/>
              <a:buChar char="ü"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2104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64463" y="0"/>
            <a:ext cx="127227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KOŞMA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00B050"/>
                </a:solidFill>
              </a:rPr>
              <a:t>Ağıt</a:t>
            </a:r>
          </a:p>
          <a:p>
            <a:endParaRPr lang="tr-TR" sz="2400" b="1" dirty="0">
              <a:solidFill>
                <a:srgbClr val="00B050"/>
              </a:solidFill>
            </a:endParaRPr>
          </a:p>
          <a:p>
            <a:pPr marL="342900" indent="-342900">
              <a:buFont typeface="Wingdings" charset="2"/>
              <a:buChar char="ü"/>
            </a:pPr>
            <a:r>
              <a:rPr lang="tr-TR" sz="2400" dirty="0" err="1"/>
              <a:t>Ö</a:t>
            </a:r>
            <a:r>
              <a:rPr lang="tr-TR" sz="2400" dirty="0" err="1" smtClean="0"/>
              <a:t>̈</a:t>
            </a:r>
            <a:r>
              <a:rPr lang="tr-TR" sz="2400" dirty="0" err="1"/>
              <a:t>len</a:t>
            </a:r>
            <a:r>
              <a:rPr lang="tr-TR" sz="2400" dirty="0"/>
              <a:t> bir </a:t>
            </a:r>
            <a:r>
              <a:rPr lang="tr-TR" sz="2400" dirty="0" err="1"/>
              <a:t>kişinin</a:t>
            </a:r>
            <a:r>
              <a:rPr lang="tr-TR" sz="2400" dirty="0"/>
              <a:t> ardından duyulan </a:t>
            </a:r>
            <a:r>
              <a:rPr lang="tr-TR" sz="2400" dirty="0" err="1"/>
              <a:t>üzüntüyu</a:t>
            </a:r>
            <a:r>
              <a:rPr lang="tr-TR" sz="2400" dirty="0"/>
              <a:t>̈, acıyı dile </a:t>
            </a:r>
            <a:r>
              <a:rPr lang="tr-TR" sz="2400" dirty="0" smtClean="0"/>
              <a:t>getirenler koşmalara </a:t>
            </a:r>
            <a:r>
              <a:rPr lang="tr-TR" sz="2400" b="1" dirty="0" err="1"/>
              <a:t>ağıt</a:t>
            </a:r>
            <a:r>
              <a:rPr lang="tr-TR" sz="2400" b="1" dirty="0"/>
              <a:t> </a:t>
            </a:r>
            <a:r>
              <a:rPr lang="tr-TR" sz="2400" dirty="0" smtClean="0"/>
              <a:t>denir.</a:t>
            </a:r>
          </a:p>
          <a:p>
            <a:pPr marL="342900" indent="-342900">
              <a:buFont typeface="Wingdings" charset="2"/>
              <a:buChar char="ü"/>
            </a:pPr>
            <a:endParaRPr lang="tr-TR" sz="2400" dirty="0"/>
          </a:p>
          <a:p>
            <a:pPr marL="342900" indent="-342900">
              <a:buFont typeface="Wingdings" charset="2"/>
              <a:buChar char="ü"/>
            </a:pPr>
            <a:r>
              <a:rPr lang="tr-TR" sz="2400" dirty="0" smtClean="0"/>
              <a:t>Ağıtların İslamiyet öncesindeki karşılığı “Sagu”, Divan Edebiyatı’ndaki karşılığı ise “</a:t>
            </a:r>
            <a:r>
              <a:rPr lang="tr-TR" sz="2400" dirty="0" err="1" smtClean="0"/>
              <a:t>Mersiye”dir</a:t>
            </a:r>
            <a:r>
              <a:rPr lang="tr-TR" sz="2400" dirty="0" smtClean="0"/>
              <a:t>.</a:t>
            </a:r>
            <a:endParaRPr lang="tr-TR" sz="2400" dirty="0"/>
          </a:p>
          <a:p>
            <a:pPr marL="342900" indent="-342900">
              <a:buFont typeface="Wingdings" charset="2"/>
              <a:buChar char="ü"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05912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73441" y="0"/>
            <a:ext cx="265431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DİVAN EDEBİYATI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/>
              <a:t>Türklerin </a:t>
            </a:r>
            <a:r>
              <a:rPr lang="tr-TR" sz="2400" dirty="0"/>
              <a:t>13. ve 19. yüzyıllar arasında Anadolu’da oluşturdukları İslam kültürünün ortak özelliklerini yansıtan, geniş ölçüde Arap ve Fars edebiyatlarının etkisini taşıyan </a:t>
            </a:r>
            <a:r>
              <a:rPr lang="tr-TR" sz="2400" dirty="0" smtClean="0"/>
              <a:t>edebiyat geleneğine “</a:t>
            </a:r>
            <a:r>
              <a:rPr lang="tr-TR" sz="2400" b="1" dirty="0" smtClean="0">
                <a:solidFill>
                  <a:srgbClr val="0070C0"/>
                </a:solidFill>
                <a:hlinkClick r:id="rId3"/>
              </a:rPr>
              <a:t>Divan Edebiyatı</a:t>
            </a:r>
            <a:r>
              <a:rPr lang="tr-TR" sz="2400" dirty="0" smtClean="0"/>
              <a:t>” denir.</a:t>
            </a:r>
          </a:p>
          <a:p>
            <a:pPr algn="just"/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Divan </a:t>
            </a:r>
            <a:r>
              <a:rPr lang="tr-TR" sz="2400" dirty="0" smtClean="0"/>
              <a:t>edebiyatının </a:t>
            </a:r>
            <a:r>
              <a:rPr lang="tr-TR" sz="2400" dirty="0"/>
              <a:t>ilk temsilcisi Hoca </a:t>
            </a:r>
            <a:r>
              <a:rPr lang="tr-TR" sz="2400" dirty="0" err="1"/>
              <a:t>Dehhani’dir</a:t>
            </a:r>
            <a:r>
              <a:rPr lang="tr-TR" sz="2400" dirty="0" smtClean="0"/>
              <a:t>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Ölçü olarak aruz vezni kullanılmıştır.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Divan edebiyatında </a:t>
            </a:r>
            <a:r>
              <a:rPr lang="tr-TR" sz="2400" dirty="0" smtClean="0"/>
              <a:t>nazım birimi olarak daha çok beyit tercih edilmiş ancak </a:t>
            </a:r>
            <a:r>
              <a:rPr lang="tr-TR" sz="2400" dirty="0"/>
              <a:t>murabba, rubai, </a:t>
            </a:r>
            <a:r>
              <a:rPr lang="tr-TR" sz="2400" dirty="0" smtClean="0"/>
              <a:t>tuyuğ </a:t>
            </a:r>
            <a:r>
              <a:rPr lang="tr-TR" sz="2400" dirty="0"/>
              <a:t>vb. türlerde </a:t>
            </a:r>
            <a:r>
              <a:rPr lang="tr-TR" sz="2400" dirty="0" smtClean="0"/>
              <a:t>dörtlükler </a:t>
            </a:r>
            <a:r>
              <a:rPr lang="tr-TR" sz="2400" dirty="0"/>
              <a:t>kullanılmıştır.</a:t>
            </a:r>
          </a:p>
        </p:txBody>
      </p:sp>
    </p:spTree>
    <p:extLst>
      <p:ext uri="{BB962C8B-B14F-4D97-AF65-F5344CB8AC3E}">
        <p14:creationId xmlns:p14="http://schemas.microsoft.com/office/powerpoint/2010/main" val="129627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73441" y="0"/>
            <a:ext cx="265431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DİVAN EDEBİYATI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Saray edebiyatı</a:t>
            </a:r>
            <a:r>
              <a:rPr lang="tr-TR" sz="2400" dirty="0"/>
              <a:t>, klasik edebiyat, </a:t>
            </a:r>
            <a:r>
              <a:rPr lang="tr-TR" sz="2400" dirty="0" err="1"/>
              <a:t>yüksek</a:t>
            </a:r>
            <a:r>
              <a:rPr lang="tr-TR" sz="2400" dirty="0"/>
              <a:t> </a:t>
            </a:r>
            <a:r>
              <a:rPr lang="tr-TR" sz="2400" dirty="0" err="1"/>
              <a:t>zümre</a:t>
            </a:r>
            <a:r>
              <a:rPr lang="tr-TR" sz="2400" dirty="0"/>
              <a:t> edebiyatı gibi </a:t>
            </a:r>
            <a:r>
              <a:rPr lang="tr-TR" sz="2400" dirty="0" err="1"/>
              <a:t>değişik</a:t>
            </a:r>
            <a:r>
              <a:rPr lang="tr-TR" sz="2400" dirty="0"/>
              <a:t> adlarla anılan bu edebiyat </a:t>
            </a:r>
            <a:r>
              <a:rPr lang="tr-TR" sz="2400" dirty="0" err="1"/>
              <a:t>için</a:t>
            </a:r>
            <a:r>
              <a:rPr lang="tr-TR" sz="2400" dirty="0"/>
              <a:t> en </a:t>
            </a:r>
            <a:r>
              <a:rPr lang="tr-TR" sz="2400" dirty="0" smtClean="0"/>
              <a:t>yaygın </a:t>
            </a:r>
            <a:r>
              <a:rPr lang="tr-TR" sz="2400" dirty="0"/>
              <a:t>kullanılan isim divan edebiyatıdır. </a:t>
            </a: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Divan edebiyatında Arapça-Farsça kelime ve tamlama ağırlıklı Osmanlıca Türkçesi kullanıldığından dil son derece ağır ve sanatlıdır.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Divan edebiyatında en zor sanatları kullanmak, dili ağırlaştırmak bir hüner olarak kabul görürdü. </a:t>
            </a: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Daha çok soyut ve hayali konular işlenmiştir.</a:t>
            </a:r>
          </a:p>
        </p:txBody>
      </p:sp>
    </p:spTree>
    <p:extLst>
      <p:ext uri="{BB962C8B-B14F-4D97-AF65-F5344CB8AC3E}">
        <p14:creationId xmlns:p14="http://schemas.microsoft.com/office/powerpoint/2010/main" val="7518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73441" y="0"/>
            <a:ext cx="265431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DİVAN EDEBİYATI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Eserlerde yoğun bir şekilde mazmun </a:t>
            </a:r>
            <a:r>
              <a:rPr lang="tr-TR" sz="2400" dirty="0"/>
              <a:t>adı verilen </a:t>
            </a:r>
            <a:r>
              <a:rPr lang="tr-TR" sz="2400" dirty="0" err="1"/>
              <a:t>kalıplaşmıs</a:t>
            </a:r>
            <a:r>
              <a:rPr lang="tr-TR" sz="2400" dirty="0"/>
              <a:t>̧ </a:t>
            </a:r>
            <a:r>
              <a:rPr lang="tr-TR" sz="2400" dirty="0" err="1"/>
              <a:t>sö</a:t>
            </a:r>
            <a:r>
              <a:rPr lang="tr-TR" sz="2400" dirty="0" err="1" smtClean="0"/>
              <a:t>zler</a:t>
            </a:r>
            <a:r>
              <a:rPr lang="tr-TR" sz="2400" dirty="0" smtClean="0"/>
              <a:t> kullanılmıştır.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Divan şiirinde </a:t>
            </a:r>
            <a:r>
              <a:rPr lang="tr-TR" sz="2400" dirty="0" smtClean="0"/>
              <a:t>kafiye kulak için değil göz içindir.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Divan edebiyatı nazım biçimlerini beyit, dörtlük ve bentlerle kurulanlar şeklinde sınıflandırabiliriz.</a:t>
            </a:r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6464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73441" y="0"/>
            <a:ext cx="265431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DİVAN EDEBİYATI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dirty="0"/>
              <a:t>Beyitlerle Kurulanlar:</a:t>
            </a:r>
          </a:p>
          <a:p>
            <a:r>
              <a:rPr lang="tr-TR" sz="1600" dirty="0">
                <a:solidFill>
                  <a:srgbClr val="FF0000"/>
                </a:solidFill>
              </a:rPr>
              <a:t>Gazel</a:t>
            </a:r>
          </a:p>
          <a:p>
            <a:r>
              <a:rPr lang="tr-TR" sz="1600" dirty="0">
                <a:solidFill>
                  <a:srgbClr val="FF0000"/>
                </a:solidFill>
              </a:rPr>
              <a:t>Kaside</a:t>
            </a:r>
          </a:p>
          <a:p>
            <a:r>
              <a:rPr lang="tr-TR" sz="1600" dirty="0">
                <a:solidFill>
                  <a:srgbClr val="FF0000"/>
                </a:solidFill>
              </a:rPr>
              <a:t>Mesnevi</a:t>
            </a:r>
          </a:p>
          <a:p>
            <a:r>
              <a:rPr lang="tr-TR" sz="1600" dirty="0">
                <a:solidFill>
                  <a:srgbClr val="FF0000"/>
                </a:solidFill>
              </a:rPr>
              <a:t>Müstezat</a:t>
            </a:r>
          </a:p>
          <a:p>
            <a:r>
              <a:rPr lang="tr-TR" sz="1600" dirty="0" err="1">
                <a:solidFill>
                  <a:srgbClr val="FF0000"/>
                </a:solidFill>
              </a:rPr>
              <a:t>Kıt'a</a:t>
            </a:r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b="1" dirty="0"/>
              <a:t>Dörtlüklerle Kurulanlar:</a:t>
            </a:r>
          </a:p>
          <a:p>
            <a:r>
              <a:rPr lang="tr-TR" sz="1600" dirty="0">
                <a:solidFill>
                  <a:srgbClr val="FF0000"/>
                </a:solidFill>
              </a:rPr>
              <a:t>Rubai</a:t>
            </a:r>
          </a:p>
          <a:p>
            <a:r>
              <a:rPr lang="tr-TR" sz="1600" dirty="0">
                <a:solidFill>
                  <a:srgbClr val="FF0000"/>
                </a:solidFill>
              </a:rPr>
              <a:t>Tuyuğ</a:t>
            </a:r>
          </a:p>
          <a:p>
            <a:r>
              <a:rPr lang="tr-TR" sz="1600" dirty="0">
                <a:solidFill>
                  <a:srgbClr val="FF0000"/>
                </a:solidFill>
              </a:rPr>
              <a:t>Murabba</a:t>
            </a:r>
          </a:p>
          <a:p>
            <a:r>
              <a:rPr lang="tr-TR" sz="1600" b="1" dirty="0" smtClean="0"/>
              <a:t>Bentlerle </a:t>
            </a:r>
            <a:r>
              <a:rPr lang="tr-TR" sz="1600" b="1" dirty="0"/>
              <a:t>Kurulanlar</a:t>
            </a:r>
            <a:r>
              <a:rPr lang="tr-TR" sz="1600" b="1" dirty="0" smtClean="0"/>
              <a:t>:</a:t>
            </a:r>
          </a:p>
          <a:p>
            <a:r>
              <a:rPr lang="tr-TR" sz="1600" dirty="0" smtClean="0">
                <a:solidFill>
                  <a:srgbClr val="FF0000"/>
                </a:solidFill>
              </a:rPr>
              <a:t>Şarkı</a:t>
            </a:r>
            <a:endParaRPr lang="tr-TR" sz="1600" b="1" dirty="0"/>
          </a:p>
          <a:p>
            <a:r>
              <a:rPr lang="tr-TR" sz="1600" dirty="0" err="1">
                <a:solidFill>
                  <a:srgbClr val="FF0000"/>
                </a:solidFill>
              </a:rPr>
              <a:t>Musammat</a:t>
            </a:r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 err="1">
                <a:solidFill>
                  <a:srgbClr val="FF0000"/>
                </a:solidFill>
              </a:rPr>
              <a:t>Terkib</a:t>
            </a:r>
            <a:r>
              <a:rPr lang="tr-TR" sz="1600" dirty="0">
                <a:solidFill>
                  <a:srgbClr val="FF0000"/>
                </a:solidFill>
              </a:rPr>
              <a:t>-i Bent</a:t>
            </a:r>
          </a:p>
          <a:p>
            <a:r>
              <a:rPr lang="tr-TR" sz="1600" dirty="0">
                <a:solidFill>
                  <a:srgbClr val="FF0000"/>
                </a:solidFill>
              </a:rPr>
              <a:t>Terci-i Bent</a:t>
            </a:r>
          </a:p>
          <a:p>
            <a:r>
              <a:rPr lang="tr-TR" sz="1600" dirty="0">
                <a:solidFill>
                  <a:srgbClr val="FF0000"/>
                </a:solidFill>
              </a:rPr>
              <a:t>Tahmis</a:t>
            </a:r>
          </a:p>
          <a:p>
            <a:r>
              <a:rPr lang="tr-TR" sz="1600" dirty="0" smtClean="0">
                <a:solidFill>
                  <a:srgbClr val="FF0000"/>
                </a:solidFill>
              </a:rPr>
              <a:t>Muhammes</a:t>
            </a:r>
            <a:endParaRPr lang="tr-TR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8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014157" y="13750"/>
            <a:ext cx="117288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KOŞUK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51856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tr-TR" sz="2400" dirty="0"/>
              <a:t>Milli veznimiz olan hece ölçüsüyle söylenmişlerdir.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 smtClean="0"/>
          </a:p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Genellikle </a:t>
            </a:r>
            <a:r>
              <a:rPr lang="tr-TR" sz="2400" dirty="0"/>
              <a:t>hece ölçüsünün 7, 8 ve 11’li kalıplarıyla oluşturulmuştur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Nazım birimi dörtlüktür.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Kafiye şeması </a:t>
            </a:r>
            <a:r>
              <a:rPr lang="tr-TR" sz="2400" dirty="0" err="1"/>
              <a:t>aaab</a:t>
            </a:r>
            <a:r>
              <a:rPr lang="tr-TR" sz="2400" dirty="0"/>
              <a:t>(</a:t>
            </a:r>
            <a:r>
              <a:rPr lang="tr-TR" sz="2400" dirty="0" err="1"/>
              <a:t>abab</a:t>
            </a:r>
            <a:r>
              <a:rPr lang="tr-TR" sz="2400" dirty="0"/>
              <a:t>, </a:t>
            </a:r>
            <a:r>
              <a:rPr lang="tr-TR" sz="2400" dirty="0" err="1"/>
              <a:t>abcb</a:t>
            </a:r>
            <a:r>
              <a:rPr lang="tr-TR" sz="2400" dirty="0"/>
              <a:t>), </a:t>
            </a:r>
            <a:r>
              <a:rPr lang="tr-TR" sz="2400" dirty="0" err="1"/>
              <a:t>cccb</a:t>
            </a:r>
            <a:r>
              <a:rPr lang="tr-TR" sz="2400" dirty="0"/>
              <a:t>, </a:t>
            </a:r>
            <a:r>
              <a:rPr lang="tr-TR" sz="2400" dirty="0" err="1"/>
              <a:t>dddb</a:t>
            </a:r>
            <a:r>
              <a:rPr lang="tr-TR" sz="2400" dirty="0"/>
              <a:t>… şeklindedir.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 smtClean="0"/>
          </a:p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Yarım kafiye kullanılarak oluşturulmuştur.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Koşukların Halk Edebiyatı’ndaki karşılığı “Koşma”, Divan Edebiyatı’nda ise ”</a:t>
            </a:r>
            <a:r>
              <a:rPr lang="tr-TR" sz="2400" dirty="0" err="1" smtClean="0"/>
              <a:t>Gazel”dir</a:t>
            </a:r>
            <a:r>
              <a:rPr lang="tr-T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878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044196" y="3462"/>
            <a:ext cx="111280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GAZEL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Güzellikten, aşktan, </a:t>
            </a:r>
            <a:r>
              <a:rPr lang="tr-TR" sz="2400" dirty="0" smtClean="0"/>
              <a:t>aşk </a:t>
            </a:r>
            <a:r>
              <a:rPr lang="tr-TR" sz="2400" dirty="0"/>
              <a:t>yüzünden çekilen </a:t>
            </a:r>
            <a:r>
              <a:rPr lang="tr-TR" sz="2400" dirty="0" smtClean="0"/>
              <a:t>acılardan ve </a:t>
            </a:r>
            <a:r>
              <a:rPr lang="tr-TR" sz="2400" dirty="0"/>
              <a:t>eğlenceden söz eden Divan Edebiyatı nazım </a:t>
            </a:r>
            <a:r>
              <a:rPr lang="tr-TR" sz="2400" dirty="0" smtClean="0"/>
              <a:t>şekline “</a:t>
            </a:r>
            <a:r>
              <a:rPr lang="tr-TR" sz="2400" b="1" dirty="0" smtClean="0">
                <a:solidFill>
                  <a:srgbClr val="0070C0"/>
                </a:solidFill>
                <a:hlinkClick r:id="rId3"/>
              </a:rPr>
              <a:t>Gazel</a:t>
            </a:r>
            <a:r>
              <a:rPr lang="tr-TR" sz="2400" dirty="0" smtClean="0"/>
              <a:t>” denir.</a:t>
            </a:r>
          </a:p>
          <a:p>
            <a:pPr algn="just"/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Beyitlerle yazılan gazellerde beyit sayısı 5-15 arasında değişmektedir.</a:t>
            </a: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>
              <a:buFont typeface="Wingdings" charset="2"/>
              <a:buChar char="Ø"/>
            </a:pPr>
            <a:r>
              <a:rPr lang="tr-TR" sz="2400" b="1" i="1" dirty="0"/>
              <a:t>Gazelin kafiye şeması</a:t>
            </a:r>
            <a:r>
              <a:rPr lang="tr-TR" sz="2400" dirty="0"/>
              <a:t>; </a:t>
            </a:r>
            <a:r>
              <a:rPr lang="tr-TR" sz="2400" dirty="0" err="1"/>
              <a:t>aa</a:t>
            </a:r>
            <a:r>
              <a:rPr lang="tr-TR" sz="2400" dirty="0"/>
              <a:t>, </a:t>
            </a:r>
            <a:r>
              <a:rPr lang="tr-TR" sz="2400" dirty="0" err="1"/>
              <a:t>ba</a:t>
            </a:r>
            <a:r>
              <a:rPr lang="tr-TR" sz="2400" dirty="0"/>
              <a:t>, </a:t>
            </a:r>
            <a:r>
              <a:rPr lang="tr-TR" sz="2400" dirty="0" err="1"/>
              <a:t>ca</a:t>
            </a:r>
            <a:r>
              <a:rPr lang="tr-TR" sz="2400" dirty="0"/>
              <a:t>, da, </a:t>
            </a:r>
            <a:r>
              <a:rPr lang="tr-TR" sz="2400" dirty="0" err="1"/>
              <a:t>ea</a:t>
            </a:r>
            <a:r>
              <a:rPr lang="tr-TR" sz="2400" dirty="0"/>
              <a:t>, fa… şeklindedir. </a:t>
            </a:r>
            <a:endParaRPr lang="tr-TR" sz="2400" dirty="0" smtClean="0"/>
          </a:p>
          <a:p>
            <a:pPr marL="342900" indent="-342900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İlk beytine “matla”, son beytine ise “makta” denir</a:t>
            </a:r>
            <a:r>
              <a:rPr lang="tr-TR" sz="2400" dirty="0" smtClean="0"/>
              <a:t>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Matladan sonra gelen </a:t>
            </a:r>
            <a:r>
              <a:rPr lang="tr-TR" sz="2400" dirty="0" err="1"/>
              <a:t>beyite</a:t>
            </a:r>
            <a:r>
              <a:rPr lang="tr-TR" sz="2400" dirty="0"/>
              <a:t> </a:t>
            </a:r>
            <a:r>
              <a:rPr lang="tr-TR" sz="2400" dirty="0" err="1"/>
              <a:t>hüsn</a:t>
            </a:r>
            <a:r>
              <a:rPr lang="tr-TR" sz="2400" dirty="0"/>
              <a:t>-i matla, maktadan önce gelen </a:t>
            </a:r>
            <a:r>
              <a:rPr lang="tr-TR" sz="2400" dirty="0" err="1"/>
              <a:t>beyite</a:t>
            </a:r>
            <a:r>
              <a:rPr lang="tr-TR" sz="2400" dirty="0"/>
              <a:t> de </a:t>
            </a:r>
            <a:r>
              <a:rPr lang="tr-TR" sz="2400" dirty="0" err="1"/>
              <a:t>hüsn</a:t>
            </a:r>
            <a:r>
              <a:rPr lang="tr-TR" sz="2400" dirty="0"/>
              <a:t>-i makta denir.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756669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044196" y="3462"/>
            <a:ext cx="111280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GAZEL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Bu </a:t>
            </a:r>
            <a:r>
              <a:rPr lang="tr-TR" sz="2400" dirty="0"/>
              <a:t>şiirin en güzel </a:t>
            </a:r>
            <a:r>
              <a:rPr lang="tr-TR" sz="2400" dirty="0" err="1"/>
              <a:t>beyiti</a:t>
            </a:r>
            <a:r>
              <a:rPr lang="tr-TR" sz="2400" dirty="0"/>
              <a:t> “</a:t>
            </a:r>
            <a:r>
              <a:rPr lang="tr-TR" sz="2400" dirty="0" err="1"/>
              <a:t>Beytü’l</a:t>
            </a:r>
            <a:r>
              <a:rPr lang="tr-TR" sz="2400" dirty="0"/>
              <a:t> Gazel” ya da “Şah Beyit” denilir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r>
              <a:rPr lang="tr-TR" sz="2400" dirty="0"/>
              <a:t>Beyitler </a:t>
            </a:r>
            <a:r>
              <a:rPr lang="tr-TR" sz="2400" dirty="0" smtClean="0"/>
              <a:t>arasında </a:t>
            </a:r>
            <a:r>
              <a:rPr lang="tr-TR" sz="2400" dirty="0"/>
              <a:t>anlam </a:t>
            </a:r>
            <a:r>
              <a:rPr lang="tr-TR" sz="2400" dirty="0" err="1"/>
              <a:t>birliği</a:t>
            </a:r>
            <a:r>
              <a:rPr lang="tr-TR" sz="2400" dirty="0"/>
              <a:t> </a:t>
            </a:r>
            <a:r>
              <a:rPr lang="tr-TR" sz="2400" dirty="0" smtClean="0"/>
              <a:t>bulunanlarına </a:t>
            </a:r>
            <a:r>
              <a:rPr lang="tr-TR" sz="2400" b="1" dirty="0" err="1" smtClean="0"/>
              <a:t>yek-a</a:t>
            </a:r>
            <a:r>
              <a:rPr lang="tr-TR" sz="2400" b="1" dirty="0" err="1"/>
              <a:t>̂henk</a:t>
            </a:r>
            <a:r>
              <a:rPr lang="tr-TR" sz="2400" b="1" dirty="0"/>
              <a:t> gazel</a:t>
            </a:r>
            <a:r>
              <a:rPr lang="tr-TR" sz="2400" dirty="0"/>
              <a:t> </a:t>
            </a:r>
            <a:r>
              <a:rPr lang="tr-TR" sz="2400" dirty="0" smtClean="0"/>
              <a:t>denir.</a:t>
            </a:r>
            <a:endParaRPr lang="tr-TR" sz="2400" dirty="0"/>
          </a:p>
          <a:p>
            <a:pPr marL="342900" indent="-342900">
              <a:buFont typeface="Wingdings" charset="2"/>
              <a:buChar char="Ø"/>
            </a:pPr>
            <a:endParaRPr lang="tr-TR" sz="2400" dirty="0" smtClean="0"/>
          </a:p>
          <a:p>
            <a:r>
              <a:rPr lang="tr-TR" sz="2400" dirty="0" smtClean="0"/>
              <a:t>Tüm beyitleri </a:t>
            </a:r>
            <a:r>
              <a:rPr lang="tr-TR" sz="2400" dirty="0"/>
              <a:t>aynı </a:t>
            </a:r>
            <a:r>
              <a:rPr lang="tr-TR" sz="2400" dirty="0" err="1"/>
              <a:t>güçte</a:t>
            </a:r>
            <a:r>
              <a:rPr lang="tr-TR" sz="2400" dirty="0"/>
              <a:t>, </a:t>
            </a:r>
            <a:r>
              <a:rPr lang="tr-TR" sz="2400" dirty="0" err="1"/>
              <a:t>değerde</a:t>
            </a:r>
            <a:r>
              <a:rPr lang="tr-TR" sz="2400" dirty="0"/>
              <a:t> ve </a:t>
            </a:r>
            <a:r>
              <a:rPr lang="tr-TR" sz="2400" dirty="0" err="1"/>
              <a:t>güzellikte</a:t>
            </a:r>
            <a:r>
              <a:rPr lang="tr-TR" sz="2400" dirty="0"/>
              <a:t> olan gazeller </a:t>
            </a:r>
            <a:r>
              <a:rPr lang="tr-TR" sz="2400" dirty="0" err="1"/>
              <a:t>için</a:t>
            </a:r>
            <a:r>
              <a:rPr lang="tr-TR" sz="2400" dirty="0"/>
              <a:t> </a:t>
            </a:r>
            <a:r>
              <a:rPr lang="tr-TR" sz="2400" b="1" dirty="0" err="1"/>
              <a:t>yek-âvâz</a:t>
            </a:r>
            <a:r>
              <a:rPr lang="tr-TR" sz="2400" b="1" dirty="0"/>
              <a:t> </a:t>
            </a:r>
            <a:r>
              <a:rPr lang="tr-TR" sz="2400" dirty="0"/>
              <a:t>ifadesi kullanılmaktadır. </a:t>
            </a:r>
          </a:p>
          <a:p>
            <a:endParaRPr lang="tr-TR" sz="2400" dirty="0" smtClean="0"/>
          </a:p>
          <a:p>
            <a:r>
              <a:rPr lang="tr-TR" sz="2400" dirty="0" smtClean="0"/>
              <a:t>Gazeller aruz ölçüsüyle yazılır.</a:t>
            </a:r>
          </a:p>
          <a:p>
            <a:endParaRPr lang="tr-TR" sz="2400" dirty="0" smtClean="0"/>
          </a:p>
          <a:p>
            <a:r>
              <a:rPr lang="tr-TR" sz="2400" dirty="0" smtClean="0"/>
              <a:t>Divan </a:t>
            </a:r>
            <a:r>
              <a:rPr lang="tr-TR" sz="2400" dirty="0"/>
              <a:t>Edebiyatında bu şiir türünün en başarılı örneklerini Fuzuli ve Baki vermiştir.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24067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044196" y="3462"/>
            <a:ext cx="111280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GAZEL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i="1" dirty="0"/>
              <a:t>Beni candan usandırdı </a:t>
            </a:r>
            <a:r>
              <a:rPr lang="tr-TR" sz="1400" i="1" dirty="0" err="1"/>
              <a:t>cefâdan</a:t>
            </a:r>
            <a:r>
              <a:rPr lang="tr-TR" sz="1400" i="1" dirty="0"/>
              <a:t> yâr usanmaz mı</a:t>
            </a:r>
            <a:r>
              <a:rPr lang="tr-TR" sz="1400" dirty="0"/>
              <a:t/>
            </a:r>
            <a:br>
              <a:rPr lang="tr-TR" sz="1400" dirty="0"/>
            </a:br>
            <a:r>
              <a:rPr lang="tr-TR" sz="1400" i="1" dirty="0"/>
              <a:t>Felekler yandı </a:t>
            </a:r>
            <a:r>
              <a:rPr lang="tr-TR" sz="1400" i="1" dirty="0" err="1"/>
              <a:t>âhımdan</a:t>
            </a:r>
            <a:r>
              <a:rPr lang="tr-TR" sz="1400" i="1" dirty="0"/>
              <a:t> </a:t>
            </a:r>
            <a:r>
              <a:rPr lang="tr-TR" sz="1400" i="1" dirty="0" err="1"/>
              <a:t>murâdım</a:t>
            </a:r>
            <a:r>
              <a:rPr lang="tr-TR" sz="1400" i="1" dirty="0"/>
              <a:t> </a:t>
            </a:r>
            <a:r>
              <a:rPr lang="tr-TR" sz="1400" i="1" dirty="0" err="1"/>
              <a:t>şem'i</a:t>
            </a:r>
            <a:r>
              <a:rPr lang="tr-TR" sz="1400" i="1" dirty="0"/>
              <a:t> yanmaz mı</a:t>
            </a:r>
            <a:r>
              <a:rPr lang="tr-TR" sz="1400" dirty="0"/>
              <a:t/>
            </a:r>
            <a:br>
              <a:rPr lang="tr-TR" sz="1400" dirty="0"/>
            </a:br>
            <a:r>
              <a:rPr lang="tr-TR" sz="1400" dirty="0"/>
              <a:t/>
            </a:r>
            <a:br>
              <a:rPr lang="tr-TR" sz="1400" dirty="0"/>
            </a:br>
            <a:r>
              <a:rPr lang="tr-TR" sz="1400" i="1" dirty="0"/>
              <a:t>Kamu </a:t>
            </a:r>
            <a:r>
              <a:rPr lang="tr-TR" sz="1400" i="1" dirty="0" err="1"/>
              <a:t>bîmârına</a:t>
            </a:r>
            <a:r>
              <a:rPr lang="tr-TR" sz="1400" i="1" dirty="0"/>
              <a:t> </a:t>
            </a:r>
            <a:r>
              <a:rPr lang="tr-TR" sz="1400" i="1" dirty="0" err="1"/>
              <a:t>cânân</a:t>
            </a:r>
            <a:r>
              <a:rPr lang="tr-TR" sz="1400" i="1" dirty="0"/>
              <a:t> </a:t>
            </a:r>
            <a:r>
              <a:rPr lang="tr-TR" sz="1400" i="1" dirty="0" err="1"/>
              <a:t>devâ-yı</a:t>
            </a:r>
            <a:r>
              <a:rPr lang="tr-TR" sz="1400" i="1" dirty="0"/>
              <a:t> </a:t>
            </a:r>
            <a:r>
              <a:rPr lang="tr-TR" sz="1400" i="1" dirty="0" err="1"/>
              <a:t>derd</a:t>
            </a:r>
            <a:r>
              <a:rPr lang="tr-TR" sz="1400" i="1" dirty="0"/>
              <a:t> </a:t>
            </a:r>
            <a:r>
              <a:rPr lang="tr-TR" sz="1400" i="1" dirty="0" err="1"/>
              <a:t>ider</a:t>
            </a:r>
            <a:r>
              <a:rPr lang="tr-TR" sz="1400" i="1" dirty="0"/>
              <a:t> </a:t>
            </a:r>
            <a:r>
              <a:rPr lang="tr-TR" sz="1400" i="1" dirty="0" err="1"/>
              <a:t>ihsân</a:t>
            </a:r>
            <a:r>
              <a:rPr lang="tr-TR" sz="1400" dirty="0"/>
              <a:t/>
            </a:r>
            <a:br>
              <a:rPr lang="tr-TR" sz="1400" dirty="0"/>
            </a:br>
            <a:r>
              <a:rPr lang="tr-TR" sz="1400" i="1" dirty="0"/>
              <a:t>Niçin kılmaz bana </a:t>
            </a:r>
            <a:r>
              <a:rPr lang="tr-TR" sz="1400" i="1" dirty="0" err="1"/>
              <a:t>dermân</a:t>
            </a:r>
            <a:r>
              <a:rPr lang="tr-TR" sz="1400" i="1" dirty="0"/>
              <a:t> meni </a:t>
            </a:r>
            <a:r>
              <a:rPr lang="tr-TR" sz="1400" i="1" dirty="0" err="1"/>
              <a:t>bîmâr</a:t>
            </a:r>
            <a:r>
              <a:rPr lang="tr-TR" sz="1400" i="1" dirty="0"/>
              <a:t>[ı] sanmaz mı</a:t>
            </a:r>
            <a:r>
              <a:rPr lang="tr-TR" sz="1400" dirty="0"/>
              <a:t/>
            </a:r>
            <a:br>
              <a:rPr lang="tr-TR" sz="1400" dirty="0"/>
            </a:br>
            <a:r>
              <a:rPr lang="tr-TR" sz="1400" dirty="0"/>
              <a:t/>
            </a:r>
            <a:br>
              <a:rPr lang="tr-TR" sz="1400" dirty="0"/>
            </a:br>
            <a:r>
              <a:rPr lang="tr-TR" sz="1400" i="1" dirty="0" err="1"/>
              <a:t>Şeb</a:t>
            </a:r>
            <a:r>
              <a:rPr lang="tr-TR" sz="1400" i="1" dirty="0"/>
              <a:t>-i </a:t>
            </a:r>
            <a:r>
              <a:rPr lang="tr-TR" sz="1400" i="1" dirty="0" err="1"/>
              <a:t>hicrân</a:t>
            </a:r>
            <a:r>
              <a:rPr lang="tr-TR" sz="1400" i="1" dirty="0"/>
              <a:t> yanar </a:t>
            </a:r>
            <a:r>
              <a:rPr lang="tr-TR" sz="1400" i="1" dirty="0" err="1"/>
              <a:t>cânım</a:t>
            </a:r>
            <a:r>
              <a:rPr lang="tr-TR" sz="1400" i="1" dirty="0"/>
              <a:t> döker kan </a:t>
            </a:r>
            <a:r>
              <a:rPr lang="tr-TR" sz="1400" i="1" dirty="0" err="1"/>
              <a:t>çeşm</a:t>
            </a:r>
            <a:r>
              <a:rPr lang="tr-TR" sz="1400" i="1" dirty="0"/>
              <a:t>-i </a:t>
            </a:r>
            <a:r>
              <a:rPr lang="tr-TR" sz="1400" i="1" dirty="0" err="1"/>
              <a:t>giryânım</a:t>
            </a:r>
            <a:r>
              <a:rPr lang="tr-TR" sz="1400" dirty="0"/>
              <a:t/>
            </a:r>
            <a:br>
              <a:rPr lang="tr-TR" sz="1400" dirty="0"/>
            </a:br>
            <a:r>
              <a:rPr lang="tr-TR" sz="1400" i="1" dirty="0"/>
              <a:t>Uyarır halkı </a:t>
            </a:r>
            <a:r>
              <a:rPr lang="tr-TR" sz="1400" i="1" dirty="0" err="1"/>
              <a:t>efgânım</a:t>
            </a:r>
            <a:r>
              <a:rPr lang="tr-TR" sz="1400" i="1" dirty="0"/>
              <a:t> kara bahtım uyanmaz mı</a:t>
            </a:r>
            <a:r>
              <a:rPr lang="tr-TR" sz="1400" dirty="0"/>
              <a:t/>
            </a:r>
            <a:br>
              <a:rPr lang="tr-TR" sz="1400" dirty="0"/>
            </a:br>
            <a:r>
              <a:rPr lang="tr-TR" sz="1400" dirty="0"/>
              <a:t/>
            </a:r>
            <a:br>
              <a:rPr lang="tr-TR" sz="1400" dirty="0"/>
            </a:br>
            <a:r>
              <a:rPr lang="tr-TR" sz="1400" i="1" dirty="0"/>
              <a:t>Gül-i </a:t>
            </a:r>
            <a:r>
              <a:rPr lang="tr-TR" sz="1400" i="1" dirty="0" err="1"/>
              <a:t>ruhsârına</a:t>
            </a:r>
            <a:r>
              <a:rPr lang="tr-TR" sz="1400" i="1" dirty="0"/>
              <a:t> </a:t>
            </a:r>
            <a:r>
              <a:rPr lang="tr-TR" sz="1400" i="1" dirty="0" err="1"/>
              <a:t>karşu</a:t>
            </a:r>
            <a:r>
              <a:rPr lang="tr-TR" sz="1400" i="1" dirty="0"/>
              <a:t> gözümden kanlı akar su</a:t>
            </a:r>
            <a:r>
              <a:rPr lang="tr-TR" sz="1400" dirty="0"/>
              <a:t/>
            </a:r>
            <a:br>
              <a:rPr lang="tr-TR" sz="1400" dirty="0"/>
            </a:br>
            <a:r>
              <a:rPr lang="tr-TR" sz="1400" i="1" dirty="0" err="1"/>
              <a:t>Habîbüm</a:t>
            </a:r>
            <a:r>
              <a:rPr lang="tr-TR" sz="1400" i="1" dirty="0"/>
              <a:t> </a:t>
            </a:r>
            <a:r>
              <a:rPr lang="tr-TR" sz="1400" i="1" dirty="0" err="1"/>
              <a:t>fasl</a:t>
            </a:r>
            <a:r>
              <a:rPr lang="tr-TR" sz="1400" i="1" dirty="0"/>
              <a:t>-ı güldür bu akar sular bulanmaz mı</a:t>
            </a:r>
            <a:r>
              <a:rPr lang="tr-TR" sz="1400" dirty="0"/>
              <a:t/>
            </a:r>
            <a:br>
              <a:rPr lang="tr-TR" sz="1400" dirty="0"/>
            </a:br>
            <a:r>
              <a:rPr lang="tr-TR" sz="1400" dirty="0"/>
              <a:t/>
            </a:r>
            <a:br>
              <a:rPr lang="tr-TR" sz="1400" dirty="0"/>
            </a:br>
            <a:r>
              <a:rPr lang="tr-TR" sz="1400" i="1" dirty="0"/>
              <a:t>Gamım </a:t>
            </a:r>
            <a:r>
              <a:rPr lang="tr-TR" sz="1400" i="1" dirty="0" err="1"/>
              <a:t>pinhân</a:t>
            </a:r>
            <a:r>
              <a:rPr lang="tr-TR" sz="1400" i="1" dirty="0"/>
              <a:t> </a:t>
            </a:r>
            <a:r>
              <a:rPr lang="tr-TR" sz="1400" i="1" dirty="0" err="1"/>
              <a:t>dutardım</a:t>
            </a:r>
            <a:r>
              <a:rPr lang="tr-TR" sz="1400" i="1" dirty="0"/>
              <a:t> ben dediler yâre kıl </a:t>
            </a:r>
            <a:r>
              <a:rPr lang="tr-TR" sz="1400" i="1" dirty="0" err="1"/>
              <a:t>rûşen</a:t>
            </a:r>
            <a:r>
              <a:rPr lang="tr-TR" sz="1400" dirty="0"/>
              <a:t/>
            </a:r>
            <a:br>
              <a:rPr lang="tr-TR" sz="1400" dirty="0"/>
            </a:br>
            <a:r>
              <a:rPr lang="tr-TR" sz="1400" i="1" dirty="0"/>
              <a:t>Desem ol </a:t>
            </a:r>
            <a:r>
              <a:rPr lang="tr-TR" sz="1400" i="1" dirty="0" err="1"/>
              <a:t>bî-vefâ</a:t>
            </a:r>
            <a:r>
              <a:rPr lang="tr-TR" sz="1400" i="1" dirty="0"/>
              <a:t> bilmen inanır mı inanmaz mı</a:t>
            </a:r>
            <a:r>
              <a:rPr lang="tr-TR" sz="1400" dirty="0"/>
              <a:t/>
            </a:r>
            <a:br>
              <a:rPr lang="tr-TR" sz="1400" dirty="0"/>
            </a:br>
            <a:r>
              <a:rPr lang="tr-TR" sz="1400" dirty="0"/>
              <a:t/>
            </a:r>
            <a:br>
              <a:rPr lang="tr-TR" sz="1400" dirty="0"/>
            </a:br>
            <a:r>
              <a:rPr lang="tr-TR" sz="1400" i="1" dirty="0"/>
              <a:t>Değildim ben sana </a:t>
            </a:r>
            <a:r>
              <a:rPr lang="tr-TR" sz="1400" i="1" dirty="0" err="1"/>
              <a:t>mâil</a:t>
            </a:r>
            <a:r>
              <a:rPr lang="tr-TR" sz="1400" i="1" dirty="0"/>
              <a:t> sen ettin aklımı </a:t>
            </a:r>
            <a:r>
              <a:rPr lang="tr-TR" sz="1400" i="1" dirty="0" err="1"/>
              <a:t>zâil</a:t>
            </a:r>
            <a:r>
              <a:rPr lang="tr-TR" sz="1400" dirty="0"/>
              <a:t/>
            </a:r>
            <a:br>
              <a:rPr lang="tr-TR" sz="1400" dirty="0"/>
            </a:br>
            <a:r>
              <a:rPr lang="tr-TR" sz="1400" i="1" dirty="0"/>
              <a:t>Bana </a:t>
            </a:r>
            <a:r>
              <a:rPr lang="tr-TR" sz="1400" i="1" dirty="0" err="1"/>
              <a:t>ta'n</a:t>
            </a:r>
            <a:r>
              <a:rPr lang="tr-TR" sz="1400" i="1" dirty="0"/>
              <a:t> eyleyen gafil seni </a:t>
            </a:r>
            <a:r>
              <a:rPr lang="tr-TR" sz="1400" i="1" dirty="0" err="1"/>
              <a:t>görgeç</a:t>
            </a:r>
            <a:r>
              <a:rPr lang="tr-TR" sz="1400" i="1" dirty="0"/>
              <a:t> utanmaz mı</a:t>
            </a:r>
            <a:r>
              <a:rPr lang="tr-TR" sz="1400" dirty="0"/>
              <a:t/>
            </a:r>
            <a:br>
              <a:rPr lang="tr-TR" sz="1400" dirty="0"/>
            </a:br>
            <a:r>
              <a:rPr lang="tr-TR" sz="1400" i="1" dirty="0"/>
              <a:t> </a:t>
            </a:r>
            <a:r>
              <a:rPr lang="tr-TR" sz="1400" dirty="0"/>
              <a:t/>
            </a:r>
            <a:br>
              <a:rPr lang="tr-TR" sz="1400" dirty="0"/>
            </a:br>
            <a:r>
              <a:rPr lang="tr-TR" sz="1400" i="1" dirty="0" err="1"/>
              <a:t>Fuzûlî</a:t>
            </a:r>
            <a:r>
              <a:rPr lang="tr-TR" sz="1400" i="1" dirty="0"/>
              <a:t> </a:t>
            </a:r>
            <a:r>
              <a:rPr lang="tr-TR" sz="1400" i="1" dirty="0" err="1"/>
              <a:t>rind</a:t>
            </a:r>
            <a:r>
              <a:rPr lang="tr-TR" sz="1400" i="1" dirty="0"/>
              <a:t>-i </a:t>
            </a:r>
            <a:r>
              <a:rPr lang="tr-TR" sz="1400" i="1" dirty="0" err="1"/>
              <a:t>şeydâdır</a:t>
            </a:r>
            <a:r>
              <a:rPr lang="tr-TR" sz="1400" i="1" dirty="0"/>
              <a:t> </a:t>
            </a:r>
            <a:r>
              <a:rPr lang="tr-TR" sz="1400" i="1" dirty="0" err="1"/>
              <a:t>hemîşe</a:t>
            </a:r>
            <a:r>
              <a:rPr lang="tr-TR" sz="1400" i="1" dirty="0"/>
              <a:t> halka </a:t>
            </a:r>
            <a:r>
              <a:rPr lang="tr-TR" sz="1400" i="1" dirty="0" err="1"/>
              <a:t>rüsvâdır</a:t>
            </a:r>
            <a:r>
              <a:rPr lang="tr-TR" sz="1400" dirty="0"/>
              <a:t/>
            </a:r>
            <a:br>
              <a:rPr lang="tr-TR" sz="1400" dirty="0"/>
            </a:br>
            <a:r>
              <a:rPr lang="tr-TR" sz="1400" i="1" dirty="0"/>
              <a:t>Sorun kim bu ne </a:t>
            </a:r>
            <a:r>
              <a:rPr lang="tr-TR" sz="1400" i="1" dirty="0" err="1"/>
              <a:t>sevdâdır</a:t>
            </a:r>
            <a:r>
              <a:rPr lang="tr-TR" sz="1400" i="1" dirty="0"/>
              <a:t> bu </a:t>
            </a:r>
            <a:r>
              <a:rPr lang="tr-TR" sz="1400" i="1" dirty="0" err="1"/>
              <a:t>sevdâdan</a:t>
            </a:r>
            <a:r>
              <a:rPr lang="tr-TR" sz="1400" i="1" dirty="0"/>
              <a:t> usanmaz mı</a:t>
            </a:r>
            <a:endParaRPr lang="tr-TR" sz="1400" dirty="0"/>
          </a:p>
          <a:p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96102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85687" y="0"/>
            <a:ext cx="122982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KASİDE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Genellikle din ve devlet büyüklerine övgüler dizmek için aruz ölçüsüyle 33-99 beyit arasında yazılan kendi içinde birbirinden farklı bölümlerden oluşan divan şiirine </a:t>
            </a:r>
            <a:r>
              <a:rPr lang="tr-TR" sz="2400" b="1" i="1" dirty="0">
                <a:solidFill>
                  <a:srgbClr val="0070C0"/>
                </a:solidFill>
                <a:hlinkClick r:id="rId3"/>
              </a:rPr>
              <a:t>kaside</a:t>
            </a:r>
            <a:r>
              <a:rPr lang="tr-TR" sz="2400" dirty="0"/>
              <a:t> denir. </a:t>
            </a:r>
            <a:endParaRPr lang="tr-TR" sz="2400" dirty="0" smtClean="0"/>
          </a:p>
          <a:p>
            <a:pPr algn="just"/>
            <a:endParaRPr lang="tr-TR" sz="2400" dirty="0"/>
          </a:p>
          <a:p>
            <a:pPr marL="342900" indent="-342900" algn="just">
              <a:buFont typeface="Wingdings" charset="2"/>
              <a:buChar char="ü"/>
            </a:pPr>
            <a:r>
              <a:rPr lang="tr-TR" sz="2400" dirty="0" smtClean="0"/>
              <a:t>Kasidelerin nazım birimi beyittir. Beyit sayısı ise 33-99 arasında değişmektedir.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ü"/>
            </a:pPr>
            <a:r>
              <a:rPr lang="tr-TR" sz="2400" dirty="0"/>
              <a:t>Ölçü olarak aruz </a:t>
            </a:r>
            <a:r>
              <a:rPr lang="tr-TR" sz="2400" dirty="0" smtClean="0"/>
              <a:t>vezni </a:t>
            </a:r>
            <a:r>
              <a:rPr lang="tr-TR" sz="2400" dirty="0"/>
              <a:t>kullanılmıştır. </a:t>
            </a:r>
            <a:endParaRPr lang="tr-TR" sz="2400" dirty="0" smtClean="0"/>
          </a:p>
          <a:p>
            <a:pPr marL="342900" indent="-342900" algn="just">
              <a:buFont typeface="Wingdings" charset="2"/>
              <a:buChar char="ü"/>
            </a:pPr>
            <a:endParaRPr lang="tr-TR" sz="2400" dirty="0"/>
          </a:p>
          <a:p>
            <a:pPr marL="342900" indent="-342900" algn="just">
              <a:buFont typeface="Wingdings" charset="2"/>
              <a:buChar char="ü"/>
            </a:pPr>
            <a:r>
              <a:rPr lang="tr-TR" sz="2400" dirty="0" smtClean="0"/>
              <a:t>Kasidenin </a:t>
            </a:r>
            <a:r>
              <a:rPr lang="tr-TR" sz="2400" dirty="0"/>
              <a:t>ilk beytine “matla”, son beytine ise “makta” denir. En güzel </a:t>
            </a:r>
            <a:r>
              <a:rPr lang="tr-TR" sz="2400" dirty="0" err="1" smtClean="0"/>
              <a:t>beyiti</a:t>
            </a:r>
            <a:r>
              <a:rPr lang="tr-TR" sz="2400" dirty="0"/>
              <a:t> </a:t>
            </a:r>
            <a:r>
              <a:rPr lang="tr-TR" sz="2400" dirty="0" smtClean="0"/>
              <a:t>“</a:t>
            </a:r>
            <a:r>
              <a:rPr lang="tr-TR" sz="2400" dirty="0" err="1" smtClean="0"/>
              <a:t>Beytü’l</a:t>
            </a:r>
            <a:r>
              <a:rPr lang="tr-TR" sz="2400" dirty="0" smtClean="0"/>
              <a:t> </a:t>
            </a:r>
            <a:r>
              <a:rPr lang="tr-TR" sz="2400" dirty="0" err="1"/>
              <a:t>Kasid</a:t>
            </a:r>
            <a:r>
              <a:rPr lang="tr-TR" sz="2400" dirty="0"/>
              <a:t>” olarak </a:t>
            </a:r>
            <a:r>
              <a:rPr lang="tr-TR" sz="2400" dirty="0" smtClean="0"/>
              <a:t>adlandırılırken mahlasın </a:t>
            </a:r>
            <a:r>
              <a:rPr lang="tr-TR" sz="2400" dirty="0"/>
              <a:t>geçtiği </a:t>
            </a:r>
            <a:r>
              <a:rPr lang="tr-TR" sz="2400" dirty="0" err="1" smtClean="0"/>
              <a:t>beyite</a:t>
            </a:r>
            <a:r>
              <a:rPr lang="tr-TR" sz="2400" dirty="0" smtClean="0"/>
              <a:t> </a:t>
            </a:r>
            <a:r>
              <a:rPr lang="tr-TR" sz="2400" dirty="0"/>
              <a:t>ise “Taç Beyit” denir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6056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85687" y="0"/>
            <a:ext cx="122982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KASİDE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ü"/>
            </a:pPr>
            <a:r>
              <a:rPr lang="tr-TR" sz="2400" dirty="0" smtClean="0"/>
              <a:t>Kasidelerin kafiye şeması </a:t>
            </a:r>
            <a:r>
              <a:rPr lang="tr-TR" sz="2400" dirty="0" err="1" smtClean="0"/>
              <a:t>aa</a:t>
            </a:r>
            <a:r>
              <a:rPr lang="tr-TR" sz="2400" dirty="0"/>
              <a:t>, </a:t>
            </a:r>
            <a:r>
              <a:rPr lang="tr-TR" sz="2400" dirty="0" err="1"/>
              <a:t>ba</a:t>
            </a:r>
            <a:r>
              <a:rPr lang="tr-TR" sz="2400" dirty="0"/>
              <a:t>, </a:t>
            </a:r>
            <a:r>
              <a:rPr lang="tr-TR" sz="2400" dirty="0" err="1"/>
              <a:t>ca</a:t>
            </a:r>
            <a:r>
              <a:rPr lang="tr-TR" sz="2400" dirty="0"/>
              <a:t>, da, </a:t>
            </a:r>
            <a:r>
              <a:rPr lang="tr-TR" sz="2400" dirty="0" err="1"/>
              <a:t>ea</a:t>
            </a:r>
            <a:r>
              <a:rPr lang="tr-TR" sz="2400" dirty="0"/>
              <a:t>, fa, </a:t>
            </a:r>
            <a:r>
              <a:rPr lang="tr-TR" sz="2400" dirty="0" err="1"/>
              <a:t>ga</a:t>
            </a:r>
            <a:r>
              <a:rPr lang="tr-TR" sz="2400" dirty="0"/>
              <a:t>, ha</a:t>
            </a:r>
            <a:r>
              <a:rPr lang="tr-TR" sz="2400" dirty="0" smtClean="0"/>
              <a:t>… şeklindedir.</a:t>
            </a:r>
          </a:p>
          <a:p>
            <a:pPr marL="342900" indent="-342900" algn="just">
              <a:buFont typeface="Wingdings" charset="2"/>
              <a:buChar char="ü"/>
            </a:pPr>
            <a:endParaRPr lang="tr-TR" sz="2400" dirty="0"/>
          </a:p>
          <a:p>
            <a:pPr marL="342900" indent="-342900" algn="just">
              <a:buFont typeface="Wingdings" charset="2"/>
              <a:buChar char="ü"/>
            </a:pPr>
            <a:r>
              <a:rPr lang="tr-TR" sz="2400" dirty="0"/>
              <a:t>Türüne, giriş bölümünün konusuna veya redifine göre isimlendirilebilir. Rediflerine göre: Su Kasidesi (Fuzulî), Güneş Kasidesi (Ahmet Paşa</a:t>
            </a:r>
            <a:r>
              <a:rPr lang="tr-TR" sz="2400" dirty="0" smtClean="0"/>
              <a:t>)…</a:t>
            </a:r>
          </a:p>
          <a:p>
            <a:pPr marL="342900" indent="-342900" algn="just">
              <a:buFont typeface="Wingdings" charset="2"/>
              <a:buChar char="ü"/>
            </a:pPr>
            <a:endParaRPr lang="tr-TR" sz="2400" dirty="0"/>
          </a:p>
          <a:p>
            <a:pPr marL="342900" indent="-342900" algn="just">
              <a:buFont typeface="Wingdings" charset="2"/>
              <a:buChar char="ü"/>
            </a:pPr>
            <a:r>
              <a:rPr lang="tr-TR" sz="2400" dirty="0" smtClean="0"/>
              <a:t>Bu </a:t>
            </a:r>
            <a:r>
              <a:rPr lang="tr-TR" sz="2400" dirty="0"/>
              <a:t>türün en başarılı örneklerini “Nefi” vermiştir</a:t>
            </a:r>
            <a:r>
              <a:rPr lang="tr-TR" sz="2400" dirty="0" smtClean="0"/>
              <a:t>.</a:t>
            </a:r>
            <a:endParaRPr lang="tr-TR" sz="2400" dirty="0"/>
          </a:p>
          <a:p>
            <a:pPr marL="342900" indent="-342900" algn="just">
              <a:buFont typeface="Wingdings" charset="2"/>
              <a:buChar char="ü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ü"/>
            </a:pPr>
            <a:r>
              <a:rPr lang="tr-TR" sz="2400" dirty="0"/>
              <a:t> </a:t>
            </a:r>
            <a:r>
              <a:rPr lang="tr-TR" sz="2400" dirty="0" err="1"/>
              <a:t>Nesib</a:t>
            </a:r>
            <a:r>
              <a:rPr lang="tr-TR" sz="2400" dirty="0"/>
              <a:t>, girizgâh, methiye, </a:t>
            </a:r>
            <a:r>
              <a:rPr lang="tr-TR" sz="2400" dirty="0" err="1"/>
              <a:t>tegazzül</a:t>
            </a:r>
            <a:r>
              <a:rPr lang="tr-TR" sz="2400" dirty="0"/>
              <a:t>, fahriye ve dua olmak üzere altı bölümden oluşur </a:t>
            </a:r>
          </a:p>
        </p:txBody>
      </p:sp>
    </p:spTree>
    <p:extLst>
      <p:ext uri="{BB962C8B-B14F-4D97-AF65-F5344CB8AC3E}">
        <p14:creationId xmlns:p14="http://schemas.microsoft.com/office/powerpoint/2010/main" val="5227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804851" y="0"/>
            <a:ext cx="359149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KASİDENİN BÖLÜMLERİ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50" b="1" dirty="0" err="1"/>
              <a:t>Nesib</a:t>
            </a:r>
            <a:r>
              <a:rPr lang="tr-TR" sz="2050" b="1" dirty="0"/>
              <a:t> (</a:t>
            </a:r>
            <a:r>
              <a:rPr lang="tr-TR" sz="2050" b="1" dirty="0" err="1"/>
              <a:t>Teşbib</a:t>
            </a:r>
            <a:r>
              <a:rPr lang="tr-TR" sz="2050" b="1" dirty="0" smtClean="0"/>
              <a:t>): </a:t>
            </a:r>
            <a:r>
              <a:rPr lang="tr-TR" sz="2050" dirty="0" smtClean="0"/>
              <a:t>Kasidenin giriş bölümü olmakla birlikte şiirin en </a:t>
            </a:r>
            <a:r>
              <a:rPr lang="tr-TR" sz="2050" dirty="0"/>
              <a:t>uzun </a:t>
            </a:r>
            <a:r>
              <a:rPr lang="tr-TR" sz="2050" dirty="0" smtClean="0"/>
              <a:t>bölümlerinden biridir. Burada herhangi bir konu ele alınır ve betimlemeler yapılır.</a:t>
            </a:r>
          </a:p>
          <a:p>
            <a:pPr algn="just"/>
            <a:endParaRPr lang="tr-TR" sz="2050" dirty="0"/>
          </a:p>
          <a:p>
            <a:pPr algn="just"/>
            <a:r>
              <a:rPr lang="tr-TR" sz="2050" b="1" dirty="0"/>
              <a:t>Girizgah</a:t>
            </a:r>
            <a:r>
              <a:rPr lang="tr-TR" sz="2050" b="1" dirty="0" smtClean="0"/>
              <a:t>: </a:t>
            </a:r>
            <a:r>
              <a:rPr lang="tr-TR" sz="2050" dirty="0" smtClean="0"/>
              <a:t>Şairin </a:t>
            </a:r>
            <a:r>
              <a:rPr lang="tr-TR" sz="2050" dirty="0" err="1" smtClean="0"/>
              <a:t>övgu</a:t>
            </a:r>
            <a:r>
              <a:rPr lang="tr-TR" sz="2050" dirty="0" err="1"/>
              <a:t>̈ye</a:t>
            </a:r>
            <a:r>
              <a:rPr lang="tr-TR" sz="2050" dirty="0"/>
              <a:t> </a:t>
            </a:r>
            <a:r>
              <a:rPr lang="tr-TR" sz="2050" dirty="0" err="1"/>
              <a:t>geçeceğini</a:t>
            </a:r>
            <a:r>
              <a:rPr lang="tr-TR" sz="2050" dirty="0"/>
              <a:t> haber veren, bir beyitten </a:t>
            </a:r>
            <a:r>
              <a:rPr lang="tr-TR" sz="2050" dirty="0" err="1"/>
              <a:t>oluş</a:t>
            </a:r>
            <a:r>
              <a:rPr lang="tr-TR" sz="2050" dirty="0" err="1" smtClean="0"/>
              <a:t>an</a:t>
            </a:r>
            <a:r>
              <a:rPr lang="tr-TR" sz="2050" dirty="0" smtClean="0"/>
              <a:t> bölümdür.</a:t>
            </a:r>
          </a:p>
          <a:p>
            <a:pPr algn="just"/>
            <a:endParaRPr lang="tr-TR" sz="2050" dirty="0"/>
          </a:p>
          <a:p>
            <a:pPr algn="just"/>
            <a:r>
              <a:rPr lang="tr-TR" sz="2050" b="1" dirty="0" err="1"/>
              <a:t>Medhiye</a:t>
            </a:r>
            <a:r>
              <a:rPr lang="tr-TR" sz="2050" b="1" dirty="0" smtClean="0"/>
              <a:t>: </a:t>
            </a:r>
            <a:r>
              <a:rPr lang="tr-TR" sz="2050" dirty="0"/>
              <a:t>Kasidenin yazılma nedeni olan </a:t>
            </a:r>
            <a:r>
              <a:rPr lang="tr-TR" sz="2050" dirty="0" err="1"/>
              <a:t>övgünün</a:t>
            </a:r>
            <a:r>
              <a:rPr lang="tr-TR" sz="2050" dirty="0"/>
              <a:t> yer </a:t>
            </a:r>
            <a:r>
              <a:rPr lang="tr-TR" sz="2050" dirty="0" err="1"/>
              <a:t>aldığı</a:t>
            </a:r>
            <a:r>
              <a:rPr lang="tr-TR" sz="2050" dirty="0"/>
              <a:t> </a:t>
            </a:r>
            <a:r>
              <a:rPr lang="tr-TR" sz="2050" dirty="0" err="1"/>
              <a:t>bölü</a:t>
            </a:r>
            <a:r>
              <a:rPr lang="tr-TR" sz="2050" dirty="0" err="1" smtClean="0"/>
              <a:t>mdür</a:t>
            </a:r>
            <a:r>
              <a:rPr lang="tr-TR" sz="2050" dirty="0" smtClean="0"/>
              <a:t>.</a:t>
            </a:r>
          </a:p>
          <a:p>
            <a:pPr algn="just"/>
            <a:endParaRPr lang="tr-TR" sz="2050" dirty="0"/>
          </a:p>
          <a:p>
            <a:pPr algn="just"/>
            <a:r>
              <a:rPr lang="tr-TR" sz="2050" b="1" dirty="0" err="1"/>
              <a:t>Tegazzül</a:t>
            </a:r>
            <a:r>
              <a:rPr lang="tr-TR" sz="2050" b="1" dirty="0" smtClean="0"/>
              <a:t>: </a:t>
            </a:r>
            <a:r>
              <a:rPr lang="tr-TR" sz="2050" dirty="0" smtClean="0"/>
              <a:t>Övgüden sonra lirik konuda söylenen şiirlerin yer aldığı bölümdür.</a:t>
            </a:r>
          </a:p>
          <a:p>
            <a:pPr algn="just"/>
            <a:r>
              <a:rPr lang="tr-TR" sz="2050" dirty="0" smtClean="0"/>
              <a:t> </a:t>
            </a:r>
            <a:endParaRPr lang="tr-TR" sz="2050" dirty="0"/>
          </a:p>
          <a:p>
            <a:pPr algn="just"/>
            <a:r>
              <a:rPr lang="tr-TR" sz="2050" b="1" dirty="0"/>
              <a:t>Fahriye:</a:t>
            </a:r>
            <a:r>
              <a:rPr lang="tr-TR" sz="2050" dirty="0"/>
              <a:t> Şairin kendini övdüğü bölüme verilen addır</a:t>
            </a:r>
            <a:r>
              <a:rPr lang="tr-TR" sz="2050" dirty="0" smtClean="0"/>
              <a:t>.</a:t>
            </a:r>
          </a:p>
          <a:p>
            <a:pPr algn="just"/>
            <a:endParaRPr lang="tr-TR" sz="2050" dirty="0" smtClean="0"/>
          </a:p>
          <a:p>
            <a:pPr algn="just"/>
            <a:r>
              <a:rPr lang="tr-TR" sz="2050" b="1" dirty="0" smtClean="0"/>
              <a:t>Dua</a:t>
            </a:r>
            <a:r>
              <a:rPr lang="tr-TR" sz="2050" b="1" dirty="0"/>
              <a:t>:</a:t>
            </a:r>
            <a:r>
              <a:rPr lang="tr-TR" sz="2050" dirty="0"/>
              <a:t> </a:t>
            </a:r>
            <a:r>
              <a:rPr lang="tr-TR" sz="2050" dirty="0" smtClean="0"/>
              <a:t>Şiirde övülen kişi hakkında güzel dileklerde bulunulan kasidenin son bölümüdür.</a:t>
            </a:r>
            <a:endParaRPr lang="tr-TR" sz="2050" dirty="0"/>
          </a:p>
        </p:txBody>
      </p:sp>
    </p:spTree>
    <p:extLst>
      <p:ext uri="{BB962C8B-B14F-4D97-AF65-F5344CB8AC3E}">
        <p14:creationId xmlns:p14="http://schemas.microsoft.com/office/powerpoint/2010/main" val="3925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249250" y="0"/>
            <a:ext cx="470269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KONULARINA GÖRE KASİDELER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454819"/>
            <a:ext cx="87849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err="1"/>
              <a:t>Tevhid</a:t>
            </a:r>
            <a:r>
              <a:rPr lang="tr-TR" sz="2000" b="1" dirty="0"/>
              <a:t>:</a:t>
            </a:r>
            <a:r>
              <a:rPr lang="tr-TR" sz="2000" dirty="0"/>
              <a:t> Allah’ın tek olduğunu, birliğini ve yüceliğini anlatan </a:t>
            </a:r>
            <a:r>
              <a:rPr lang="tr-TR" sz="2000" dirty="0" smtClean="0"/>
              <a:t>kasidedir.</a:t>
            </a:r>
          </a:p>
          <a:p>
            <a:endParaRPr lang="tr-TR" sz="2000" dirty="0"/>
          </a:p>
          <a:p>
            <a:r>
              <a:rPr lang="tr-TR" sz="2000" b="1" dirty="0"/>
              <a:t>Naat:</a:t>
            </a:r>
            <a:r>
              <a:rPr lang="tr-TR" sz="2000" dirty="0"/>
              <a:t> </a:t>
            </a:r>
            <a:r>
              <a:rPr lang="tr-TR" sz="2000" dirty="0" err="1"/>
              <a:t>Hz.Peygamber’e</a:t>
            </a:r>
            <a:r>
              <a:rPr lang="tr-TR" sz="2000" dirty="0"/>
              <a:t> övgülerin yer verildiği </a:t>
            </a:r>
            <a:r>
              <a:rPr lang="tr-TR" sz="2000" dirty="0" smtClean="0"/>
              <a:t>kasidelerdir.</a:t>
            </a:r>
          </a:p>
          <a:p>
            <a:endParaRPr lang="tr-TR" sz="2000" dirty="0"/>
          </a:p>
          <a:p>
            <a:r>
              <a:rPr lang="tr-TR" sz="2000" b="1" dirty="0" err="1"/>
              <a:t>Münâcât</a:t>
            </a:r>
            <a:r>
              <a:rPr lang="tr-TR" sz="2000" b="1" dirty="0"/>
              <a:t>:</a:t>
            </a:r>
            <a:r>
              <a:rPr lang="tr-TR" sz="2000" dirty="0"/>
              <a:t> Allah’a yalvarıp yakarmayı konu </a:t>
            </a:r>
            <a:r>
              <a:rPr lang="tr-TR" sz="2000" dirty="0" smtClean="0"/>
              <a:t>edinen kasidelerdir.</a:t>
            </a:r>
            <a:endParaRPr lang="tr-TR" sz="2000" dirty="0"/>
          </a:p>
          <a:p>
            <a:endParaRPr lang="tr-TR" sz="2000" dirty="0"/>
          </a:p>
          <a:p>
            <a:r>
              <a:rPr lang="tr-TR" sz="2000" b="1" dirty="0"/>
              <a:t>Methiye:</a:t>
            </a:r>
            <a:r>
              <a:rPr lang="tr-TR" sz="2000" dirty="0"/>
              <a:t> </a:t>
            </a:r>
            <a:r>
              <a:rPr lang="tr-TR" sz="2000" dirty="0" smtClean="0"/>
              <a:t>Kişilerin övüldüğü kasidelere denir.</a:t>
            </a:r>
          </a:p>
          <a:p>
            <a:endParaRPr lang="tr-TR" sz="2000" dirty="0"/>
          </a:p>
          <a:p>
            <a:r>
              <a:rPr lang="tr-TR" sz="2000" b="1" dirty="0"/>
              <a:t>Hicviye:</a:t>
            </a:r>
            <a:r>
              <a:rPr lang="tr-TR" sz="2000" dirty="0"/>
              <a:t> </a:t>
            </a:r>
            <a:r>
              <a:rPr lang="tr-TR" sz="2000" dirty="0" smtClean="0"/>
              <a:t>Kişinin ya da toplumun aksayan </a:t>
            </a:r>
            <a:r>
              <a:rPr lang="tr-TR" sz="2000" dirty="0" err="1"/>
              <a:t>yönlerini</a:t>
            </a:r>
            <a:r>
              <a:rPr lang="tr-TR" sz="2000" dirty="0"/>
              <a:t> yermek amacıyla </a:t>
            </a:r>
            <a:r>
              <a:rPr lang="tr-TR" sz="2000" dirty="0" smtClean="0"/>
              <a:t>yazılan kasidelerdir.</a:t>
            </a:r>
            <a:endParaRPr lang="tr-TR" sz="2000" dirty="0"/>
          </a:p>
          <a:p>
            <a:endParaRPr lang="tr-TR" sz="2000" dirty="0"/>
          </a:p>
          <a:p>
            <a:r>
              <a:rPr lang="tr-TR" sz="2000" b="1" dirty="0"/>
              <a:t>Fahriye:</a:t>
            </a:r>
            <a:r>
              <a:rPr lang="tr-TR" sz="2000" dirty="0"/>
              <a:t> Şairin abartı katarak kendisini </a:t>
            </a:r>
            <a:r>
              <a:rPr lang="tr-TR" sz="2000" dirty="0" smtClean="0"/>
              <a:t>övdüğü kasidelerdir.</a:t>
            </a:r>
          </a:p>
          <a:p>
            <a:endParaRPr lang="tr-TR" sz="2000" dirty="0"/>
          </a:p>
          <a:p>
            <a:r>
              <a:rPr lang="tr-TR" sz="2000" b="1" dirty="0"/>
              <a:t>Mersiye:</a:t>
            </a:r>
            <a:r>
              <a:rPr lang="tr-TR" sz="2000" dirty="0"/>
              <a:t> Ölen bir kişinin ardından duyulan üzüntünün dile getirildiği </a:t>
            </a:r>
            <a:r>
              <a:rPr lang="tr-TR" sz="2000" dirty="0" smtClean="0"/>
              <a:t>kasidelerdir.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58153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087125" y="13750"/>
            <a:ext cx="102694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ŞARKI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483518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 smtClean="0">
                <a:solidFill>
                  <a:srgbClr val="0070C0"/>
                </a:solidFill>
                <a:hlinkClick r:id="rId3"/>
              </a:rPr>
              <a:t>Şarkı</a:t>
            </a:r>
            <a:r>
              <a:rPr lang="tr-TR" sz="2400" dirty="0" smtClean="0"/>
              <a:t>, Türkler </a:t>
            </a:r>
            <a:r>
              <a:rPr lang="tr-TR" sz="2400" dirty="0"/>
              <a:t>tarafından Divan edebiyatına </a:t>
            </a:r>
            <a:r>
              <a:rPr lang="tr-TR" sz="2400" dirty="0" smtClean="0"/>
              <a:t>kazandırılmış </a:t>
            </a:r>
            <a:r>
              <a:rPr lang="tr-TR" sz="2400" dirty="0"/>
              <a:t>bestelenmek amacıyla yazılan bir </a:t>
            </a:r>
            <a:r>
              <a:rPr lang="tr-TR" sz="2400" dirty="0" smtClean="0"/>
              <a:t>nazım biçimidir.</a:t>
            </a:r>
          </a:p>
          <a:p>
            <a:pPr algn="just"/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Genellikle </a:t>
            </a:r>
            <a:r>
              <a:rPr lang="tr-TR" sz="2400" dirty="0" err="1"/>
              <a:t>dörder</a:t>
            </a:r>
            <a:r>
              <a:rPr lang="tr-TR" sz="2400" dirty="0"/>
              <a:t> dizeli bentlerle kurulur ancak </a:t>
            </a:r>
            <a:r>
              <a:rPr lang="tr-TR" sz="2400" dirty="0" err="1"/>
              <a:t>bes</a:t>
            </a:r>
            <a:r>
              <a:rPr lang="tr-TR" sz="2400" dirty="0"/>
              <a:t>̧ ya da altı dizeli </a:t>
            </a:r>
            <a:r>
              <a:rPr lang="tr-TR" sz="2400" dirty="0" smtClean="0"/>
              <a:t>örnekleri de vardır.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Her bendin </a:t>
            </a:r>
            <a:r>
              <a:rPr lang="tr-TR" sz="2400" dirty="0" err="1"/>
              <a:t>üçüncu</a:t>
            </a:r>
            <a:r>
              <a:rPr lang="tr-TR" sz="2400" dirty="0"/>
              <a:t>̈ dizesi </a:t>
            </a:r>
            <a:r>
              <a:rPr lang="tr-TR" sz="2400" b="1" dirty="0" err="1"/>
              <a:t>miyan</a:t>
            </a:r>
            <a:r>
              <a:rPr lang="tr-TR" sz="2400" dirty="0"/>
              <a:t>, her bendin sonunda tekrarla- </a:t>
            </a:r>
            <a:r>
              <a:rPr lang="tr-TR" sz="2400" dirty="0" err="1"/>
              <a:t>nan</a:t>
            </a:r>
            <a:r>
              <a:rPr lang="tr-TR" sz="2400" dirty="0"/>
              <a:t> dize ise </a:t>
            </a:r>
            <a:r>
              <a:rPr lang="tr-TR" sz="2400" b="1" dirty="0"/>
              <a:t>nakarat </a:t>
            </a:r>
            <a:r>
              <a:rPr lang="tr-TR" sz="2400" dirty="0"/>
              <a:t>olarak adlandırılır. 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Genellikle </a:t>
            </a:r>
            <a:r>
              <a:rPr lang="tr-TR" sz="2400" dirty="0" err="1"/>
              <a:t>aşk</a:t>
            </a:r>
            <a:r>
              <a:rPr lang="tr-TR" sz="2400" dirty="0"/>
              <a:t>, sevgili, </a:t>
            </a:r>
            <a:r>
              <a:rPr lang="tr-TR" sz="2400" dirty="0" err="1"/>
              <a:t>eğlence</a:t>
            </a:r>
            <a:r>
              <a:rPr lang="tr-TR" sz="2400" dirty="0"/>
              <a:t>, ayrılık gibi </a:t>
            </a:r>
            <a:r>
              <a:rPr lang="tr-TR" sz="2400" dirty="0" smtClean="0"/>
              <a:t>konularda yazılır.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Ben sayısı 2-5 arasında değişir.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7463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087125" y="13750"/>
            <a:ext cx="102694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ŞARKI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483518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Kafiye şeması </a:t>
            </a:r>
            <a:r>
              <a:rPr lang="tr-TR" sz="2400" dirty="0" err="1"/>
              <a:t>aaaa-bbba-ccca</a:t>
            </a:r>
            <a:r>
              <a:rPr lang="tr-TR" sz="2400" dirty="0"/>
              <a:t> </a:t>
            </a:r>
            <a:r>
              <a:rPr lang="tr-TR" sz="2400" dirty="0" smtClean="0"/>
              <a:t>şeklindedir.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Divan </a:t>
            </a:r>
            <a:r>
              <a:rPr lang="tr-TR" sz="2400" dirty="0" smtClean="0"/>
              <a:t>edebiyatında </a:t>
            </a:r>
            <a:r>
              <a:rPr lang="tr-TR" sz="2400" dirty="0"/>
              <a:t>en </a:t>
            </a:r>
            <a:r>
              <a:rPr lang="tr-TR" sz="2400" dirty="0" err="1"/>
              <a:t>güzel</a:t>
            </a:r>
            <a:r>
              <a:rPr lang="tr-TR" sz="2400" dirty="0"/>
              <a:t> </a:t>
            </a:r>
            <a:r>
              <a:rPr lang="tr-TR" sz="2400" dirty="0" err="1"/>
              <a:t>şarkı</a:t>
            </a:r>
            <a:r>
              <a:rPr lang="tr-TR" sz="2400" dirty="0"/>
              <a:t> </a:t>
            </a:r>
            <a:r>
              <a:rPr lang="tr-TR" sz="2400" dirty="0" err="1"/>
              <a:t>ö</a:t>
            </a:r>
            <a:r>
              <a:rPr lang="tr-TR" sz="2400" dirty="0" err="1" smtClean="0"/>
              <a:t>rneklerini</a:t>
            </a:r>
            <a:r>
              <a:rPr lang="tr-TR" sz="2400" dirty="0" smtClean="0"/>
              <a:t> Nedim</a:t>
            </a:r>
            <a:r>
              <a:rPr lang="tr-TR" sz="2400" dirty="0"/>
              <a:t> </a:t>
            </a:r>
            <a:r>
              <a:rPr lang="tr-TR" sz="2400" dirty="0" smtClean="0"/>
              <a:t>vermiştir.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2151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16083" y="0"/>
            <a:ext cx="271183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İSİM TAMLAMASI</a:t>
            </a:r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9512" y="659637"/>
            <a:ext cx="878497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En az iki ismin bir araya gelerek kendi aralarında oluşturdukları anlam ilgisi </a:t>
            </a:r>
            <a:r>
              <a:rPr lang="tr-TR" sz="2400" b="1" dirty="0">
                <a:solidFill>
                  <a:srgbClr val="0070C0"/>
                </a:solidFill>
                <a:hlinkClick r:id="rId3"/>
              </a:rPr>
              <a:t>isim tamlaması</a:t>
            </a:r>
            <a:r>
              <a:rPr lang="tr-TR" sz="2400" dirty="0"/>
              <a:t> – </a:t>
            </a:r>
            <a:r>
              <a:rPr lang="tr-TR" sz="2400" b="1" i="1" dirty="0"/>
              <a:t>ad tamlaması</a:t>
            </a:r>
            <a:r>
              <a:rPr lang="tr-TR" sz="2400" i="1" dirty="0"/>
              <a:t> </a:t>
            </a:r>
            <a:r>
              <a:rPr lang="tr-TR" sz="2400" dirty="0"/>
              <a:t>olarak adlandırılır</a:t>
            </a:r>
            <a:r>
              <a:rPr lang="tr-TR" sz="2400" dirty="0" smtClean="0"/>
              <a:t>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İsim tamlamalarını oluşturan sözcüklerden </a:t>
            </a:r>
            <a:r>
              <a:rPr lang="tr-TR" sz="2400" dirty="0" smtClean="0"/>
              <a:t>birinci </a:t>
            </a:r>
            <a:r>
              <a:rPr lang="tr-TR" sz="2400" dirty="0"/>
              <a:t>isme “tamlayan” ve </a:t>
            </a:r>
            <a:r>
              <a:rPr lang="tr-TR" sz="2400" dirty="0" smtClean="0"/>
              <a:t>ikinci </a:t>
            </a:r>
            <a:r>
              <a:rPr lang="tr-TR" sz="2400" dirty="0"/>
              <a:t>isme “</a:t>
            </a:r>
            <a:r>
              <a:rPr lang="tr-TR" sz="2400" dirty="0" err="1"/>
              <a:t>tamlanan</a:t>
            </a:r>
            <a:r>
              <a:rPr lang="tr-TR" sz="2400" dirty="0"/>
              <a:t>” adı verilir. </a:t>
            </a: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Tamlayan ekleri “-in, -</a:t>
            </a:r>
            <a:r>
              <a:rPr lang="tr-TR" sz="2400" dirty="0" err="1"/>
              <a:t>ın</a:t>
            </a:r>
            <a:r>
              <a:rPr lang="tr-TR" sz="2400" dirty="0"/>
              <a:t>, -un, -ün“, </a:t>
            </a:r>
            <a:r>
              <a:rPr lang="tr-TR" sz="2400" dirty="0" err="1"/>
              <a:t>tamlanan</a:t>
            </a:r>
            <a:r>
              <a:rPr lang="tr-TR" sz="2400" dirty="0"/>
              <a:t> ekleri ise “-i, -ı, -u, -ü” şeklindedir</a:t>
            </a:r>
            <a:r>
              <a:rPr lang="tr-TR" sz="2400" dirty="0" smtClean="0"/>
              <a:t>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endParaRPr lang="tr-TR" sz="3200" dirty="0" smtClean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2843808" y="3651870"/>
          <a:ext cx="2654300" cy="1219200"/>
        </p:xfrm>
        <a:graphic>
          <a:graphicData uri="http://schemas.openxmlformats.org/drawingml/2006/table">
            <a:tbl>
              <a:tblPr/>
              <a:tblGrid>
                <a:gridCol w="1297933"/>
                <a:gridCol w="1356367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tr-TR" sz="1400" b="1" i="1" u="sng" dirty="0">
                          <a:effectLst/>
                        </a:rPr>
                        <a:t>TAMLAYAN</a:t>
                      </a:r>
                      <a:endParaRPr lang="tr-TR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i="1" u="sng" dirty="0">
                          <a:effectLst/>
                        </a:rPr>
                        <a:t>TAMLANAN</a:t>
                      </a:r>
                      <a:endParaRPr lang="tr-TR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effectLst/>
                        </a:rPr>
                        <a:t>Bilgisayar</a:t>
                      </a:r>
                      <a:r>
                        <a:rPr lang="tr-TR" sz="1400" b="1" dirty="0">
                          <a:solidFill>
                            <a:srgbClr val="3366FF"/>
                          </a:solidFill>
                          <a:effectLst/>
                        </a:rPr>
                        <a:t>ın</a:t>
                      </a:r>
                      <a:endParaRPr lang="tr-TR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effectLst/>
                        </a:rPr>
                        <a:t>ekran</a:t>
                      </a:r>
                      <a:r>
                        <a:rPr lang="tr-TR" sz="1400" b="1" dirty="0">
                          <a:solidFill>
                            <a:srgbClr val="FF0000"/>
                          </a:solidFill>
                          <a:effectLst/>
                        </a:rPr>
                        <a:t>ı</a:t>
                      </a:r>
                      <a:endParaRPr lang="tr-TR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effectLst/>
                        </a:rPr>
                        <a:t>Defter</a:t>
                      </a:r>
                      <a:r>
                        <a:rPr lang="tr-TR" sz="1400" b="1" dirty="0">
                          <a:solidFill>
                            <a:srgbClr val="3366FF"/>
                          </a:solidFill>
                          <a:effectLst/>
                        </a:rPr>
                        <a:t>in</a:t>
                      </a:r>
                      <a:endParaRPr lang="tr-TR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>
                          <a:effectLst/>
                        </a:rPr>
                        <a:t>ortas</a:t>
                      </a:r>
                      <a:r>
                        <a:rPr lang="tr-TR" sz="1400" b="1">
                          <a:solidFill>
                            <a:srgbClr val="FF0000"/>
                          </a:solidFill>
                          <a:effectLst/>
                        </a:rPr>
                        <a:t>ı</a:t>
                      </a:r>
                      <a:endParaRPr lang="tr-TR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tr-TR" sz="1400">
                          <a:effectLst/>
                        </a:rPr>
                        <a:t>Uçak</a:t>
                      </a:r>
                      <a:endParaRPr lang="tr-TR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effectLst/>
                        </a:rPr>
                        <a:t>kanad</a:t>
                      </a:r>
                      <a:r>
                        <a:rPr lang="tr-TR" sz="1400" b="1" dirty="0">
                          <a:solidFill>
                            <a:srgbClr val="FF0000"/>
                          </a:solidFill>
                          <a:effectLst/>
                        </a:rPr>
                        <a:t>ı</a:t>
                      </a:r>
                      <a:endParaRPr lang="tr-TR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67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095589" y="0"/>
            <a:ext cx="101002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SAGU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İslamiyet öncesi Türk geleneklerinde “Yuğ” adı verilen cenaze törenleri sırasında ölen kişinin ardından </a:t>
            </a:r>
            <a:r>
              <a:rPr lang="tr-TR" sz="2400" dirty="0" smtClean="0"/>
              <a:t>okunan şiirlere</a:t>
            </a:r>
            <a:r>
              <a:rPr lang="tr-TR" sz="2400" dirty="0"/>
              <a:t> </a:t>
            </a:r>
            <a:r>
              <a:rPr lang="tr-TR" sz="2400" b="1" dirty="0">
                <a:hlinkClick r:id="rId3"/>
              </a:rPr>
              <a:t>sagu</a:t>
            </a:r>
            <a:r>
              <a:rPr lang="tr-TR" sz="2400" dirty="0"/>
              <a:t> denir. </a:t>
            </a:r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Ö</a:t>
            </a:r>
            <a:r>
              <a:rPr lang="tr-TR" sz="2400" dirty="0" smtClean="0"/>
              <a:t>len </a:t>
            </a:r>
            <a:r>
              <a:rPr lang="tr-TR" sz="2400" dirty="0"/>
              <a:t>kişinin ardından duyulan </a:t>
            </a:r>
            <a:r>
              <a:rPr lang="tr-TR" sz="2400" dirty="0" smtClean="0"/>
              <a:t>üzüntü </a:t>
            </a:r>
            <a:r>
              <a:rPr lang="tr-TR" sz="2400" dirty="0"/>
              <a:t>dile </a:t>
            </a:r>
            <a:r>
              <a:rPr lang="tr-TR" sz="2400" dirty="0" smtClean="0"/>
              <a:t>getirilir, </a:t>
            </a:r>
            <a:r>
              <a:rPr lang="tr-TR" sz="2400" dirty="0"/>
              <a:t>kişinin </a:t>
            </a:r>
            <a:r>
              <a:rPr lang="tr-TR" sz="2400" dirty="0" smtClean="0"/>
              <a:t>kahramanlıkları </a:t>
            </a:r>
            <a:r>
              <a:rPr lang="tr-TR" sz="2400" dirty="0"/>
              <a:t>ve </a:t>
            </a:r>
            <a:r>
              <a:rPr lang="tr-TR" sz="2400" dirty="0" smtClean="0"/>
              <a:t>iyilikleri abartılı bir şekilde anlatılır.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Henüz başka kültürlerin etkisi görülmediğinden </a:t>
            </a:r>
            <a:r>
              <a:rPr lang="tr-TR" sz="2400" dirty="0" smtClean="0"/>
              <a:t>dil sade ve millidir.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Söyleyeni belli olmadığından anonimdir.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75257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16083" y="0"/>
            <a:ext cx="271183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İSİM TAMLAMASI</a:t>
            </a:r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9512" y="659637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İsim tamlamaları genel olarak </a:t>
            </a:r>
            <a:r>
              <a:rPr lang="tr-TR" sz="2400" dirty="0"/>
              <a:t>dört başlıkta incelenir.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3200" dirty="0" smtClean="0"/>
          </a:p>
          <a:p>
            <a:r>
              <a:rPr lang="tr-TR" sz="3200" b="1" i="1" dirty="0" smtClean="0">
                <a:hlinkClick r:id="rId3" action="ppaction://hlinksldjump"/>
              </a:rPr>
              <a:t>1.Belirtili </a:t>
            </a:r>
            <a:r>
              <a:rPr lang="tr-TR" sz="3200" b="1" i="1" dirty="0">
                <a:hlinkClick r:id="rId3" action="ppaction://hlinksldjump"/>
              </a:rPr>
              <a:t>Ad Tamlaması</a:t>
            </a:r>
            <a:endParaRPr lang="tr-TR" sz="3200" dirty="0"/>
          </a:p>
          <a:p>
            <a:r>
              <a:rPr lang="tr-TR" sz="3200" b="1" i="1" dirty="0" smtClean="0">
                <a:hlinkClick r:id="rId4" action="ppaction://hlinksldjump"/>
              </a:rPr>
              <a:t>2.Belirtisiz </a:t>
            </a:r>
            <a:r>
              <a:rPr lang="tr-TR" sz="3200" b="1" i="1" dirty="0">
                <a:hlinkClick r:id="rId4" action="ppaction://hlinksldjump"/>
              </a:rPr>
              <a:t>Ad Tamlaması</a:t>
            </a:r>
            <a:endParaRPr lang="tr-TR" sz="3200" dirty="0"/>
          </a:p>
          <a:p>
            <a:r>
              <a:rPr lang="tr-TR" sz="3200" b="1" i="1" dirty="0" smtClean="0">
                <a:hlinkClick r:id="rId5" action="ppaction://hlinksldjump"/>
              </a:rPr>
              <a:t>3.Zincirleme </a:t>
            </a:r>
            <a:r>
              <a:rPr lang="tr-TR" sz="3200" b="1" i="1" dirty="0">
                <a:hlinkClick r:id="rId5" action="ppaction://hlinksldjump"/>
              </a:rPr>
              <a:t>Ad Tamlaması</a:t>
            </a:r>
            <a:endParaRPr lang="tr-TR" sz="3200" dirty="0"/>
          </a:p>
          <a:p>
            <a:r>
              <a:rPr lang="tr-TR" sz="3200" b="1" i="1" dirty="0" smtClean="0">
                <a:hlinkClick r:id="rId6" action="ppaction://hlinkfile"/>
              </a:rPr>
              <a:t>4.Takısız </a:t>
            </a:r>
            <a:r>
              <a:rPr lang="tr-TR" sz="3200" b="1" i="1" dirty="0">
                <a:hlinkClick r:id="rId6" action="ppaction://hlinkfile"/>
              </a:rPr>
              <a:t>Ad Tamlaması</a:t>
            </a:r>
            <a:endParaRPr lang="tr-TR" sz="3200" dirty="0"/>
          </a:p>
          <a:p>
            <a:pPr marL="342900" indent="-342900" algn="just">
              <a:buFont typeface="Wingdings" charset="2"/>
              <a:buChar char="Ø"/>
            </a:pP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86780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521182" y="0"/>
            <a:ext cx="410163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BELİRTİLİ İSİM TAMLAMASI</a:t>
            </a:r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9512" y="659637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Bu tamlama çeşidinde </a:t>
            </a:r>
            <a:r>
              <a:rPr lang="tr-TR" sz="2400" dirty="0" smtClean="0"/>
              <a:t>tamlayan (-</a:t>
            </a:r>
            <a:r>
              <a:rPr lang="tr-TR" sz="2400" dirty="0"/>
              <a:t>in, -</a:t>
            </a:r>
            <a:r>
              <a:rPr lang="tr-TR" sz="2400" dirty="0" err="1"/>
              <a:t>ın</a:t>
            </a:r>
            <a:r>
              <a:rPr lang="tr-TR" sz="2400" dirty="0"/>
              <a:t>, -un, -</a:t>
            </a:r>
            <a:r>
              <a:rPr lang="tr-TR" sz="2400" dirty="0" smtClean="0"/>
              <a:t>ün), </a:t>
            </a:r>
            <a:r>
              <a:rPr lang="tr-TR" sz="2400" dirty="0" err="1"/>
              <a:t>tamlanan</a:t>
            </a:r>
            <a:r>
              <a:rPr lang="tr-TR" sz="2400" dirty="0"/>
              <a:t> </a:t>
            </a:r>
            <a:r>
              <a:rPr lang="tr-TR" sz="2400" dirty="0" smtClean="0"/>
              <a:t>ise </a:t>
            </a:r>
            <a:r>
              <a:rPr lang="tr-TR" sz="2400" dirty="0"/>
              <a:t>iyelik ekini </a:t>
            </a:r>
            <a:r>
              <a:rPr lang="tr-TR" sz="2400" dirty="0" smtClean="0"/>
              <a:t>(-</a:t>
            </a:r>
            <a:r>
              <a:rPr lang="tr-TR" sz="2400" dirty="0"/>
              <a:t>i, -ı, -u, -</a:t>
            </a:r>
            <a:r>
              <a:rPr lang="tr-TR" sz="2400" dirty="0" smtClean="0"/>
              <a:t>ü) </a:t>
            </a:r>
            <a:r>
              <a:rPr lang="tr-TR" sz="2400" dirty="0"/>
              <a:t>almak durumundadır</a:t>
            </a:r>
            <a:r>
              <a:rPr lang="tr-TR" sz="2400" dirty="0" smtClean="0"/>
              <a:t>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ü"/>
            </a:pPr>
            <a:r>
              <a:rPr lang="tr-TR" sz="2400" u="sng" dirty="0">
                <a:solidFill>
                  <a:srgbClr val="00B050"/>
                </a:solidFill>
              </a:rPr>
              <a:t>Öğretmenin evi</a:t>
            </a:r>
            <a:r>
              <a:rPr lang="tr-TR" sz="2400" dirty="0">
                <a:solidFill>
                  <a:srgbClr val="00B050"/>
                </a:solidFill>
              </a:rPr>
              <a:t> bu sokak üzerinde</a:t>
            </a:r>
            <a:r>
              <a:rPr lang="tr-TR" sz="2400" dirty="0" smtClean="0">
                <a:solidFill>
                  <a:srgbClr val="00B050"/>
                </a:solidFill>
              </a:rPr>
              <a:t>.</a:t>
            </a:r>
          </a:p>
          <a:p>
            <a:pPr marL="342900" indent="-342900">
              <a:buFont typeface="Wingdings" charset="2"/>
              <a:buChar char="ü"/>
            </a:pPr>
            <a:endParaRPr lang="tr-TR" sz="2400" dirty="0">
              <a:solidFill>
                <a:srgbClr val="00B050"/>
              </a:solidFill>
            </a:endParaRPr>
          </a:p>
          <a:p>
            <a:pPr marL="342900" indent="-342900">
              <a:buFont typeface="Wingdings" charset="2"/>
              <a:buChar char="ü"/>
            </a:pPr>
            <a:endParaRPr lang="tr-TR" sz="2400" dirty="0" smtClean="0">
              <a:solidFill>
                <a:srgbClr val="00B050"/>
              </a:solidFill>
            </a:endParaRPr>
          </a:p>
          <a:p>
            <a:pPr marL="342900" indent="-342900">
              <a:buFont typeface="Wingdings" charset="2"/>
              <a:buChar char="ü"/>
            </a:pPr>
            <a:endParaRPr lang="tr-TR" sz="2400" dirty="0">
              <a:solidFill>
                <a:srgbClr val="00B050"/>
              </a:solidFill>
            </a:endParaRPr>
          </a:p>
          <a:p>
            <a:pPr marL="342900" indent="-342900">
              <a:buFont typeface="Wingdings" charset="2"/>
              <a:buChar char="ü"/>
            </a:pPr>
            <a:r>
              <a:rPr lang="tr-TR" sz="2400" u="sng" dirty="0">
                <a:solidFill>
                  <a:srgbClr val="00B050"/>
                </a:solidFill>
              </a:rPr>
              <a:t>Babamın arkadaşları</a:t>
            </a:r>
            <a:r>
              <a:rPr lang="tr-TR" sz="2400" dirty="0">
                <a:solidFill>
                  <a:srgbClr val="00B050"/>
                </a:solidFill>
              </a:rPr>
              <a:t> bu akşam bize gelecekler.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00105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429811" y="0"/>
            <a:ext cx="428437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BELİRTİSİZ İSİM TAMLAMASI</a:t>
            </a:r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9512" y="659637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Tamlayanın </a:t>
            </a:r>
            <a:r>
              <a:rPr lang="tr-TR" sz="2400" dirty="0" smtClean="0"/>
              <a:t>ek </a:t>
            </a:r>
            <a:r>
              <a:rPr lang="tr-TR" sz="2400" dirty="0"/>
              <a:t>almadığı ancak </a:t>
            </a:r>
            <a:r>
              <a:rPr lang="tr-TR" sz="2400" dirty="0" err="1"/>
              <a:t>tamlananın</a:t>
            </a:r>
            <a:r>
              <a:rPr lang="tr-TR" sz="2400" dirty="0"/>
              <a:t> </a:t>
            </a:r>
            <a:r>
              <a:rPr lang="tr-TR" sz="2400" dirty="0" smtClean="0"/>
              <a:t>iyelik </a:t>
            </a:r>
            <a:r>
              <a:rPr lang="tr-TR" sz="2400" dirty="0"/>
              <a:t>eki olan “-i, -ı, -u, -ü” </a:t>
            </a:r>
            <a:r>
              <a:rPr lang="tr-TR" sz="2400" dirty="0" smtClean="0"/>
              <a:t>almasıyla </a:t>
            </a:r>
            <a:r>
              <a:rPr lang="tr-TR" sz="2400" dirty="0"/>
              <a:t>oluşturulan isim tamlaması çeşididir</a:t>
            </a:r>
            <a:r>
              <a:rPr lang="tr-TR" sz="2400" dirty="0" smtClean="0"/>
              <a:t>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ü"/>
            </a:pPr>
            <a:r>
              <a:rPr lang="tr-TR" sz="2400" u="sng" dirty="0" smtClean="0">
                <a:solidFill>
                  <a:srgbClr val="00B050"/>
                </a:solidFill>
              </a:rPr>
              <a:t>Kalem </a:t>
            </a:r>
            <a:r>
              <a:rPr lang="tr-TR" sz="2400" u="sng" dirty="0">
                <a:solidFill>
                  <a:srgbClr val="00B050"/>
                </a:solidFill>
              </a:rPr>
              <a:t>açacağı</a:t>
            </a:r>
            <a:r>
              <a:rPr lang="tr-TR" sz="2400" dirty="0">
                <a:solidFill>
                  <a:srgbClr val="00B050"/>
                </a:solidFill>
              </a:rPr>
              <a:t> sınav zamanında kaybolmuştu</a:t>
            </a:r>
            <a:r>
              <a:rPr lang="tr-TR" sz="2400" dirty="0" smtClean="0">
                <a:solidFill>
                  <a:srgbClr val="00B050"/>
                </a:solidFill>
              </a:rPr>
              <a:t>.</a:t>
            </a:r>
          </a:p>
          <a:p>
            <a:pPr marL="342900" indent="-342900">
              <a:buFont typeface="Wingdings" charset="2"/>
              <a:buChar char="ü"/>
            </a:pPr>
            <a:endParaRPr lang="tr-TR" sz="2400" dirty="0">
              <a:solidFill>
                <a:srgbClr val="00B050"/>
              </a:solidFill>
            </a:endParaRPr>
          </a:p>
          <a:p>
            <a:pPr marL="342900" indent="-342900">
              <a:buFont typeface="Wingdings" charset="2"/>
              <a:buChar char="ü"/>
            </a:pPr>
            <a:endParaRPr lang="tr-TR" sz="2400" dirty="0" smtClean="0">
              <a:solidFill>
                <a:srgbClr val="00B050"/>
              </a:solidFill>
            </a:endParaRPr>
          </a:p>
          <a:p>
            <a:pPr marL="342900" indent="-342900">
              <a:buFont typeface="Wingdings" charset="2"/>
              <a:buChar char="ü"/>
            </a:pPr>
            <a:endParaRPr lang="tr-TR" sz="2400" dirty="0" smtClean="0">
              <a:solidFill>
                <a:srgbClr val="00B050"/>
              </a:solidFill>
            </a:endParaRPr>
          </a:p>
          <a:p>
            <a:pPr marL="342900" indent="-342900">
              <a:buFont typeface="Wingdings" charset="2"/>
              <a:buChar char="ü"/>
            </a:pPr>
            <a:r>
              <a:rPr lang="tr-TR" sz="2400" u="sng" dirty="0" smtClean="0">
                <a:solidFill>
                  <a:srgbClr val="00B050"/>
                </a:solidFill>
              </a:rPr>
              <a:t>Yaprak </a:t>
            </a:r>
            <a:r>
              <a:rPr lang="tr-TR" sz="2400" u="sng" dirty="0">
                <a:solidFill>
                  <a:srgbClr val="00B050"/>
                </a:solidFill>
              </a:rPr>
              <a:t>sarması</a:t>
            </a:r>
            <a:r>
              <a:rPr lang="tr-TR" sz="2400" dirty="0">
                <a:solidFill>
                  <a:srgbClr val="00B050"/>
                </a:solidFill>
              </a:rPr>
              <a:t> en sevdiğim yemektir</a:t>
            </a:r>
            <a:r>
              <a:rPr lang="tr-TR" sz="2400" dirty="0" smtClean="0">
                <a:solidFill>
                  <a:srgbClr val="00B050"/>
                </a:solidFill>
              </a:rPr>
              <a:t>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5379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287945" y="0"/>
            <a:ext cx="456811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ZİNCİRLEME </a:t>
            </a: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İSİM TAMLAMASI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79512" y="659637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B</a:t>
            </a:r>
            <a:r>
              <a:rPr lang="tr-TR" sz="2400" dirty="0" smtClean="0"/>
              <a:t>elirtili </a:t>
            </a:r>
            <a:r>
              <a:rPr lang="tr-TR" sz="2400" dirty="0"/>
              <a:t>ve belirtisiz isim tamlamalarının kendi aralarında birbirlerine bağlanması durumudur</a:t>
            </a:r>
            <a:r>
              <a:rPr lang="tr-TR" sz="2400" dirty="0" smtClean="0"/>
              <a:t>.</a:t>
            </a:r>
            <a:endParaRPr lang="tr-TR" sz="2400" dirty="0" smtClean="0">
              <a:solidFill>
                <a:srgbClr val="00B050"/>
              </a:solidFill>
            </a:endParaRPr>
          </a:p>
          <a:p>
            <a:pPr marL="342900" indent="-342900">
              <a:buFont typeface="Wingdings" charset="2"/>
              <a:buChar char="ü"/>
            </a:pPr>
            <a:endParaRPr lang="tr-TR" sz="2400" dirty="0">
              <a:solidFill>
                <a:srgbClr val="00B050"/>
              </a:solidFill>
            </a:endParaRPr>
          </a:p>
          <a:p>
            <a:pPr marL="342900" indent="-342900">
              <a:buFont typeface="Wingdings" charset="2"/>
              <a:buChar char="ü"/>
            </a:pPr>
            <a:r>
              <a:rPr lang="tr-TR" sz="2400" u="sng" dirty="0">
                <a:solidFill>
                  <a:srgbClr val="00B050"/>
                </a:solidFill>
              </a:rPr>
              <a:t>Çalışma masasının tozunu</a:t>
            </a:r>
            <a:r>
              <a:rPr lang="tr-TR" sz="2400" dirty="0">
                <a:solidFill>
                  <a:srgbClr val="00B050"/>
                </a:solidFill>
              </a:rPr>
              <a:t> alır mısın</a:t>
            </a:r>
            <a:r>
              <a:rPr lang="tr-TR" sz="2400" dirty="0" smtClean="0">
                <a:solidFill>
                  <a:srgbClr val="00B050"/>
                </a:solidFill>
              </a:rPr>
              <a:t>?</a:t>
            </a:r>
          </a:p>
          <a:p>
            <a:pPr marL="342900" indent="-342900">
              <a:buFont typeface="Wingdings" charset="2"/>
              <a:buChar char="ü"/>
            </a:pPr>
            <a:endParaRPr lang="tr-TR" sz="2400" dirty="0" smtClean="0">
              <a:solidFill>
                <a:srgbClr val="00B050"/>
              </a:solidFill>
            </a:endParaRPr>
          </a:p>
          <a:p>
            <a:pPr marL="342900" indent="-342900">
              <a:buFont typeface="Wingdings" charset="2"/>
              <a:buChar char="ü"/>
            </a:pPr>
            <a:endParaRPr lang="tr-TR" sz="2400" dirty="0">
              <a:solidFill>
                <a:srgbClr val="00B050"/>
              </a:solidFill>
            </a:endParaRPr>
          </a:p>
          <a:p>
            <a:pPr marL="342900" indent="-342900" algn="just">
              <a:buFont typeface="Wingdings" charset="2"/>
              <a:buChar char="ü"/>
            </a:pPr>
            <a:r>
              <a:rPr lang="tr-TR" sz="2400" u="sng" dirty="0" smtClean="0">
                <a:solidFill>
                  <a:srgbClr val="00B050"/>
                </a:solidFill>
              </a:rPr>
              <a:t>Arabanın kar lastiği</a:t>
            </a:r>
            <a:r>
              <a:rPr lang="tr-TR" sz="2400" dirty="0">
                <a:solidFill>
                  <a:srgbClr val="00B050"/>
                </a:solidFill>
              </a:rPr>
              <a:t> </a:t>
            </a:r>
            <a:r>
              <a:rPr lang="tr-TR" sz="2400" dirty="0" smtClean="0">
                <a:solidFill>
                  <a:srgbClr val="00B050"/>
                </a:solidFill>
              </a:rPr>
              <a:t>patladı.</a:t>
            </a:r>
          </a:p>
          <a:p>
            <a:pPr marL="342900" indent="-342900" algn="just">
              <a:buFont typeface="Wingdings" charset="2"/>
              <a:buChar char="ü"/>
            </a:pPr>
            <a:endParaRPr lang="tr-TR" sz="2400" dirty="0" smtClean="0">
              <a:solidFill>
                <a:srgbClr val="00B050"/>
              </a:solidFill>
            </a:endParaRPr>
          </a:p>
          <a:p>
            <a:pPr marL="342900" indent="-342900" algn="just">
              <a:buFont typeface="Wingdings" charset="2"/>
              <a:buChar char="ü"/>
            </a:pPr>
            <a:endParaRPr lang="tr-TR" sz="2400" dirty="0">
              <a:solidFill>
                <a:srgbClr val="00B050"/>
              </a:solidFill>
            </a:endParaRPr>
          </a:p>
          <a:p>
            <a:pPr marL="342900" indent="-342900" algn="just">
              <a:buFont typeface="Wingdings" charset="2"/>
              <a:buChar char="ü"/>
            </a:pPr>
            <a:r>
              <a:rPr lang="tr-TR" sz="2400" i="1" u="sng" dirty="0">
                <a:solidFill>
                  <a:srgbClr val="00B050"/>
                </a:solidFill>
              </a:rPr>
              <a:t>Şehrin sokakları, caddeleri, evleri ve çarşısı</a:t>
            </a:r>
            <a:r>
              <a:rPr lang="tr-TR" sz="2400" i="1" dirty="0">
                <a:solidFill>
                  <a:srgbClr val="00B050"/>
                </a:solidFill>
              </a:rPr>
              <a:t> o kadar düzenli ki…</a:t>
            </a:r>
          </a:p>
          <a:p>
            <a:pPr marL="342900" indent="-342900" algn="just">
              <a:buFont typeface="Wingdings" charset="2"/>
              <a:buChar char="ü"/>
            </a:pPr>
            <a:endParaRPr lang="tr-TR" sz="24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47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095589" y="-9144"/>
            <a:ext cx="101002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SAGU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51856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tr-TR" sz="2400" dirty="0"/>
              <a:t>Milli veznimiz olan hece ölçüsüyle söylenmişlerdir.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Nazım birimi dörtlüktür.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Kafiye </a:t>
            </a:r>
            <a:r>
              <a:rPr lang="tr-TR" sz="2400" dirty="0" smtClean="0"/>
              <a:t>şeması </a:t>
            </a:r>
            <a:r>
              <a:rPr lang="tr-TR" sz="2400" dirty="0" err="1" smtClean="0"/>
              <a:t>aaab</a:t>
            </a:r>
            <a:r>
              <a:rPr lang="tr-TR" sz="2400" dirty="0" smtClean="0"/>
              <a:t>, </a:t>
            </a:r>
            <a:r>
              <a:rPr lang="tr-TR" sz="2400" dirty="0" err="1" smtClean="0"/>
              <a:t>cccb</a:t>
            </a:r>
            <a:r>
              <a:rPr lang="tr-TR" sz="2400" dirty="0"/>
              <a:t>, </a:t>
            </a:r>
            <a:r>
              <a:rPr lang="tr-TR" sz="2400" dirty="0" err="1"/>
              <a:t>dddb</a:t>
            </a:r>
            <a:r>
              <a:rPr lang="tr-TR" sz="2400" dirty="0"/>
              <a:t>… şeklindedir.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 smtClean="0"/>
          </a:p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Saguların halk edebiyatındaki karşılığı “Ağıt”, divan edebiyatında ise “</a:t>
            </a:r>
            <a:r>
              <a:rPr lang="tr-TR" sz="2400" dirty="0" err="1" smtClean="0"/>
              <a:t>Mersiye”dir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En türün en önemli örneği </a:t>
            </a:r>
            <a:r>
              <a:rPr lang="tr-TR" sz="2400" dirty="0"/>
              <a:t>Alp Er Tunga </a:t>
            </a:r>
            <a:r>
              <a:rPr lang="tr-TR" sz="2400" dirty="0" smtClean="0"/>
              <a:t>sagusudur.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28464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095589" y="0"/>
            <a:ext cx="101002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SAGU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51856"/>
            <a:ext cx="8784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i="1" dirty="0" smtClean="0"/>
              <a:t>Sagu-Koşuk Benzer Yönler:</a:t>
            </a:r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r>
              <a:rPr lang="tr-TR" sz="2400" b="1" i="1" dirty="0"/>
              <a:t>Sagu-Koşuk </a:t>
            </a:r>
            <a:r>
              <a:rPr lang="tr-TR" sz="2400" b="1" i="1" dirty="0" smtClean="0"/>
              <a:t>Farklı </a:t>
            </a:r>
            <a:r>
              <a:rPr lang="tr-TR" sz="2400" b="1" i="1" dirty="0"/>
              <a:t>Yönler: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29861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714890" y="0"/>
            <a:ext cx="377141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GEÇİŞ DÖNEMİ ESERLERİ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 smtClean="0"/>
          </a:p>
          <a:p>
            <a:r>
              <a:rPr lang="tr-TR" sz="2400" b="1" dirty="0" smtClean="0">
                <a:solidFill>
                  <a:srgbClr val="00B050"/>
                </a:solidFill>
              </a:rPr>
              <a:t>Kutadgu </a:t>
            </a:r>
            <a:r>
              <a:rPr lang="tr-TR" sz="2400" b="1" dirty="0">
                <a:solidFill>
                  <a:srgbClr val="00B050"/>
                </a:solidFill>
              </a:rPr>
              <a:t>Bilig </a:t>
            </a:r>
            <a:r>
              <a:rPr lang="tr-TR" sz="2400" dirty="0" smtClean="0"/>
              <a:t>-</a:t>
            </a:r>
            <a:r>
              <a:rPr lang="tr-TR" sz="2400" dirty="0"/>
              <a:t> Yusuf Has </a:t>
            </a:r>
            <a:r>
              <a:rPr lang="tr-TR" sz="2400" dirty="0" err="1" smtClean="0"/>
              <a:t>Hacip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b="1" dirty="0">
                <a:solidFill>
                  <a:srgbClr val="00B050"/>
                </a:solidFill>
              </a:rPr>
              <a:t>Divan-ı </a:t>
            </a:r>
            <a:r>
              <a:rPr lang="tr-TR" sz="2400" b="1" dirty="0" err="1">
                <a:solidFill>
                  <a:srgbClr val="00B050"/>
                </a:solidFill>
              </a:rPr>
              <a:t>Lügat'it</a:t>
            </a:r>
            <a:r>
              <a:rPr lang="tr-TR" sz="2400" b="1" dirty="0">
                <a:solidFill>
                  <a:srgbClr val="00B050"/>
                </a:solidFill>
              </a:rPr>
              <a:t> Türk </a:t>
            </a:r>
            <a:r>
              <a:rPr lang="tr-TR" sz="2400" dirty="0"/>
              <a:t>- Kaşgarlı Mahmut</a:t>
            </a:r>
          </a:p>
          <a:p>
            <a:endParaRPr lang="tr-TR" sz="2400" dirty="0"/>
          </a:p>
          <a:p>
            <a:r>
              <a:rPr lang="tr-TR" sz="2400" b="1" dirty="0" err="1">
                <a:solidFill>
                  <a:srgbClr val="00B050"/>
                </a:solidFill>
              </a:rPr>
              <a:t>Atabetü'l</a:t>
            </a:r>
            <a:r>
              <a:rPr lang="tr-TR" sz="2400" b="1" dirty="0">
                <a:solidFill>
                  <a:srgbClr val="00B050"/>
                </a:solidFill>
              </a:rPr>
              <a:t> </a:t>
            </a:r>
            <a:r>
              <a:rPr lang="tr-TR" sz="2400" b="1" dirty="0" err="1" smtClean="0">
                <a:solidFill>
                  <a:srgbClr val="00B050"/>
                </a:solidFill>
              </a:rPr>
              <a:t>Hakayık</a:t>
            </a:r>
            <a:r>
              <a:rPr lang="tr-TR" sz="2400" dirty="0"/>
              <a:t> - Edip Ahmet </a:t>
            </a:r>
            <a:r>
              <a:rPr lang="tr-TR" sz="2400" dirty="0" err="1" smtClean="0"/>
              <a:t>Yükneki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b="1" dirty="0">
                <a:solidFill>
                  <a:srgbClr val="00B050"/>
                </a:solidFill>
              </a:rPr>
              <a:t>Divan-ı </a:t>
            </a:r>
            <a:r>
              <a:rPr lang="tr-TR" sz="2400" b="1" dirty="0" smtClean="0">
                <a:solidFill>
                  <a:srgbClr val="00B050"/>
                </a:solidFill>
              </a:rPr>
              <a:t>Hikmet</a:t>
            </a:r>
            <a:r>
              <a:rPr lang="tr-TR" sz="2400" dirty="0"/>
              <a:t> - Ahmet </a:t>
            </a:r>
            <a:r>
              <a:rPr lang="tr-TR" sz="2400" dirty="0" err="1"/>
              <a:t>Yesevi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4962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1331</TotalTime>
  <Words>2864</Words>
  <Application>Microsoft Macintosh PowerPoint</Application>
  <PresentationFormat>Ekran Gösterisi (16:9)</PresentationFormat>
  <Paragraphs>623</Paragraphs>
  <Slides>63</Slides>
  <Notes>63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63</vt:i4>
      </vt:variant>
    </vt:vector>
  </HeadingPairs>
  <TitlesOfParts>
    <vt:vector size="68" baseType="lpstr">
      <vt:lpstr>Calibri</vt:lpstr>
      <vt:lpstr>Mangal</vt:lpstr>
      <vt:lpstr>Wingdings</vt:lpstr>
      <vt:lpstr>Arial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Kullanıcısı</cp:lastModifiedBy>
  <cp:revision>96</cp:revision>
  <dcterms:created xsi:type="dcterms:W3CDTF">2013-01-27T12:21:31Z</dcterms:created>
  <dcterms:modified xsi:type="dcterms:W3CDTF">2018-12-16T07:50:55Z</dcterms:modified>
</cp:coreProperties>
</file>