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9" r:id="rId16"/>
    <p:sldId id="271" r:id="rId17"/>
    <p:sldId id="272" r:id="rId18"/>
    <p:sldId id="273" r:id="rId19"/>
    <p:sldId id="274" r:id="rId20"/>
    <p:sldId id="282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275" r:id="rId37"/>
    <p:sldId id="280" r:id="rId38"/>
    <p:sldId id="276" r:id="rId39"/>
    <p:sldId id="277" r:id="rId40"/>
    <p:sldId id="281" r:id="rId41"/>
    <p:sldId id="278" r:id="rId42"/>
    <p:sldId id="283" r:id="rId43"/>
    <p:sldId id="284" r:id="rId44"/>
    <p:sldId id="285" r:id="rId45"/>
    <p:sldId id="286" r:id="rId46"/>
    <p:sldId id="287" r:id="rId47"/>
    <p:sldId id="288" r:id="rId48"/>
    <p:sldId id="289" r:id="rId49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 autoAdjust="0"/>
    <p:restoredTop sz="94729"/>
  </p:normalViewPr>
  <p:slideViewPr>
    <p:cSldViewPr>
      <p:cViewPr varScale="1">
        <p:scale>
          <a:sx n="140" d="100"/>
          <a:sy n="140" d="100"/>
        </p:scale>
        <p:origin x="632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21.12.2018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4525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3494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219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95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4528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294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2347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97108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9010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65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7685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83709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2315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702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0174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0383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0647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3201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0882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01717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297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39012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29356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99204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15256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19790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991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7578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4591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151444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49853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1358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95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746685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003908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7407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893013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00065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86162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761506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893938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167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0027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0609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728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073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3745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DenizHoca" TargetMode="External"/><Relationship Id="rId4" Type="http://schemas.openxmlformats.org/officeDocument/2006/relationships/hyperlink" Target="https://www.edebiyatciyim.com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edebiyatciyim.com/aruz-olcusu-nedir-aruz-olcusunun-ozellikleri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redif-nedir-redif-nasil-bulunur/" TargetMode="External"/><Relationship Id="rId4" Type="http://schemas.openxmlformats.org/officeDocument/2006/relationships/hyperlink" Target="https://www.edebiyatciyim.com/kafiye-uyak-nedir-kafiye-cesitleri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edebiyatciyim.com/kafiye-uyak-nedir-kafiye-cesitleri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lirik-siir-nedir-lirik-siir-ornegi/" TargetMode="External"/><Relationship Id="rId4" Type="http://schemas.openxmlformats.org/officeDocument/2006/relationships/hyperlink" Target="https://www.edebiyatciyim.com/epik-siir-nedir-epik-siir-ornekleri/" TargetMode="External"/><Relationship Id="rId5" Type="http://schemas.openxmlformats.org/officeDocument/2006/relationships/hyperlink" Target="https://www.edebiyatciyim.com/satirik-siir-nedir-satirik-siir-ornekleri-ve-ozellikleri/" TargetMode="External"/><Relationship Id="rId6" Type="http://schemas.openxmlformats.org/officeDocument/2006/relationships/hyperlink" Target="https://www.edebiyatciyim.com/didaktik-siir-nedir-didaktik-siir-ornekleri/" TargetMode="External"/><Relationship Id="rId7" Type="http://schemas.openxmlformats.org/officeDocument/2006/relationships/hyperlink" Target="https://www.edebiyatciyim.com/pastoral-siir-nedir-pastoral-siir-ornekleri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nazim-birimi-nedir-nazim-birimleri-nelerdir/" TargetMode="External"/><Relationship Id="rId4" Type="http://schemas.openxmlformats.org/officeDocument/2006/relationships/hyperlink" Target="https://www.edebiyatciyim.com/nazim-bicimleri-nazim-sekli/" TargetMode="External"/><Relationship Id="rId5" Type="http://schemas.openxmlformats.org/officeDocument/2006/relationships/hyperlink" Target="https://www.edebiyatciyim.com/nazim-turu-nedir/" TargetMode="External"/><Relationship Id="rId6" Type="http://schemas.openxmlformats.org/officeDocument/2006/relationships/hyperlink" Target="https://www.edebiyatciyim.com/hece-olcusu-nedir-hece-olcusunun-ozellikleri/" TargetMode="External"/><Relationship Id="rId7" Type="http://schemas.openxmlformats.org/officeDocument/2006/relationships/hyperlink" Target="https://www.edebiyatciyim.com/redif-nedir-redif-nasil-bulunur/" TargetMode="External"/><Relationship Id="rId8" Type="http://schemas.openxmlformats.org/officeDocument/2006/relationships/hyperlink" Target="https://www.edebiyatciyim.com/kafiye-uyak-nedir-kafiye-cesitleri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www.edebiyatciyim.com/imge-nedir-imge-hakkinda-bilgi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www.edebiyatciyim.com/tesbih-benzetme-tesbih-i-belig-sanatlari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www.edebiyatciyim.com/tesbih-benzetme-tesbih-i-belig-sanatlari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www.edebiyatciyim.com/istiare-egretileme-soz-sanati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www.edebiyatciyim.com/mecaz-i-mursel-ad-aktarmasi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s://www.edebiyatciyim.com/teshis-kisilestirme-sanati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edebiyatciyim.com/intak-konusturma-sanati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www.edebiyatciyim.com/tenasup-uygunluk-sanati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edebiyatciyim.com/nazim-birimi-nedir-nazim-birimleri-nelerdir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hyperlink" Target="https://www.edebiyatciyim.com/kinaye-nedir-kinaye-ornekleri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Relationship Id="rId3" Type="http://schemas.openxmlformats.org/officeDocument/2006/relationships/hyperlink" Target="https://www.edebiyatciyim.com/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Relationship Id="rId3" Type="http://schemas.openxmlformats.org/officeDocument/2006/relationships/hyperlink" Target="https://www.edebiyatciyim.com/masal-nedir-masallarin-ozellikleri/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Relationship Id="rId3" Type="http://schemas.openxmlformats.org/officeDocument/2006/relationships/hyperlink" Target="https://www.edebiyatciyim.com/fabl-nedir-fabl-ozellikleri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Relationship Id="rId3" Type="http://schemas.openxmlformats.org/officeDocument/2006/relationships/hyperlink" Target="https://www.edebiyatciyim.com/masal-nedir-masallarin-ozellikleri/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Relationship Id="rId3" Type="http://schemas.openxmlformats.org/officeDocument/2006/relationships/hyperlink" Target="https://www.edebiyatciyim.com/sifatlar-on-ad/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nazim-bicimleri-nazim-sekli/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nazim-turu-nedir/" TargetMode="Externa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hece-olcusu-nedir-hece-olcusunun-ozellikleri/" TargetMode="External"/><Relationship Id="rId4" Type="http://schemas.openxmlformats.org/officeDocument/2006/relationships/hyperlink" Target="https://www.edebiyatciyim.com/redif-nedir-redif-nasil-bulunur/" TargetMode="External"/><Relationship Id="rId5" Type="http://schemas.openxmlformats.org/officeDocument/2006/relationships/hyperlink" Target="https://www.edebiyatciyim.com/kafiye-uyak-nedir-kafiye-cesitleri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edebiyatciyim.com/hece-olcusu-nedir-hece-olcusunun-ozellikleri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46346" y="0"/>
            <a:ext cx="390850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9.SINIF 1.DÖNEM 2.YAZILI</a:t>
            </a:r>
            <a:endParaRPr lang="tr-TR" sz="2800" dirty="0" smtClean="0"/>
          </a:p>
        </p:txBody>
      </p:sp>
      <p:sp>
        <p:nvSpPr>
          <p:cNvPr id="2" name="Metin kutusu 1"/>
          <p:cNvSpPr txBox="1"/>
          <p:nvPr/>
        </p:nvSpPr>
        <p:spPr>
          <a:xfrm>
            <a:off x="179512" y="843558"/>
            <a:ext cx="8712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000" dirty="0">
              <a:solidFill>
                <a:srgbClr val="FF0000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algn="just"/>
            <a:r>
              <a:rPr lang="tr-TR" sz="2000" i="1" dirty="0"/>
              <a:t>Bu slayt 9</a:t>
            </a:r>
            <a:r>
              <a:rPr lang="tr-TR" sz="2000" i="1" dirty="0" smtClean="0"/>
              <a:t>.sınıf </a:t>
            </a:r>
            <a:r>
              <a:rPr lang="tr-TR" sz="2000" i="1" dirty="0"/>
              <a:t>Türk Dili ve Edebiyatı dersinin 1.dönem 2.yazılı sınavına hazırlık olması amacıyla oluşturulmuştur. Slaytta yer alan konulardaki mavi bağlantılara tıklayarak ilgili konu hakkında daha fazla bilgiye ulaşabilirsiniz.</a:t>
            </a:r>
          </a:p>
          <a:p>
            <a:endParaRPr lang="tr-TR" sz="2000" dirty="0"/>
          </a:p>
          <a:p>
            <a:pPr algn="ctr"/>
            <a:r>
              <a:rPr lang="tr-TR" sz="2000" dirty="0"/>
              <a:t>Bu çalışma “Deniz Hoca” ve “</a:t>
            </a:r>
            <a:r>
              <a:rPr lang="tr-TR" sz="2000" dirty="0" err="1"/>
              <a:t>www.edebiyatciyim.com</a:t>
            </a:r>
            <a:r>
              <a:rPr lang="tr-TR" sz="2000" dirty="0"/>
              <a:t> tarafından hazırlanmıştır.</a:t>
            </a:r>
          </a:p>
          <a:p>
            <a:pPr algn="ctr"/>
            <a:endParaRPr lang="tr-TR" sz="2000" dirty="0"/>
          </a:p>
          <a:p>
            <a:r>
              <a:rPr lang="tr-TR" sz="2000" dirty="0">
                <a:solidFill>
                  <a:srgbClr val="FF0000"/>
                </a:solidFill>
              </a:rPr>
              <a:t>1. Deniz Hoca Youtube Kanalı</a:t>
            </a:r>
            <a:r>
              <a:rPr lang="tr-TR" sz="2000" dirty="0"/>
              <a:t> ⇒ </a:t>
            </a:r>
            <a:r>
              <a:rPr lang="tr-TR" sz="2000" dirty="0">
                <a:hlinkClick r:id="rId3"/>
              </a:rPr>
              <a:t>www.youtube.com/DenizHoca</a:t>
            </a:r>
            <a:endParaRPr lang="tr-TR" sz="2000" dirty="0"/>
          </a:p>
          <a:p>
            <a:r>
              <a:rPr lang="tr-TR" sz="2000" dirty="0">
                <a:solidFill>
                  <a:srgbClr val="FF0000"/>
                </a:solidFill>
              </a:rPr>
              <a:t>2. Edebiyat Sitemiz                    </a:t>
            </a:r>
            <a:r>
              <a:rPr lang="tr-TR" sz="2000" dirty="0"/>
              <a:t>⇒ </a:t>
            </a:r>
            <a:r>
              <a:rPr lang="tr-TR" sz="2000" dirty="0">
                <a:hlinkClick r:id="rId4"/>
              </a:rPr>
              <a:t>www.edebiyatciyim.com</a:t>
            </a:r>
            <a:endParaRPr lang="tr-TR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86127" y="0"/>
            <a:ext cx="227139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ARUZ ÖLÇÜSÜ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b. </a:t>
            </a:r>
            <a:r>
              <a:rPr lang="tr-TR" sz="2400" b="1" dirty="0" smtClean="0"/>
              <a:t>Aruz </a:t>
            </a:r>
            <a:r>
              <a:rPr lang="tr-TR" sz="2400" b="1" dirty="0" err="1" smtClean="0"/>
              <a:t>Ölc</a:t>
            </a:r>
            <a:r>
              <a:rPr lang="tr-TR" sz="2400" b="1" dirty="0" err="1"/>
              <a:t>̧üsu</a:t>
            </a:r>
            <a:r>
              <a:rPr lang="tr-TR" sz="2400" b="1" dirty="0"/>
              <a:t>̈: </a:t>
            </a:r>
            <a:r>
              <a:rPr lang="tr-TR" sz="2400" dirty="0"/>
              <a:t>Dizelerdeki hecelerin </a:t>
            </a:r>
            <a:r>
              <a:rPr lang="tr-TR" sz="2400" dirty="0" err="1"/>
              <a:t>açık</a:t>
            </a:r>
            <a:r>
              <a:rPr lang="tr-TR" sz="2400" dirty="0"/>
              <a:t> (kısa) ve kapalı (uzun) </a:t>
            </a:r>
            <a:r>
              <a:rPr lang="tr-TR" sz="2400" dirty="0" err="1"/>
              <a:t>oluşlarına</a:t>
            </a:r>
            <a:r>
              <a:rPr lang="tr-TR" sz="2400" dirty="0"/>
              <a:t> dayanan </a:t>
            </a:r>
            <a:r>
              <a:rPr lang="tr-TR" sz="2400" dirty="0" err="1"/>
              <a:t>ölçu</a:t>
            </a:r>
            <a:r>
              <a:rPr lang="tr-TR" sz="2400" dirty="0"/>
              <a:t>̈ </a:t>
            </a:r>
            <a:r>
              <a:rPr lang="tr-TR" sz="2400" dirty="0" err="1"/>
              <a:t>türüdür</a:t>
            </a:r>
            <a:r>
              <a:rPr lang="tr-TR" sz="2400" dirty="0"/>
              <a:t>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>
                <a:hlinkClick r:id="rId3"/>
              </a:rPr>
              <a:t>Aruz </a:t>
            </a:r>
            <a:r>
              <a:rPr lang="tr-TR" sz="2400" dirty="0" err="1">
                <a:hlinkClick r:id="rId3"/>
              </a:rPr>
              <a:t>ölçüsu</a:t>
            </a:r>
            <a:r>
              <a:rPr lang="tr-TR" sz="2400" dirty="0"/>
              <a:t>̈, Arap edebiyatında </a:t>
            </a:r>
            <a:r>
              <a:rPr lang="tr-TR" sz="2400" dirty="0" err="1"/>
              <a:t>doğmus</a:t>
            </a:r>
            <a:r>
              <a:rPr lang="tr-TR" sz="2400" dirty="0"/>
              <a:t>̧; oradan İ</a:t>
            </a:r>
            <a:r>
              <a:rPr lang="tr-TR" sz="2400" dirty="0" smtClean="0"/>
              <a:t>ran </a:t>
            </a:r>
            <a:r>
              <a:rPr lang="tr-TR" sz="2400" dirty="0"/>
              <a:t>edebiyatına, İ</a:t>
            </a:r>
            <a:r>
              <a:rPr lang="tr-TR" sz="2400" dirty="0" smtClean="0"/>
              <a:t>ran </a:t>
            </a:r>
            <a:r>
              <a:rPr lang="tr-TR" sz="2400" dirty="0"/>
              <a:t>edebiyatından da </a:t>
            </a:r>
            <a:r>
              <a:rPr lang="tr-TR" sz="2400" dirty="0" err="1"/>
              <a:t>Türk</a:t>
            </a:r>
            <a:r>
              <a:rPr lang="tr-TR" sz="2400" dirty="0"/>
              <a:t> edebiyatına </a:t>
            </a:r>
            <a:r>
              <a:rPr lang="tr-TR" sz="2400" dirty="0" err="1"/>
              <a:t>geçmiştir</a:t>
            </a:r>
            <a:r>
              <a:rPr lang="tr-TR" sz="2400" dirty="0"/>
              <a:t>. </a:t>
            </a:r>
          </a:p>
          <a:p>
            <a:endParaRPr lang="tr-TR" sz="2400" dirty="0" smtClean="0"/>
          </a:p>
          <a:p>
            <a:r>
              <a:rPr lang="tr-TR" sz="2400" dirty="0"/>
              <a:t>Divan, </a:t>
            </a:r>
            <a:r>
              <a:rPr lang="tr-TR" sz="2400" dirty="0" err="1"/>
              <a:t>Servetifu</a:t>
            </a:r>
            <a:r>
              <a:rPr lang="tr-TR" sz="2400" dirty="0" err="1" smtClean="0"/>
              <a:t>̈nun</a:t>
            </a:r>
            <a:r>
              <a:rPr lang="tr-TR" sz="2400" dirty="0" smtClean="0"/>
              <a:t> </a:t>
            </a:r>
            <a:r>
              <a:rPr lang="tr-TR" sz="2400" dirty="0"/>
              <a:t>ve </a:t>
            </a:r>
            <a:r>
              <a:rPr lang="tr-TR" sz="2400" dirty="0" err="1"/>
              <a:t>Fecriati</a:t>
            </a:r>
            <a:r>
              <a:rPr lang="tr-TR" sz="2400" dirty="0"/>
              <a:t> </a:t>
            </a:r>
            <a:r>
              <a:rPr lang="tr-TR" sz="2400" dirty="0" err="1"/>
              <a:t>şiirinde</a:t>
            </a:r>
            <a:r>
              <a:rPr lang="tr-TR" sz="2400" dirty="0"/>
              <a:t> aruz </a:t>
            </a:r>
            <a:r>
              <a:rPr lang="tr-TR" sz="2400" dirty="0" err="1"/>
              <a:t>ölçüsu</a:t>
            </a:r>
            <a:r>
              <a:rPr lang="tr-TR" sz="2400" dirty="0"/>
              <a:t>̈ </a:t>
            </a:r>
            <a:r>
              <a:rPr lang="tr-TR" sz="2400" dirty="0" err="1"/>
              <a:t>kullanılmıştır</a:t>
            </a:r>
            <a:r>
              <a:rPr lang="tr-TR" sz="2400" dirty="0"/>
              <a:t>. </a:t>
            </a:r>
          </a:p>
          <a:p>
            <a:endParaRPr lang="tr-TR" sz="2400" dirty="0" smtClean="0"/>
          </a:p>
          <a:p>
            <a:r>
              <a:rPr lang="tr-TR" sz="2000" i="1" dirty="0">
                <a:solidFill>
                  <a:srgbClr val="00B050"/>
                </a:solidFill>
              </a:rPr>
              <a:t>Bin atlı akınlarda </a:t>
            </a:r>
            <a:r>
              <a:rPr lang="tr-TR" sz="2000" i="1" dirty="0" err="1">
                <a:solidFill>
                  <a:srgbClr val="00B050"/>
                </a:solidFill>
              </a:rPr>
              <a:t>çocuklar</a:t>
            </a:r>
            <a:r>
              <a:rPr lang="tr-TR" sz="2000" i="1" dirty="0">
                <a:solidFill>
                  <a:srgbClr val="00B050"/>
                </a:solidFill>
              </a:rPr>
              <a:t> gibi </a:t>
            </a:r>
            <a:r>
              <a:rPr lang="tr-TR" sz="2000" i="1" dirty="0" err="1">
                <a:solidFill>
                  <a:srgbClr val="00B050"/>
                </a:solidFill>
              </a:rPr>
              <a:t>şendik</a:t>
            </a:r>
            <a:r>
              <a:rPr lang="tr-TR" sz="2000" i="1" dirty="0">
                <a:solidFill>
                  <a:srgbClr val="00B050"/>
                </a:solidFill>
              </a:rPr>
              <a:t> </a:t>
            </a:r>
            <a:endParaRPr lang="tr-TR" sz="2000" dirty="0">
              <a:solidFill>
                <a:srgbClr val="00B050"/>
              </a:solidFill>
            </a:endParaRPr>
          </a:p>
          <a:p>
            <a:r>
              <a:rPr lang="tr-TR" sz="2000" i="1" dirty="0">
                <a:solidFill>
                  <a:srgbClr val="00B050"/>
                </a:solidFill>
              </a:rPr>
              <a:t>Bin atlı o </a:t>
            </a:r>
            <a:r>
              <a:rPr lang="tr-TR" sz="2000" i="1" dirty="0" err="1">
                <a:solidFill>
                  <a:srgbClr val="00B050"/>
                </a:solidFill>
              </a:rPr>
              <a:t>gün</a:t>
            </a:r>
            <a:r>
              <a:rPr lang="tr-TR" sz="2000" i="1" dirty="0">
                <a:solidFill>
                  <a:srgbClr val="00B050"/>
                </a:solidFill>
              </a:rPr>
              <a:t> dev gibi bir orduyu yendik </a:t>
            </a:r>
            <a:endParaRPr lang="tr-TR" sz="2000" dirty="0">
              <a:solidFill>
                <a:srgbClr val="00B050"/>
              </a:solidFill>
            </a:endParaRPr>
          </a:p>
          <a:p>
            <a:r>
              <a:rPr lang="tr-TR" sz="2000" dirty="0">
                <a:solidFill>
                  <a:srgbClr val="00B050"/>
                </a:solidFill>
              </a:rPr>
              <a:t>— — • / •— — •/ • — — •/ •— — </a:t>
            </a:r>
            <a:endParaRPr lang="tr-TR" sz="2000" dirty="0" smtClean="0">
              <a:solidFill>
                <a:srgbClr val="00B050"/>
              </a:solidFill>
            </a:endParaRPr>
          </a:p>
          <a:p>
            <a:r>
              <a:rPr lang="tr-TR" sz="2000" dirty="0" err="1" smtClean="0">
                <a:solidFill>
                  <a:srgbClr val="00B050"/>
                </a:solidFill>
              </a:rPr>
              <a:t>mef’u</a:t>
            </a:r>
            <a:r>
              <a:rPr lang="tr-TR" sz="2000" dirty="0" err="1">
                <a:solidFill>
                  <a:srgbClr val="00B050"/>
                </a:solidFill>
              </a:rPr>
              <a:t>̂lu</a:t>
            </a:r>
            <a:r>
              <a:rPr lang="tr-TR" sz="2000" dirty="0">
                <a:solidFill>
                  <a:srgbClr val="00B050"/>
                </a:solidFill>
              </a:rPr>
              <a:t>̈ / </a:t>
            </a:r>
            <a:r>
              <a:rPr lang="tr-TR" sz="2000" dirty="0" err="1">
                <a:solidFill>
                  <a:srgbClr val="00B050"/>
                </a:solidFill>
              </a:rPr>
              <a:t>mefâîlu</a:t>
            </a:r>
            <a:r>
              <a:rPr lang="tr-TR" sz="2000" dirty="0">
                <a:solidFill>
                  <a:srgbClr val="00B050"/>
                </a:solidFill>
              </a:rPr>
              <a:t>̈ / </a:t>
            </a:r>
            <a:r>
              <a:rPr lang="tr-TR" sz="2000" dirty="0" err="1">
                <a:solidFill>
                  <a:srgbClr val="00B050"/>
                </a:solidFill>
              </a:rPr>
              <a:t>mefâîlu</a:t>
            </a:r>
            <a:r>
              <a:rPr lang="tr-TR" sz="2000" dirty="0">
                <a:solidFill>
                  <a:srgbClr val="00B050"/>
                </a:solidFill>
              </a:rPr>
              <a:t>̈ / </a:t>
            </a:r>
            <a:r>
              <a:rPr lang="tr-TR" sz="2000" dirty="0" err="1">
                <a:solidFill>
                  <a:srgbClr val="00B050"/>
                </a:solidFill>
              </a:rPr>
              <a:t>feûlün</a:t>
            </a:r>
            <a:r>
              <a:rPr lang="tr-TR" sz="2000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652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44352" y="0"/>
            <a:ext cx="23124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SERBEST ÖLÇÜ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c. Serbest </a:t>
            </a:r>
            <a:r>
              <a:rPr lang="tr-TR" sz="2400" b="1" dirty="0" err="1"/>
              <a:t>Ö</a:t>
            </a:r>
            <a:r>
              <a:rPr lang="tr-TR" sz="2400" b="1" dirty="0" err="1" smtClean="0"/>
              <a:t>lc</a:t>
            </a:r>
            <a:r>
              <a:rPr lang="tr-TR" sz="2400" b="1" dirty="0" err="1"/>
              <a:t>̧u</a:t>
            </a:r>
            <a:r>
              <a:rPr lang="tr-TR" sz="2400" b="1" dirty="0"/>
              <a:t>̈: </a:t>
            </a:r>
            <a:r>
              <a:rPr lang="tr-TR" sz="2400" dirty="0"/>
              <a:t>Dizelerdeki hece sayılarının </a:t>
            </a:r>
            <a:r>
              <a:rPr lang="tr-TR" sz="2400" dirty="0" err="1"/>
              <a:t>eşitliği</a:t>
            </a:r>
            <a:r>
              <a:rPr lang="tr-TR" sz="2400" dirty="0"/>
              <a:t>, hecelerin </a:t>
            </a:r>
            <a:r>
              <a:rPr lang="tr-TR" sz="2400" dirty="0" err="1"/>
              <a:t>açık-kapalı</a:t>
            </a:r>
            <a:r>
              <a:rPr lang="tr-TR" sz="2400" dirty="0"/>
              <a:t> olması gibi kurallara </a:t>
            </a:r>
            <a:r>
              <a:rPr lang="tr-TR" sz="2400" dirty="0" err="1"/>
              <a:t>bağlı</a:t>
            </a:r>
            <a:r>
              <a:rPr lang="tr-TR" sz="2400" dirty="0"/>
              <a:t> kalınmayan </a:t>
            </a:r>
            <a:r>
              <a:rPr lang="tr-TR" sz="2400" dirty="0" err="1"/>
              <a:t>ölçu</a:t>
            </a:r>
            <a:r>
              <a:rPr lang="tr-TR" sz="2400" dirty="0"/>
              <a:t>̈ </a:t>
            </a:r>
            <a:r>
              <a:rPr lang="tr-TR" sz="2400" dirty="0" err="1"/>
              <a:t>çeşididir</a:t>
            </a:r>
            <a:r>
              <a:rPr lang="tr-TR" sz="2400" dirty="0"/>
              <a:t>. </a:t>
            </a:r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i="1" dirty="0" err="1"/>
              <a:t>Yaşamak</a:t>
            </a:r>
            <a:r>
              <a:rPr lang="tr-TR" sz="2400" i="1" dirty="0"/>
              <a:t> </a:t>
            </a:r>
            <a:r>
              <a:rPr lang="tr-TR" sz="2400" i="1" dirty="0" err="1"/>
              <a:t>şakaya</a:t>
            </a:r>
            <a:r>
              <a:rPr lang="tr-TR" sz="2400" i="1" dirty="0"/>
              <a:t> gelmez,</a:t>
            </a:r>
            <a:br>
              <a:rPr lang="tr-TR" sz="2400" i="1" dirty="0"/>
            </a:br>
            <a:r>
              <a:rPr lang="tr-TR" sz="2400" i="1" dirty="0" err="1"/>
              <a:t>büyük</a:t>
            </a:r>
            <a:r>
              <a:rPr lang="tr-TR" sz="2400" i="1" dirty="0"/>
              <a:t> bir ciddiyetle </a:t>
            </a:r>
            <a:r>
              <a:rPr lang="tr-TR" sz="2400" i="1" dirty="0" err="1"/>
              <a:t>yaşayacaksın</a:t>
            </a:r>
            <a:r>
              <a:rPr lang="tr-TR" sz="2400" i="1" dirty="0"/>
              <a:t> </a:t>
            </a:r>
            <a:endParaRPr lang="tr-TR" sz="2400" dirty="0"/>
          </a:p>
          <a:p>
            <a:r>
              <a:rPr lang="tr-TR" sz="2400" i="1" dirty="0" smtClean="0"/>
              <a:t>                      bir </a:t>
            </a:r>
            <a:r>
              <a:rPr lang="tr-TR" sz="2400" i="1" dirty="0"/>
              <a:t>sincap gibi meselâ,</a:t>
            </a:r>
            <a:br>
              <a:rPr lang="tr-TR" sz="2400" i="1" dirty="0"/>
            </a:br>
            <a:r>
              <a:rPr lang="tr-TR" sz="2400" i="1" dirty="0"/>
              <a:t>yani, </a:t>
            </a:r>
            <a:r>
              <a:rPr lang="tr-TR" sz="2400" i="1" dirty="0" err="1"/>
              <a:t>yaşamanın</a:t>
            </a:r>
            <a:r>
              <a:rPr lang="tr-TR" sz="2400" i="1" dirty="0"/>
              <a:t> </a:t>
            </a:r>
            <a:r>
              <a:rPr lang="tr-TR" sz="2400" i="1" dirty="0" err="1"/>
              <a:t>dışında</a:t>
            </a:r>
            <a:r>
              <a:rPr lang="tr-TR" sz="2400" i="1" dirty="0"/>
              <a:t> ve </a:t>
            </a:r>
            <a:r>
              <a:rPr lang="tr-TR" sz="2400" i="1" dirty="0" err="1"/>
              <a:t>ötesinde</a:t>
            </a:r>
            <a:r>
              <a:rPr lang="tr-TR" sz="2400" i="1" dirty="0"/>
              <a:t> </a:t>
            </a:r>
            <a:r>
              <a:rPr lang="tr-TR" sz="2400" i="1" dirty="0" err="1"/>
              <a:t>hiçbir</a:t>
            </a:r>
            <a:r>
              <a:rPr lang="tr-TR" sz="2400" i="1" dirty="0"/>
              <a:t> </a:t>
            </a:r>
            <a:r>
              <a:rPr lang="tr-TR" sz="2400" i="1" dirty="0" err="1"/>
              <a:t>şey</a:t>
            </a:r>
            <a:r>
              <a:rPr lang="tr-TR" sz="2400" i="1" dirty="0"/>
              <a:t> beklemeden, </a:t>
            </a:r>
            <a:endParaRPr lang="tr-TR" sz="2400" dirty="0"/>
          </a:p>
          <a:p>
            <a:r>
              <a:rPr lang="tr-TR" sz="2400" i="1" dirty="0" smtClean="0"/>
              <a:t>             yani</a:t>
            </a:r>
            <a:r>
              <a:rPr lang="tr-TR" sz="2400" i="1" dirty="0"/>
              <a:t>, </a:t>
            </a:r>
            <a:r>
              <a:rPr lang="tr-TR" sz="2400" i="1" dirty="0" err="1"/>
              <a:t>bütün</a:t>
            </a:r>
            <a:r>
              <a:rPr lang="tr-TR" sz="2400" i="1" dirty="0"/>
              <a:t> </a:t>
            </a:r>
            <a:r>
              <a:rPr lang="tr-TR" sz="2400" i="1" dirty="0" err="1"/>
              <a:t>işin</a:t>
            </a:r>
            <a:r>
              <a:rPr lang="tr-TR" sz="2400" i="1" dirty="0"/>
              <a:t> </a:t>
            </a:r>
            <a:r>
              <a:rPr lang="tr-TR" sz="2400" i="1" dirty="0" err="1"/>
              <a:t>gücün</a:t>
            </a:r>
            <a:r>
              <a:rPr lang="tr-TR" sz="2400" i="1" dirty="0"/>
              <a:t> </a:t>
            </a:r>
            <a:r>
              <a:rPr lang="tr-TR" sz="2400" i="1" dirty="0" err="1"/>
              <a:t>yaşamak</a:t>
            </a:r>
            <a:r>
              <a:rPr lang="tr-TR" sz="2400" i="1" dirty="0"/>
              <a:t> olacak. </a:t>
            </a:r>
            <a:endParaRPr lang="tr-TR" sz="2400" dirty="0"/>
          </a:p>
          <a:p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47268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85073" y="0"/>
            <a:ext cx="103105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REDİF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hlinkClick r:id="rId3"/>
              </a:rPr>
              <a:t>Redifler</a:t>
            </a:r>
            <a:r>
              <a:rPr lang="tr-TR" sz="2400" dirty="0" smtClean="0"/>
              <a:t>, </a:t>
            </a:r>
            <a:r>
              <a:rPr lang="tr-TR" sz="2400" dirty="0"/>
              <a:t>dize sonlarında tekrar eden aynı anlamdaki kelimeler ya da aynı görevdeki eklerden oluşmaktadır</a:t>
            </a:r>
            <a:r>
              <a:rPr lang="tr-TR" sz="2400" dirty="0" smtClean="0"/>
              <a:t>.</a:t>
            </a:r>
          </a:p>
          <a:p>
            <a:endParaRPr lang="tr-TR" sz="2400" b="1" dirty="0"/>
          </a:p>
          <a:p>
            <a:pPr marL="342900" indent="-342900">
              <a:buFont typeface="Wingdings" charset="2"/>
              <a:buChar char="ü"/>
            </a:pPr>
            <a:r>
              <a:rPr lang="tr-TR" sz="2400" dirty="0"/>
              <a:t>Redifler mutlaka dize sonlarında yer almaktadır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 smtClean="0"/>
          </a:p>
          <a:p>
            <a:pPr marL="342900" indent="-342900">
              <a:buFont typeface="Wingdings" charset="2"/>
              <a:buChar char="ü"/>
            </a:pPr>
            <a:r>
              <a:rPr lang="tr-TR" sz="2400" dirty="0" smtClean="0"/>
              <a:t>Önce redifler bulunmalıdır.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 smtClean="0"/>
          </a:p>
          <a:p>
            <a:pPr marL="342900" indent="-342900">
              <a:buFont typeface="Wingdings" charset="2"/>
              <a:buChar char="ü"/>
            </a:pPr>
            <a:r>
              <a:rPr lang="tr-TR" sz="2400" dirty="0"/>
              <a:t>Redifler bulunduktan sonra </a:t>
            </a:r>
            <a:r>
              <a:rPr lang="tr-TR" sz="2400" b="1" i="1" dirty="0">
                <a:hlinkClick r:id="rId4"/>
              </a:rPr>
              <a:t>kafiye</a:t>
            </a:r>
            <a:r>
              <a:rPr lang="tr-TR" sz="2400" dirty="0"/>
              <a:t> aranmalıdır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ü"/>
            </a:pPr>
            <a:endParaRPr lang="tr-TR" sz="2400" dirty="0"/>
          </a:p>
          <a:p>
            <a:pPr marL="342900" indent="-342900">
              <a:buFont typeface="Wingdings" charset="2"/>
              <a:buChar char="ü"/>
            </a:pPr>
            <a:r>
              <a:rPr lang="tr-TR" sz="2400" dirty="0"/>
              <a:t>Her şiirde redif bulunmak zorunda değildir.</a:t>
            </a:r>
          </a:p>
          <a:p>
            <a:endParaRPr lang="tr-TR" sz="2400" dirty="0"/>
          </a:p>
          <a:p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58300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85073" y="0"/>
            <a:ext cx="103105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REDİF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/>
              <a:t>Senin bu </a:t>
            </a:r>
            <a:r>
              <a:rPr lang="tr-TR" sz="2400" i="1" dirty="0" err="1"/>
              <a:t>Ruhsati’n</a:t>
            </a:r>
            <a:r>
              <a:rPr lang="tr-TR" sz="2400" i="1" dirty="0"/>
              <a:t> senin </a:t>
            </a:r>
            <a:r>
              <a:rPr lang="tr-TR" sz="2400" i="1" dirty="0" err="1" smtClean="0"/>
              <a:t>kardaşın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/>
              <a:t>Senin benim için böyle telaşın 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/>
              <a:t>Senin bu feryadın senin göz yaşın</a:t>
            </a:r>
            <a:r>
              <a:rPr lang="tr-TR" sz="2400" b="1" i="1" dirty="0"/>
              <a:t> 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/>
              <a:t>Senin buselerin öldürür beni </a:t>
            </a:r>
            <a:endParaRPr lang="tr-TR" sz="2400" i="1" dirty="0" smtClean="0"/>
          </a:p>
          <a:p>
            <a:endParaRPr lang="tr-TR" sz="2400" i="1" dirty="0" smtClean="0"/>
          </a:p>
          <a:p>
            <a:endParaRPr lang="tr-TR" sz="2400" i="1" dirty="0"/>
          </a:p>
          <a:p>
            <a:r>
              <a:rPr lang="tr-TR" sz="2400" i="1" dirty="0"/>
              <a:t>Gine hekim gelmiş dermana muhtaç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/>
              <a:t>Can telef ediyor kurbana muhtaç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/>
              <a:t>Artık geri dönmez fermana muhtaç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/>
              <a:t>Karıştı araya muzu kaç gündür.</a:t>
            </a:r>
            <a:endParaRPr lang="tr-TR" sz="2400" dirty="0"/>
          </a:p>
          <a:p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90868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08930" y="0"/>
            <a:ext cx="118333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KAFİYE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/>
              <a:t>Şiirde</a:t>
            </a:r>
            <a:r>
              <a:rPr lang="tr-TR" sz="2400" dirty="0"/>
              <a:t> iki veya daha </a:t>
            </a:r>
            <a:r>
              <a:rPr lang="tr-TR" sz="2400" dirty="0" err="1"/>
              <a:t>çok</a:t>
            </a:r>
            <a:r>
              <a:rPr lang="tr-TR" sz="2400" dirty="0"/>
              <a:t> dize arasındaki farklı anlam ve </a:t>
            </a:r>
            <a:r>
              <a:rPr lang="tr-TR" sz="2400" dirty="0" err="1"/>
              <a:t>görevdeki</a:t>
            </a:r>
            <a:r>
              <a:rPr lang="tr-TR" sz="2400" dirty="0"/>
              <a:t> seslerin, </a:t>
            </a:r>
            <a:r>
              <a:rPr lang="tr-TR" sz="2400" dirty="0" smtClean="0"/>
              <a:t>kelimelerin </a:t>
            </a:r>
            <a:r>
              <a:rPr lang="tr-TR" sz="2400" dirty="0" err="1"/>
              <a:t>benzerliğidir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b="1" dirty="0">
                <a:hlinkClick r:id="rId3"/>
              </a:rPr>
              <a:t>Kafiye</a:t>
            </a:r>
            <a:r>
              <a:rPr lang="tr-TR" sz="2400" b="1" dirty="0"/>
              <a:t> (Uyak) </a:t>
            </a:r>
            <a:r>
              <a:rPr lang="tr-TR" sz="2400" b="1" dirty="0" smtClean="0"/>
              <a:t>Çeşitleri</a:t>
            </a:r>
          </a:p>
          <a:p>
            <a:endParaRPr lang="tr-TR" sz="2400" dirty="0"/>
          </a:p>
          <a:p>
            <a:r>
              <a:rPr lang="tr-TR" sz="2400" dirty="0">
                <a:solidFill>
                  <a:srgbClr val="00B050"/>
                </a:solidFill>
              </a:rPr>
              <a:t>Yarım Kafiye </a:t>
            </a:r>
            <a:r>
              <a:rPr lang="tr-TR" sz="2400" b="1" dirty="0" smtClean="0">
                <a:solidFill>
                  <a:srgbClr val="00B050"/>
                </a:solidFill>
              </a:rPr>
              <a:t>⇒ </a:t>
            </a:r>
            <a:r>
              <a:rPr lang="tr-TR" sz="2400" dirty="0" smtClean="0"/>
              <a:t>Bir ses benzerliği</a:t>
            </a:r>
          </a:p>
          <a:p>
            <a:r>
              <a:rPr lang="tr-TR" sz="2400" dirty="0" smtClean="0">
                <a:solidFill>
                  <a:srgbClr val="00B050"/>
                </a:solidFill>
              </a:rPr>
              <a:t>Tam </a:t>
            </a:r>
            <a:r>
              <a:rPr lang="tr-TR" sz="2400" dirty="0">
                <a:solidFill>
                  <a:srgbClr val="00B050"/>
                </a:solidFill>
              </a:rPr>
              <a:t>Kafiye </a:t>
            </a:r>
            <a:r>
              <a:rPr lang="tr-TR" sz="2400" dirty="0" smtClean="0">
                <a:solidFill>
                  <a:srgbClr val="00B050"/>
                </a:solidFill>
              </a:rPr>
              <a:t>⇒ </a:t>
            </a:r>
            <a:r>
              <a:rPr lang="tr-TR" sz="2400" dirty="0" smtClean="0"/>
              <a:t>İki ses benzerliği</a:t>
            </a:r>
          </a:p>
          <a:p>
            <a:r>
              <a:rPr lang="tr-TR" sz="2400" dirty="0" smtClean="0">
                <a:solidFill>
                  <a:srgbClr val="00B050"/>
                </a:solidFill>
              </a:rPr>
              <a:t>Zengin Kafiye ⇒ </a:t>
            </a:r>
            <a:r>
              <a:rPr lang="tr-TR" sz="2400" dirty="0" smtClean="0"/>
              <a:t>Üç ve üzeri ses benzerliği</a:t>
            </a:r>
          </a:p>
          <a:p>
            <a:r>
              <a:rPr lang="tr-TR" sz="2400" dirty="0" err="1">
                <a:solidFill>
                  <a:srgbClr val="00B050"/>
                </a:solidFill>
              </a:rPr>
              <a:t>Cinaslı</a:t>
            </a:r>
            <a:r>
              <a:rPr lang="tr-TR" sz="2400" dirty="0">
                <a:solidFill>
                  <a:srgbClr val="00B050"/>
                </a:solidFill>
              </a:rPr>
              <a:t> Kafiye </a:t>
            </a:r>
            <a:r>
              <a:rPr lang="tr-TR" sz="2400" dirty="0" smtClean="0">
                <a:solidFill>
                  <a:srgbClr val="00B050"/>
                </a:solidFill>
              </a:rPr>
              <a:t>⇒ </a:t>
            </a:r>
            <a:r>
              <a:rPr lang="tr-TR" sz="2400" dirty="0" smtClean="0"/>
              <a:t>Okunuşları aynı anlamları farklı kelimeler</a:t>
            </a:r>
            <a:endParaRPr lang="tr-TR" sz="2400" dirty="0"/>
          </a:p>
          <a:p>
            <a:endParaRPr lang="tr-TR" sz="2400" dirty="0"/>
          </a:p>
          <a:p>
            <a:endParaRPr lang="tr-TR" sz="2400" dirty="0"/>
          </a:p>
          <a:p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20779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08930" y="0"/>
            <a:ext cx="118333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KAFİYE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 smtClean="0"/>
              <a:t>Koluma </a:t>
            </a:r>
            <a:r>
              <a:rPr lang="tr-TR" sz="2400" i="1" dirty="0"/>
              <a:t>taktılar teli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/>
              <a:t>Söyletirler bin bir dili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/>
              <a:t>Oldum </a:t>
            </a:r>
            <a:r>
              <a:rPr lang="tr-TR" sz="2400" i="1" dirty="0" err="1"/>
              <a:t>Ayn</a:t>
            </a:r>
            <a:r>
              <a:rPr lang="tr-TR" sz="2400" i="1" dirty="0"/>
              <a:t>-ı cem bülbülü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/>
              <a:t>Ben </a:t>
            </a:r>
            <a:r>
              <a:rPr lang="tr-TR" sz="2400" i="1" dirty="0" err="1"/>
              <a:t>anın’çin</a:t>
            </a:r>
            <a:r>
              <a:rPr lang="tr-TR" sz="2400" i="1" dirty="0"/>
              <a:t> </a:t>
            </a:r>
            <a:r>
              <a:rPr lang="tr-TR" sz="2400" i="1" dirty="0" err="1" smtClean="0"/>
              <a:t>inilerim</a:t>
            </a:r>
            <a:endParaRPr lang="tr-TR" sz="2400" i="1" dirty="0" smtClean="0"/>
          </a:p>
          <a:p>
            <a:endParaRPr lang="tr-TR" sz="2400" i="1" dirty="0" smtClean="0">
              <a:solidFill>
                <a:srgbClr val="00B050"/>
              </a:solidFill>
            </a:endParaRP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/>
              <a:t>Kaldırımlar, </a:t>
            </a:r>
            <a:r>
              <a:rPr lang="tr-TR" sz="2400" i="1" dirty="0" err="1"/>
              <a:t>çilekes</a:t>
            </a:r>
            <a:r>
              <a:rPr lang="tr-TR" sz="2400" i="1" dirty="0"/>
              <a:t>̧ yalnızların annesi;</a:t>
            </a:r>
            <a:br>
              <a:rPr lang="tr-TR" sz="2400" i="1" dirty="0"/>
            </a:br>
            <a:r>
              <a:rPr lang="tr-TR" sz="2400" i="1" dirty="0"/>
              <a:t>Kaldırımlar, </a:t>
            </a:r>
            <a:r>
              <a:rPr lang="tr-TR" sz="2400" i="1" dirty="0" err="1"/>
              <a:t>içimde</a:t>
            </a:r>
            <a:r>
              <a:rPr lang="tr-TR" sz="2400" i="1" dirty="0"/>
              <a:t> </a:t>
            </a:r>
            <a:r>
              <a:rPr lang="tr-TR" sz="2400" i="1" dirty="0" err="1"/>
              <a:t>yaşamıs</a:t>
            </a:r>
            <a:r>
              <a:rPr lang="tr-TR" sz="2400" i="1" dirty="0"/>
              <a:t>̧ bir insandır.</a:t>
            </a:r>
            <a:br>
              <a:rPr lang="tr-TR" sz="2400" i="1" dirty="0"/>
            </a:br>
            <a:r>
              <a:rPr lang="tr-TR" sz="2400" i="1" dirty="0"/>
              <a:t>Kaldırımlar, duyulur, ses kesilince sesi; </a:t>
            </a:r>
            <a:endParaRPr lang="tr-TR" sz="2400" dirty="0"/>
          </a:p>
          <a:p>
            <a:r>
              <a:rPr lang="tr-TR" sz="2400" i="1" dirty="0"/>
              <a:t>Kaldırımlar, </a:t>
            </a:r>
            <a:r>
              <a:rPr lang="tr-TR" sz="2400" i="1" dirty="0" err="1"/>
              <a:t>içimde</a:t>
            </a:r>
            <a:r>
              <a:rPr lang="tr-TR" sz="2400" i="1" dirty="0"/>
              <a:t> kıvrılan bir lisandır.</a:t>
            </a:r>
            <a:br>
              <a:rPr lang="tr-TR" sz="2400" i="1" dirty="0"/>
            </a:br>
            <a:endParaRPr lang="tr-TR" sz="2400" dirty="0"/>
          </a:p>
          <a:p>
            <a:endParaRPr lang="tr-T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31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08930" y="0"/>
            <a:ext cx="118333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KAFİYE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i="1" dirty="0" smtClean="0"/>
          </a:p>
          <a:p>
            <a:endParaRPr lang="tr-TR" sz="2400" i="1" dirty="0" smtClean="0"/>
          </a:p>
          <a:p>
            <a:r>
              <a:rPr lang="tr-TR" sz="2400" i="1" dirty="0" smtClean="0">
                <a:solidFill>
                  <a:srgbClr val="00B050"/>
                </a:solidFill>
              </a:rPr>
              <a:t>Hadi </a:t>
            </a:r>
            <a:r>
              <a:rPr lang="tr-TR" sz="2400" i="1" dirty="0">
                <a:solidFill>
                  <a:srgbClr val="00B050"/>
                </a:solidFill>
              </a:rPr>
              <a:t>git, benden sana </a:t>
            </a:r>
            <a:r>
              <a:rPr lang="tr-TR" sz="2400" i="1" dirty="0" err="1">
                <a:solidFill>
                  <a:srgbClr val="00B050"/>
                </a:solidFill>
              </a:rPr>
              <a:t>dilediğince</a:t>
            </a:r>
            <a:r>
              <a:rPr lang="tr-TR" sz="2400" i="1" dirty="0">
                <a:solidFill>
                  <a:srgbClr val="00B050"/>
                </a:solidFill>
              </a:rPr>
              <a:t> izin,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 err="1">
                <a:solidFill>
                  <a:srgbClr val="00B050"/>
                </a:solidFill>
              </a:rPr>
              <a:t>Öyle</a:t>
            </a:r>
            <a:r>
              <a:rPr lang="tr-TR" sz="2400" i="1" dirty="0">
                <a:solidFill>
                  <a:srgbClr val="00B050"/>
                </a:solidFill>
              </a:rPr>
              <a:t> bir </a:t>
            </a:r>
            <a:r>
              <a:rPr lang="tr-TR" sz="2400" i="1" dirty="0" err="1">
                <a:solidFill>
                  <a:srgbClr val="00B050"/>
                </a:solidFill>
              </a:rPr>
              <a:t>uzaklas</a:t>
            </a:r>
            <a:r>
              <a:rPr lang="tr-TR" sz="2400" i="1" dirty="0">
                <a:solidFill>
                  <a:srgbClr val="00B050"/>
                </a:solidFill>
              </a:rPr>
              <a:t>̧ ki karda kalmasın izin. </a:t>
            </a:r>
            <a:endParaRPr lang="tr-T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62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12613" y="-18288"/>
            <a:ext cx="237597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KAFİYE ŞEMASI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Kafiye </a:t>
            </a:r>
            <a:r>
              <a:rPr lang="tr-TR" sz="2400" b="1" dirty="0" err="1"/>
              <a:t>Düzeni</a:t>
            </a:r>
            <a:r>
              <a:rPr lang="tr-TR" sz="2400" b="1" dirty="0"/>
              <a:t>: </a:t>
            </a:r>
            <a:r>
              <a:rPr lang="tr-TR" sz="2400" dirty="0"/>
              <a:t>Kafiyelerin </a:t>
            </a:r>
            <a:r>
              <a:rPr lang="tr-TR" sz="2400" dirty="0" err="1"/>
              <a:t>dizilis</a:t>
            </a:r>
            <a:r>
              <a:rPr lang="tr-TR" sz="2400" dirty="0"/>
              <a:t>̧ </a:t>
            </a:r>
            <a:r>
              <a:rPr lang="tr-TR" sz="2400" dirty="0" err="1"/>
              <a:t>özelliğine</a:t>
            </a:r>
            <a:r>
              <a:rPr lang="tr-TR" sz="2400" dirty="0"/>
              <a:t> kafiye </a:t>
            </a:r>
            <a:r>
              <a:rPr lang="tr-TR" sz="2400" dirty="0" err="1"/>
              <a:t>düzeni</a:t>
            </a:r>
            <a:r>
              <a:rPr lang="tr-TR" sz="2400" dirty="0"/>
              <a:t> (kafiye </a:t>
            </a:r>
            <a:r>
              <a:rPr lang="tr-TR" sz="2400" dirty="0" err="1"/>
              <a:t>şeması</a:t>
            </a:r>
            <a:r>
              <a:rPr lang="tr-TR" sz="2400" dirty="0"/>
              <a:t> / kafiye </a:t>
            </a:r>
            <a:r>
              <a:rPr lang="tr-TR" sz="2400" dirty="0" err="1"/>
              <a:t>örgüsu</a:t>
            </a:r>
            <a:r>
              <a:rPr lang="tr-TR" sz="2400" dirty="0"/>
              <a:t>̈) denir. </a:t>
            </a:r>
            <a:endParaRPr lang="tr-TR" sz="2400" dirty="0" smtClean="0"/>
          </a:p>
          <a:p>
            <a:endParaRPr lang="tr-TR" sz="2400" dirty="0"/>
          </a:p>
          <a:p>
            <a:endParaRPr lang="tr-TR" sz="24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12" y="1707654"/>
            <a:ext cx="6880572" cy="304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47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04836" y="0"/>
            <a:ext cx="299152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AHENK UNSURLARI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Asonans</a:t>
            </a:r>
            <a:r>
              <a:rPr lang="tr-TR" sz="2400" b="1" dirty="0"/>
              <a:t>: </a:t>
            </a:r>
            <a:r>
              <a:rPr lang="tr-TR" sz="2400" dirty="0"/>
              <a:t>Dizelerde aynı </a:t>
            </a:r>
            <a:r>
              <a:rPr lang="tr-TR" sz="2400" dirty="0" err="1"/>
              <a:t>ünlülerin</a:t>
            </a:r>
            <a:r>
              <a:rPr lang="tr-TR" sz="2400" dirty="0"/>
              <a:t> ahenk </a:t>
            </a:r>
            <a:r>
              <a:rPr lang="tr-TR" sz="2400" dirty="0" err="1"/>
              <a:t>sağlayacak</a:t>
            </a:r>
            <a:r>
              <a:rPr lang="tr-TR" sz="2400" dirty="0"/>
              <a:t> </a:t>
            </a:r>
            <a:r>
              <a:rPr lang="tr-TR" sz="2400" dirty="0" err="1"/>
              <a:t>şekilde</a:t>
            </a:r>
            <a:r>
              <a:rPr lang="tr-TR" sz="2400" dirty="0"/>
              <a:t> </a:t>
            </a:r>
            <a:r>
              <a:rPr lang="tr-TR" sz="2400" dirty="0" err="1"/>
              <a:t>sıkça</a:t>
            </a:r>
            <a:r>
              <a:rPr lang="tr-TR" sz="2400" dirty="0"/>
              <a:t> tekrarlanmasıdır.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i="1" dirty="0" smtClean="0">
                <a:solidFill>
                  <a:srgbClr val="00B050"/>
                </a:solidFill>
              </a:rPr>
              <a:t>“</a:t>
            </a:r>
            <a:r>
              <a:rPr lang="tr-TR" sz="2400" i="1" dirty="0" err="1">
                <a:solidFill>
                  <a:srgbClr val="00B050"/>
                </a:solidFill>
              </a:rPr>
              <a:t>Ş</a:t>
            </a:r>
            <a:r>
              <a:rPr lang="tr-TR" sz="2400" i="1" dirty="0" err="1" smtClean="0">
                <a:solidFill>
                  <a:srgbClr val="00B050"/>
                </a:solidFill>
              </a:rPr>
              <a:t>akaklarıma</a:t>
            </a:r>
            <a:r>
              <a:rPr lang="tr-TR" sz="2400" i="1" dirty="0" smtClean="0">
                <a:solidFill>
                  <a:srgbClr val="00B050"/>
                </a:solidFill>
              </a:rPr>
              <a:t> </a:t>
            </a:r>
            <a:r>
              <a:rPr lang="tr-TR" sz="2400" i="1" dirty="0" err="1" smtClean="0">
                <a:solidFill>
                  <a:srgbClr val="00B050"/>
                </a:solidFill>
              </a:rPr>
              <a:t>karmı</a:t>
            </a:r>
            <a:r>
              <a:rPr lang="tr-TR" sz="2400" i="1" dirty="0" smtClean="0">
                <a:solidFill>
                  <a:srgbClr val="00B050"/>
                </a:solidFill>
              </a:rPr>
              <a:t> </a:t>
            </a:r>
            <a:r>
              <a:rPr lang="tr-TR" sz="2400" i="1" dirty="0" err="1" smtClean="0">
                <a:solidFill>
                  <a:srgbClr val="00B050"/>
                </a:solidFill>
              </a:rPr>
              <a:t>yag</a:t>
            </a:r>
            <a:r>
              <a:rPr lang="tr-TR" sz="2400" i="1" dirty="0" err="1">
                <a:solidFill>
                  <a:srgbClr val="00B050"/>
                </a:solidFill>
              </a:rPr>
              <a:t>̆</a:t>
            </a:r>
            <a:r>
              <a:rPr lang="tr-TR" sz="2400" i="1" dirty="0" err="1" smtClean="0">
                <a:solidFill>
                  <a:srgbClr val="00B050"/>
                </a:solidFill>
              </a:rPr>
              <a:t>dı</a:t>
            </a:r>
            <a:r>
              <a:rPr lang="tr-TR" sz="2400" i="1" dirty="0" smtClean="0">
                <a:solidFill>
                  <a:srgbClr val="00B050"/>
                </a:solidFill>
              </a:rPr>
              <a:t> ne var?”</a:t>
            </a:r>
          </a:p>
          <a:p>
            <a:endParaRPr lang="tr-TR" sz="2400" i="1" dirty="0"/>
          </a:p>
          <a:p>
            <a:endParaRPr lang="tr-TR" sz="2400" dirty="0"/>
          </a:p>
          <a:p>
            <a:r>
              <a:rPr lang="tr-TR" sz="2400" b="1" dirty="0" smtClean="0"/>
              <a:t>Aliterasyon</a:t>
            </a:r>
            <a:r>
              <a:rPr lang="tr-TR" sz="2400" b="1" dirty="0"/>
              <a:t>: </a:t>
            </a:r>
            <a:r>
              <a:rPr lang="tr-TR" sz="2400" dirty="0"/>
              <a:t>Dizelerde aynı </a:t>
            </a:r>
            <a:r>
              <a:rPr lang="tr-TR" sz="2400" dirty="0" err="1"/>
              <a:t>ünsüzlerin</a:t>
            </a:r>
            <a:r>
              <a:rPr lang="tr-TR" sz="2400" dirty="0"/>
              <a:t> ahenk </a:t>
            </a:r>
            <a:r>
              <a:rPr lang="tr-TR" sz="2400" dirty="0" err="1"/>
              <a:t>sağlayacak</a:t>
            </a:r>
            <a:r>
              <a:rPr lang="tr-TR" sz="2400" dirty="0"/>
              <a:t> </a:t>
            </a:r>
            <a:r>
              <a:rPr lang="tr-TR" sz="2400" dirty="0" err="1"/>
              <a:t>şekilde</a:t>
            </a:r>
            <a:r>
              <a:rPr lang="tr-TR" sz="2400" dirty="0"/>
              <a:t> </a:t>
            </a:r>
            <a:r>
              <a:rPr lang="tr-TR" sz="2400" dirty="0" err="1"/>
              <a:t>sıkça</a:t>
            </a:r>
            <a:r>
              <a:rPr lang="tr-TR" sz="2400" dirty="0"/>
              <a:t> tekrarlanmasıdır.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i="1" dirty="0" smtClean="0">
                <a:solidFill>
                  <a:srgbClr val="00B050"/>
                </a:solidFill>
              </a:rPr>
              <a:t>“</a:t>
            </a:r>
            <a:r>
              <a:rPr lang="tr-TR" sz="2400" i="1" dirty="0">
                <a:solidFill>
                  <a:srgbClr val="00B050"/>
                </a:solidFill>
              </a:rPr>
              <a:t>Sokaktayım, kimsesiz bir sokak ortasında</a:t>
            </a:r>
            <a:r>
              <a:rPr lang="tr-TR" sz="2400" i="1" dirty="0" smtClean="0">
                <a:solidFill>
                  <a:srgbClr val="00B050"/>
                </a:solidFill>
              </a:rPr>
              <a:t>”</a:t>
            </a:r>
            <a:endParaRPr lang="tr-TR" sz="2400" dirty="0">
              <a:solidFill>
                <a:srgbClr val="00B050"/>
              </a:solidFill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0488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115399" y="0"/>
            <a:ext cx="49704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KONULARINA GÖRE ŞİİR TÜRLERİ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hlinkClick r:id="rId3"/>
              </a:rPr>
              <a:t>Lirik </a:t>
            </a:r>
            <a:r>
              <a:rPr lang="tr-TR" sz="2200" b="1" dirty="0" err="1">
                <a:hlinkClick r:id="rId3"/>
              </a:rPr>
              <a:t>Şiir</a:t>
            </a:r>
            <a:r>
              <a:rPr lang="tr-TR" sz="2200" b="1" dirty="0"/>
              <a:t>: </a:t>
            </a:r>
            <a:r>
              <a:rPr lang="tr-TR" sz="2200" dirty="0" err="1"/>
              <a:t>Aşk</a:t>
            </a:r>
            <a:r>
              <a:rPr lang="tr-TR" sz="2200" dirty="0"/>
              <a:t>, tabiat, </a:t>
            </a:r>
            <a:r>
              <a:rPr lang="tr-TR" sz="2200" dirty="0" err="1"/>
              <a:t>özlem</a:t>
            </a:r>
            <a:r>
              <a:rPr lang="tr-TR" sz="2200" dirty="0"/>
              <a:t>, gurbet, vatan, din, </a:t>
            </a:r>
            <a:r>
              <a:rPr lang="tr-TR" sz="2200" dirty="0" err="1"/>
              <a:t>ölüm</a:t>
            </a:r>
            <a:r>
              <a:rPr lang="tr-TR" sz="2200" dirty="0"/>
              <a:t> gibi konularda duyguların dile </a:t>
            </a:r>
            <a:r>
              <a:rPr lang="tr-TR" sz="2200" dirty="0" err="1"/>
              <a:t>getirildiği</a:t>
            </a:r>
            <a:r>
              <a:rPr lang="tr-TR" sz="2200" dirty="0"/>
              <a:t>, </a:t>
            </a:r>
            <a:r>
              <a:rPr lang="tr-TR" sz="2200" dirty="0" err="1"/>
              <a:t>coşkulu</a:t>
            </a:r>
            <a:r>
              <a:rPr lang="tr-TR" sz="2200" dirty="0"/>
              <a:t> bir anlatımın </a:t>
            </a:r>
            <a:r>
              <a:rPr lang="tr-TR" sz="2200" dirty="0" err="1"/>
              <a:t>kullanıldığı</a:t>
            </a:r>
            <a:r>
              <a:rPr lang="tr-TR" sz="2200" dirty="0"/>
              <a:t> </a:t>
            </a:r>
            <a:r>
              <a:rPr lang="tr-TR" sz="2200" dirty="0" err="1"/>
              <a:t>şiirlerdir</a:t>
            </a:r>
            <a:r>
              <a:rPr lang="tr-TR" sz="2200" dirty="0"/>
              <a:t>. </a:t>
            </a:r>
          </a:p>
          <a:p>
            <a:endParaRPr lang="tr-TR" sz="2200" dirty="0" smtClean="0"/>
          </a:p>
          <a:p>
            <a:r>
              <a:rPr lang="tr-TR" sz="2200" b="1" dirty="0">
                <a:hlinkClick r:id="rId4"/>
              </a:rPr>
              <a:t>Epik </a:t>
            </a:r>
            <a:r>
              <a:rPr lang="tr-TR" sz="2200" b="1" dirty="0" err="1">
                <a:hlinkClick r:id="rId4"/>
              </a:rPr>
              <a:t>Şiir</a:t>
            </a:r>
            <a:r>
              <a:rPr lang="tr-TR" sz="2200" b="1" dirty="0"/>
              <a:t>: </a:t>
            </a:r>
            <a:r>
              <a:rPr lang="tr-TR" sz="2200" dirty="0" err="1"/>
              <a:t>Savas</a:t>
            </a:r>
            <a:r>
              <a:rPr lang="tr-TR" sz="2200" dirty="0"/>
              <a:t>̧ ve kahramanlık konularını </a:t>
            </a:r>
            <a:r>
              <a:rPr lang="tr-TR" sz="2200" dirty="0" err="1"/>
              <a:t>coşkulu</a:t>
            </a:r>
            <a:r>
              <a:rPr lang="tr-TR" sz="2200" dirty="0"/>
              <a:t> bir anlatımla </a:t>
            </a:r>
            <a:r>
              <a:rPr lang="tr-TR" sz="2200" dirty="0" err="1"/>
              <a:t>işleyen</a:t>
            </a:r>
            <a:r>
              <a:rPr lang="tr-TR" sz="2200" dirty="0"/>
              <a:t> </a:t>
            </a:r>
            <a:r>
              <a:rPr lang="tr-TR" sz="2200" dirty="0" err="1"/>
              <a:t>şiirlerdir</a:t>
            </a:r>
            <a:r>
              <a:rPr lang="tr-TR" sz="2200" dirty="0"/>
              <a:t>. </a:t>
            </a:r>
          </a:p>
          <a:p>
            <a:endParaRPr lang="tr-TR" sz="2200" dirty="0" smtClean="0"/>
          </a:p>
          <a:p>
            <a:r>
              <a:rPr lang="tr-TR" sz="2200" b="1" dirty="0">
                <a:hlinkClick r:id="rId5"/>
              </a:rPr>
              <a:t>Satirik </a:t>
            </a:r>
            <a:r>
              <a:rPr lang="tr-TR" sz="2200" b="1" dirty="0" err="1">
                <a:hlinkClick r:id="rId5"/>
              </a:rPr>
              <a:t>Şiir</a:t>
            </a:r>
            <a:r>
              <a:rPr lang="tr-TR" sz="2200" b="1" dirty="0"/>
              <a:t>: </a:t>
            </a:r>
            <a:r>
              <a:rPr lang="tr-TR" sz="2200" dirty="0" err="1"/>
              <a:t>Kişilerin</a:t>
            </a:r>
            <a:r>
              <a:rPr lang="tr-TR" sz="2200" dirty="0"/>
              <a:t> ve toplumun aksayan </a:t>
            </a:r>
            <a:r>
              <a:rPr lang="tr-TR" sz="2200" dirty="0" err="1"/>
              <a:t>yönlerini</a:t>
            </a:r>
            <a:r>
              <a:rPr lang="tr-TR" sz="2200" dirty="0"/>
              <a:t> </a:t>
            </a:r>
            <a:r>
              <a:rPr lang="tr-TR" sz="2200" dirty="0" err="1"/>
              <a:t>eleştirel</a:t>
            </a:r>
            <a:r>
              <a:rPr lang="tr-TR" sz="2200" dirty="0"/>
              <a:t> </a:t>
            </a:r>
            <a:r>
              <a:rPr lang="tr-TR" sz="2200" dirty="0" err="1"/>
              <a:t>şekilde</a:t>
            </a:r>
            <a:r>
              <a:rPr lang="tr-TR" sz="2200" dirty="0"/>
              <a:t> ele alan </a:t>
            </a:r>
            <a:r>
              <a:rPr lang="tr-TR" sz="2200" dirty="0" err="1"/>
              <a:t>şiirlerdir</a:t>
            </a:r>
            <a:r>
              <a:rPr lang="tr-TR" sz="2200" dirty="0"/>
              <a:t>. </a:t>
            </a:r>
            <a:endParaRPr lang="tr-TR" sz="2200" dirty="0" smtClean="0"/>
          </a:p>
          <a:p>
            <a:endParaRPr lang="tr-TR" sz="2200" dirty="0"/>
          </a:p>
          <a:p>
            <a:r>
              <a:rPr lang="tr-TR" sz="2200" b="1" dirty="0">
                <a:hlinkClick r:id="rId6"/>
              </a:rPr>
              <a:t>Didaktik </a:t>
            </a:r>
            <a:r>
              <a:rPr lang="tr-TR" sz="2200" b="1" dirty="0" err="1">
                <a:hlinkClick r:id="rId6"/>
              </a:rPr>
              <a:t>Şiir</a:t>
            </a:r>
            <a:r>
              <a:rPr lang="tr-TR" sz="2200" b="1" dirty="0"/>
              <a:t>: </a:t>
            </a:r>
            <a:r>
              <a:rPr lang="tr-TR" sz="2200" dirty="0"/>
              <a:t>Bir </a:t>
            </a:r>
            <a:r>
              <a:rPr lang="tr-TR" sz="2200" dirty="0" err="1"/>
              <a:t>düşünceyi</a:t>
            </a:r>
            <a:r>
              <a:rPr lang="tr-TR" sz="2200" dirty="0"/>
              <a:t> aktarmak veya belli bir konuda </a:t>
            </a:r>
            <a:r>
              <a:rPr lang="tr-TR" sz="2200" dirty="0" err="1"/>
              <a:t>öğüt</a:t>
            </a:r>
            <a:r>
              <a:rPr lang="tr-TR" sz="2200" dirty="0"/>
              <a:t>, bilgi, ders vermek amacıyla </a:t>
            </a:r>
            <a:r>
              <a:rPr lang="tr-TR" sz="2200" dirty="0" err="1"/>
              <a:t>öğ</a:t>
            </a:r>
            <a:r>
              <a:rPr lang="tr-TR" sz="2200" dirty="0" err="1" smtClean="0"/>
              <a:t>retici</a:t>
            </a:r>
            <a:r>
              <a:rPr lang="tr-TR" sz="2200" dirty="0" smtClean="0"/>
              <a:t> </a:t>
            </a:r>
            <a:r>
              <a:rPr lang="tr-TR" sz="2200" dirty="0"/>
              <a:t>nitelikte yazılan </a:t>
            </a:r>
            <a:r>
              <a:rPr lang="tr-TR" sz="2200" dirty="0" err="1"/>
              <a:t>şiir</a:t>
            </a:r>
            <a:r>
              <a:rPr lang="tr-TR" sz="2200" dirty="0"/>
              <a:t> </a:t>
            </a:r>
            <a:r>
              <a:rPr lang="tr-TR" sz="2200" dirty="0" err="1"/>
              <a:t>türüdür</a:t>
            </a:r>
            <a:r>
              <a:rPr lang="tr-TR" sz="2200" dirty="0"/>
              <a:t>. </a:t>
            </a:r>
          </a:p>
          <a:p>
            <a:endParaRPr lang="tr-TR" sz="2200" dirty="0" smtClean="0"/>
          </a:p>
          <a:p>
            <a:r>
              <a:rPr lang="tr-TR" sz="2200" b="1" dirty="0">
                <a:hlinkClick r:id="rId7"/>
              </a:rPr>
              <a:t>Pastoral </a:t>
            </a:r>
            <a:r>
              <a:rPr lang="tr-TR" sz="2200" b="1" dirty="0" err="1">
                <a:hlinkClick r:id="rId7"/>
              </a:rPr>
              <a:t>Şiir</a:t>
            </a:r>
            <a:r>
              <a:rPr lang="tr-TR" sz="2200" b="1" dirty="0"/>
              <a:t>: </a:t>
            </a:r>
            <a:r>
              <a:rPr lang="tr-TR" sz="2200" dirty="0"/>
              <a:t>Tabiat </a:t>
            </a:r>
            <a:r>
              <a:rPr lang="tr-TR" sz="2200" dirty="0" err="1"/>
              <a:t>güzelliklerini</a:t>
            </a:r>
            <a:r>
              <a:rPr lang="tr-TR" sz="2200" dirty="0"/>
              <a:t>, kır ve </a:t>
            </a:r>
            <a:r>
              <a:rPr lang="tr-TR" sz="2200" dirty="0" err="1"/>
              <a:t>çoban</a:t>
            </a:r>
            <a:r>
              <a:rPr lang="tr-TR" sz="2200" dirty="0"/>
              <a:t> hayatını anlatan </a:t>
            </a:r>
            <a:r>
              <a:rPr lang="tr-TR" sz="2200" dirty="0" err="1"/>
              <a:t>şiir</a:t>
            </a:r>
            <a:r>
              <a:rPr lang="tr-TR" sz="2200" dirty="0"/>
              <a:t> </a:t>
            </a:r>
            <a:r>
              <a:rPr lang="tr-TR" sz="2200" dirty="0" err="1"/>
              <a:t>türüdür</a:t>
            </a:r>
            <a:r>
              <a:rPr lang="tr-TR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340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46346" y="0"/>
            <a:ext cx="390850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9.SINIF 1.DÖNEM 2.YAZILI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Şiir</a:t>
            </a:r>
            <a:r>
              <a:rPr lang="tr-TR" sz="2400" dirty="0"/>
              <a:t>;</a:t>
            </a:r>
            <a:r>
              <a:rPr lang="tr-TR" sz="2400" dirty="0" smtClean="0"/>
              <a:t> </a:t>
            </a:r>
            <a:r>
              <a:rPr lang="tr-TR" sz="2400" dirty="0"/>
              <a:t>dilin anlam, ses ve ritim öğelerini belli düzen içinde kullanarak </a:t>
            </a:r>
            <a:r>
              <a:rPr lang="tr-TR" sz="2400" dirty="0" smtClean="0"/>
              <a:t>bir </a:t>
            </a:r>
            <a:r>
              <a:rPr lang="tr-TR" sz="2400" dirty="0"/>
              <a:t>duygusal ve </a:t>
            </a:r>
            <a:r>
              <a:rPr lang="tr-TR" sz="2400" dirty="0" smtClean="0"/>
              <a:t>düşünsel deneyimi sıradanlıktan </a:t>
            </a:r>
            <a:r>
              <a:rPr lang="tr-TR" sz="2400" dirty="0"/>
              <a:t>uzaklaşmış bir biçimde ifade etme sanatıdır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r>
              <a:rPr lang="tr-TR" sz="2000" b="1" i="1" dirty="0">
                <a:hlinkClick r:id="rId3"/>
              </a:rPr>
              <a:t>Nazım Birimi</a:t>
            </a:r>
            <a:endParaRPr lang="tr-TR" sz="2000" dirty="0"/>
          </a:p>
          <a:p>
            <a:r>
              <a:rPr lang="tr-TR" sz="2000" b="1" i="1" dirty="0">
                <a:hlinkClick r:id="rId4"/>
              </a:rPr>
              <a:t>Nazım Biçimi</a:t>
            </a:r>
            <a:endParaRPr lang="tr-TR" sz="2000" dirty="0"/>
          </a:p>
          <a:p>
            <a:r>
              <a:rPr lang="tr-TR" sz="2000" b="1" i="1" dirty="0">
                <a:hlinkClick r:id="rId5"/>
              </a:rPr>
              <a:t>Nazım Türü</a:t>
            </a:r>
            <a:endParaRPr lang="tr-TR" sz="2000" dirty="0"/>
          </a:p>
          <a:p>
            <a:r>
              <a:rPr lang="tr-TR" sz="2000" b="1" i="1" dirty="0"/>
              <a:t>Ahenk Unsurları</a:t>
            </a:r>
            <a:br>
              <a:rPr lang="tr-TR" sz="2000" b="1" i="1" dirty="0"/>
            </a:br>
            <a:r>
              <a:rPr lang="tr-TR" sz="2000" b="1" i="1" dirty="0"/>
              <a:t>1) Ölçü (Vezin)</a:t>
            </a:r>
            <a:r>
              <a:rPr lang="tr-TR" sz="2000" dirty="0"/>
              <a:t/>
            </a:r>
            <a:br>
              <a:rPr lang="tr-TR" sz="2000" dirty="0"/>
            </a:br>
            <a:r>
              <a:rPr lang="tr-TR" sz="2000" i="1" dirty="0"/>
              <a:t>* </a:t>
            </a:r>
            <a:r>
              <a:rPr lang="tr-TR" sz="2000" i="1" dirty="0">
                <a:hlinkClick r:id="rId6"/>
              </a:rPr>
              <a:t>Hece Ölçüsü</a:t>
            </a:r>
            <a:r>
              <a:rPr lang="tr-TR" sz="2000" i="1" dirty="0"/>
              <a:t/>
            </a:r>
            <a:br>
              <a:rPr lang="tr-TR" sz="2000" i="1" dirty="0"/>
            </a:br>
            <a:r>
              <a:rPr lang="tr-TR" sz="2000" i="1" dirty="0"/>
              <a:t>* </a:t>
            </a:r>
            <a:r>
              <a:rPr lang="tr-TR" sz="2000" i="1" dirty="0">
                <a:hlinkClick r:id="rId6"/>
              </a:rPr>
              <a:t>Aruz Ölçüsü</a:t>
            </a:r>
            <a:r>
              <a:rPr lang="tr-TR" sz="2000" b="1" i="1" dirty="0">
                <a:hlinkClick r:id="rId6"/>
              </a:rPr>
              <a:t/>
            </a:r>
            <a:br>
              <a:rPr lang="tr-TR" sz="2000" b="1" i="1" dirty="0">
                <a:hlinkClick r:id="rId6"/>
              </a:rPr>
            </a:br>
            <a:r>
              <a:rPr lang="tr-TR" sz="2000" b="1" i="1" dirty="0"/>
              <a:t>2) </a:t>
            </a:r>
            <a:r>
              <a:rPr lang="tr-TR" sz="2000" b="1" i="1" dirty="0">
                <a:hlinkClick r:id="rId7"/>
              </a:rPr>
              <a:t>Redif</a:t>
            </a:r>
            <a:br>
              <a:rPr lang="tr-TR" sz="2000" b="1" i="1" dirty="0">
                <a:hlinkClick r:id="rId7"/>
              </a:rPr>
            </a:br>
            <a:r>
              <a:rPr lang="tr-TR" sz="2000" b="1" i="1" dirty="0"/>
              <a:t>3) </a:t>
            </a:r>
            <a:r>
              <a:rPr lang="tr-TR" sz="2000" b="1" i="1" dirty="0">
                <a:hlinkClick r:id="rId8"/>
              </a:rPr>
              <a:t>Kafiye (Uyak</a:t>
            </a:r>
            <a:r>
              <a:rPr lang="tr-TR" sz="2000" b="1" i="1" dirty="0" smtClean="0">
                <a:hlinkClick r:id="rId8"/>
              </a:rPr>
              <a:t>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15113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109118" y="13750"/>
            <a:ext cx="98296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İMGE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hlinkClick r:id="rId3"/>
              </a:rPr>
              <a:t>İmge</a:t>
            </a:r>
            <a:r>
              <a:rPr lang="tr-TR" sz="2400" dirty="0"/>
              <a:t> gerçekliğin dışında şairin dış dünya ile gözlemlerini kendi zihninde yeni bir forma sokmasının ardından düş dünyasında oluşturduğu tasarımlar yani görüntülerdir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marL="342900" indent="-342900" algn="just">
              <a:buFont typeface="Wingdings" charset="2"/>
              <a:buChar char="ü"/>
            </a:pPr>
            <a:r>
              <a:rPr lang="tr-TR" sz="2400" dirty="0" smtClean="0"/>
              <a:t>Şair duygu </a:t>
            </a:r>
            <a:r>
              <a:rPr lang="tr-TR" sz="2400" dirty="0"/>
              <a:t>ve </a:t>
            </a:r>
            <a:r>
              <a:rPr lang="tr-TR" sz="2400" dirty="0" err="1"/>
              <a:t>düşüncelerini</a:t>
            </a:r>
            <a:r>
              <a:rPr lang="tr-TR" sz="2400" dirty="0"/>
              <a:t> ifade etmek </a:t>
            </a:r>
            <a:r>
              <a:rPr lang="tr-TR" sz="2400" dirty="0" err="1"/>
              <a:t>için</a:t>
            </a:r>
            <a:r>
              <a:rPr lang="tr-TR" sz="2400" dirty="0"/>
              <a:t> kendine </a:t>
            </a:r>
            <a:r>
              <a:rPr lang="tr-TR" sz="2400" dirty="0" err="1"/>
              <a:t>özgu</a:t>
            </a:r>
            <a:r>
              <a:rPr lang="tr-TR" sz="2400" dirty="0"/>
              <a:t>̈ bir dil </a:t>
            </a:r>
            <a:r>
              <a:rPr lang="tr-TR" sz="2400" dirty="0" err="1"/>
              <a:t>oluşturur</a:t>
            </a:r>
            <a:r>
              <a:rPr lang="tr-TR" sz="2400" dirty="0"/>
              <a:t>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i="1" dirty="0">
                <a:solidFill>
                  <a:srgbClr val="00B050"/>
                </a:solidFill>
              </a:rPr>
              <a:t>Onu her gördüğümde aklım kırılıyordu</a:t>
            </a:r>
            <a:r>
              <a:rPr lang="tr-TR" sz="2400" i="1" dirty="0" smtClean="0">
                <a:solidFill>
                  <a:srgbClr val="00B050"/>
                </a:solidFill>
              </a:rPr>
              <a:t>.</a:t>
            </a:r>
          </a:p>
          <a:p>
            <a:pPr algn="just"/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000" i="1" dirty="0">
                <a:solidFill>
                  <a:srgbClr val="00B050"/>
                </a:solidFill>
              </a:rPr>
              <a:t>Oysa </a:t>
            </a:r>
            <a:r>
              <a:rPr lang="tr-TR" sz="2000" b="1" i="1" dirty="0">
                <a:solidFill>
                  <a:srgbClr val="00B050"/>
                </a:solidFill>
              </a:rPr>
              <a:t>ay bir ateş gibi yağıyor</a:t>
            </a:r>
            <a:r>
              <a:rPr lang="tr-TR" sz="2000" dirty="0">
                <a:solidFill>
                  <a:srgbClr val="00B050"/>
                </a:solidFill>
              </a:rPr>
              <a:t/>
            </a:r>
            <a:br>
              <a:rPr lang="tr-TR" sz="2000" dirty="0">
                <a:solidFill>
                  <a:srgbClr val="00B050"/>
                </a:solidFill>
              </a:rPr>
            </a:br>
            <a:r>
              <a:rPr lang="tr-TR" sz="2000" b="1" i="1" dirty="0">
                <a:solidFill>
                  <a:srgbClr val="00B050"/>
                </a:solidFill>
              </a:rPr>
              <a:t>usul usul terliyor bir batık gemi</a:t>
            </a:r>
            <a:r>
              <a:rPr lang="tr-TR" sz="2000" dirty="0">
                <a:solidFill>
                  <a:srgbClr val="00B050"/>
                </a:solidFill>
              </a:rPr>
              <a:t/>
            </a:r>
            <a:br>
              <a:rPr lang="tr-TR" sz="2000" dirty="0">
                <a:solidFill>
                  <a:srgbClr val="00B050"/>
                </a:solidFill>
              </a:rPr>
            </a:br>
            <a:r>
              <a:rPr lang="tr-TR" sz="2000" i="1" dirty="0">
                <a:solidFill>
                  <a:srgbClr val="00B050"/>
                </a:solidFill>
              </a:rPr>
              <a:t>kan sızıyor bir halkın dinmeyen uğultusundan</a:t>
            </a:r>
            <a:r>
              <a:rPr lang="tr-TR" sz="2000" dirty="0">
                <a:solidFill>
                  <a:srgbClr val="00B050"/>
                </a:solidFill>
              </a:rPr>
              <a:t/>
            </a:r>
            <a:br>
              <a:rPr lang="tr-TR" sz="2000" dirty="0">
                <a:solidFill>
                  <a:srgbClr val="00B050"/>
                </a:solidFill>
              </a:rPr>
            </a:br>
            <a:r>
              <a:rPr lang="tr-TR" sz="2000" i="1" dirty="0">
                <a:solidFill>
                  <a:srgbClr val="00B050"/>
                </a:solidFill>
              </a:rPr>
              <a:t>ve eskiden bir </a:t>
            </a:r>
            <a:r>
              <a:rPr lang="tr-TR" sz="2000" i="1" dirty="0" err="1">
                <a:solidFill>
                  <a:srgbClr val="00B050"/>
                </a:solidFill>
              </a:rPr>
              <a:t>şehire</a:t>
            </a:r>
            <a:r>
              <a:rPr lang="tr-TR" sz="2000" i="1" dirty="0">
                <a:solidFill>
                  <a:srgbClr val="00B050"/>
                </a:solidFill>
              </a:rPr>
              <a:t> girdiğimi </a:t>
            </a:r>
            <a:r>
              <a:rPr lang="tr-TR" sz="2000" i="1" dirty="0" smtClean="0">
                <a:solidFill>
                  <a:srgbClr val="00B050"/>
                </a:solidFill>
              </a:rPr>
              <a:t>hatırlıyorum</a:t>
            </a:r>
            <a:endParaRPr lang="tr-TR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66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82802" y="0"/>
            <a:ext cx="26355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 SANATLAR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>
                <a:solidFill>
                  <a:srgbClr val="00B050"/>
                </a:solidFill>
                <a:hlinkClick r:id="rId3"/>
              </a:rPr>
              <a:t>Teşbih</a:t>
            </a:r>
            <a:r>
              <a:rPr lang="tr-TR" sz="2400" b="1" dirty="0">
                <a:solidFill>
                  <a:srgbClr val="00B050"/>
                </a:solidFill>
                <a:hlinkClick r:id="rId3"/>
              </a:rPr>
              <a:t> </a:t>
            </a:r>
            <a:r>
              <a:rPr lang="tr-TR" sz="2400" b="1" dirty="0">
                <a:solidFill>
                  <a:srgbClr val="00B050"/>
                </a:solidFill>
              </a:rPr>
              <a:t>(Benzetme): </a:t>
            </a:r>
            <a:r>
              <a:rPr lang="tr-TR" sz="2400" dirty="0"/>
              <a:t>Aralarında benzerlik ilgisi kurulan varlık veya kavramlardan </a:t>
            </a:r>
            <a:r>
              <a:rPr lang="tr-TR" sz="2400" dirty="0" err="1"/>
              <a:t>nitelikçe</a:t>
            </a:r>
            <a:r>
              <a:rPr lang="tr-TR" sz="2400" dirty="0"/>
              <a:t> zayıf olanın, kuvvetli olana benzetilerek anlatılmasıdır. </a:t>
            </a:r>
          </a:p>
          <a:p>
            <a:r>
              <a:rPr lang="tr-TR" sz="1600" dirty="0"/>
              <a:t>Benzeyen: </a:t>
            </a:r>
            <a:r>
              <a:rPr lang="tr-TR" sz="1600" dirty="0" err="1"/>
              <a:t>Ö</a:t>
            </a:r>
            <a:r>
              <a:rPr lang="tr-TR" sz="1600" dirty="0" err="1" smtClean="0"/>
              <a:t>̈</a:t>
            </a:r>
            <a:r>
              <a:rPr lang="tr-TR" sz="1600" dirty="0" err="1"/>
              <a:t>zellikçe</a:t>
            </a:r>
            <a:r>
              <a:rPr lang="tr-TR" sz="1600" dirty="0"/>
              <a:t> zayıf olandır. </a:t>
            </a:r>
            <a:endParaRPr lang="tr-TR" sz="1600" dirty="0" smtClean="0"/>
          </a:p>
          <a:p>
            <a:r>
              <a:rPr lang="tr-TR" sz="1600" dirty="0" smtClean="0"/>
              <a:t>Kendisine </a:t>
            </a:r>
            <a:r>
              <a:rPr lang="tr-TR" sz="1600" dirty="0"/>
              <a:t>benzetilen: </a:t>
            </a:r>
            <a:r>
              <a:rPr lang="tr-TR" sz="1600" dirty="0" err="1"/>
              <a:t>Ö</a:t>
            </a:r>
            <a:r>
              <a:rPr lang="tr-TR" sz="1600" dirty="0" err="1" smtClean="0"/>
              <a:t>̈</a:t>
            </a:r>
            <a:r>
              <a:rPr lang="tr-TR" sz="1600" dirty="0" err="1"/>
              <a:t>zellikçe</a:t>
            </a:r>
            <a:r>
              <a:rPr lang="tr-TR" sz="1600" dirty="0"/>
              <a:t> </a:t>
            </a:r>
            <a:r>
              <a:rPr lang="tr-TR" sz="1600" dirty="0" err="1"/>
              <a:t>güçlu</a:t>
            </a:r>
            <a:r>
              <a:rPr lang="tr-TR" sz="1600" dirty="0"/>
              <a:t>̈ olandır. </a:t>
            </a:r>
          </a:p>
          <a:p>
            <a:r>
              <a:rPr lang="tr-TR" sz="1600" dirty="0"/>
              <a:t>Benzetme </a:t>
            </a:r>
            <a:r>
              <a:rPr lang="tr-TR" sz="1600" dirty="0" err="1"/>
              <a:t>yönu</a:t>
            </a:r>
            <a:r>
              <a:rPr lang="tr-TR" sz="1600" dirty="0"/>
              <a:t>̈: Aktarılan </a:t>
            </a:r>
            <a:r>
              <a:rPr lang="tr-TR" sz="1600" dirty="0" err="1"/>
              <a:t>özelliktir</a:t>
            </a:r>
            <a:r>
              <a:rPr lang="tr-TR" sz="1600" dirty="0"/>
              <a:t>. </a:t>
            </a:r>
            <a:endParaRPr lang="tr-TR" sz="1600" dirty="0" smtClean="0"/>
          </a:p>
          <a:p>
            <a:r>
              <a:rPr lang="tr-TR" sz="1600" dirty="0" smtClean="0"/>
              <a:t>Benzetme </a:t>
            </a:r>
            <a:r>
              <a:rPr lang="tr-TR" sz="1600" dirty="0"/>
              <a:t>edatı: Gibi, kadar, sanki vb. kelimelerdir. </a:t>
            </a:r>
            <a:endParaRPr lang="tr-TR" sz="1600" dirty="0" smtClean="0"/>
          </a:p>
          <a:p>
            <a:endParaRPr lang="tr-TR" sz="1600" dirty="0"/>
          </a:p>
          <a:p>
            <a:pPr lvl="0"/>
            <a:r>
              <a:rPr lang="tr-TR" sz="2400" dirty="0">
                <a:solidFill>
                  <a:prstClr val="black"/>
                </a:solidFill>
              </a:rPr>
              <a:t>Ahmet krallar gibi yaşıyordu</a:t>
            </a:r>
            <a:r>
              <a:rPr lang="tr-TR" sz="2400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tr-TR" sz="2400" dirty="0"/>
          </a:p>
          <a:p>
            <a:pPr algn="just"/>
            <a:r>
              <a:rPr lang="tr-TR" sz="2400" b="1" i="1" dirty="0" smtClean="0"/>
              <a:t>Kükremiş</a:t>
            </a:r>
            <a:r>
              <a:rPr lang="tr-TR" sz="2400" b="1" i="1" dirty="0"/>
              <a:t> sel </a:t>
            </a:r>
            <a:r>
              <a:rPr lang="tr-TR" sz="2400" b="1" i="1" dirty="0" smtClean="0"/>
              <a:t>gibiyim</a:t>
            </a:r>
            <a:r>
              <a:rPr lang="tr-TR" sz="2400" i="1" dirty="0" smtClean="0"/>
              <a:t>, bendimi </a:t>
            </a:r>
            <a:r>
              <a:rPr lang="tr-TR" sz="2400" i="1" dirty="0"/>
              <a:t>çiğner, aşarım</a:t>
            </a:r>
            <a:r>
              <a:rPr lang="tr-TR" sz="2400" i="1" dirty="0" smtClean="0"/>
              <a:t>;</a:t>
            </a:r>
          </a:p>
          <a:p>
            <a:pPr algn="just"/>
            <a:endParaRPr lang="tr-TR" sz="2400" i="1" dirty="0" smtClean="0"/>
          </a:p>
          <a:p>
            <a:pPr algn="just"/>
            <a:r>
              <a:rPr lang="tr-TR" sz="2400" i="1" dirty="0"/>
              <a:t>Gözüne </a:t>
            </a:r>
            <a:r>
              <a:rPr lang="tr-TR" sz="2400" b="1" i="1" dirty="0"/>
              <a:t>mil çekilmiş </a:t>
            </a:r>
            <a:r>
              <a:rPr lang="tr-TR" sz="2400" i="1" dirty="0"/>
              <a:t>bir</a:t>
            </a:r>
            <a:r>
              <a:rPr lang="tr-TR" sz="2400" b="1" i="1" dirty="0"/>
              <a:t> âmâ gibi evler</a:t>
            </a:r>
            <a:r>
              <a:rPr lang="tr-TR" sz="2400" i="1" dirty="0"/>
              <a:t>. 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04476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82802" y="0"/>
            <a:ext cx="26355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 SANATLAR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dirty="0">
                <a:solidFill>
                  <a:srgbClr val="00B050"/>
                </a:solidFill>
                <a:hlinkClick r:id="rId3"/>
              </a:rPr>
              <a:t>Teşbih-i Beliğ</a:t>
            </a:r>
            <a:r>
              <a:rPr lang="tr-TR" sz="2400" b="1" i="1" dirty="0">
                <a:solidFill>
                  <a:srgbClr val="00B050"/>
                </a:solidFill>
              </a:rPr>
              <a:t> (Güzel Benzetme</a:t>
            </a:r>
            <a:r>
              <a:rPr lang="tr-TR" sz="2400" b="1" i="1" dirty="0" smtClean="0">
                <a:solidFill>
                  <a:srgbClr val="00B050"/>
                </a:solidFill>
              </a:rPr>
              <a:t>):</a:t>
            </a:r>
            <a:r>
              <a:rPr lang="tr-TR" sz="2400" dirty="0" smtClean="0"/>
              <a:t> </a:t>
            </a:r>
          </a:p>
          <a:p>
            <a:r>
              <a:rPr lang="tr-TR" sz="2400" dirty="0" smtClean="0"/>
              <a:t>Benzetme </a:t>
            </a:r>
            <a:r>
              <a:rPr lang="tr-TR" sz="2400" dirty="0"/>
              <a:t>ögelerinden sadece “Kendisine benzetilen ve benzeyen” ile yapılan teşbih çeşididir. </a:t>
            </a:r>
          </a:p>
          <a:p>
            <a:endParaRPr lang="tr-TR" sz="2400" dirty="0" smtClean="0"/>
          </a:p>
          <a:p>
            <a:r>
              <a:rPr lang="tr-TR" sz="2400" i="1" dirty="0"/>
              <a:t>Kim bu </a:t>
            </a:r>
            <a:r>
              <a:rPr lang="tr-TR" sz="2400" b="1" i="1" dirty="0"/>
              <a:t>cennet</a:t>
            </a:r>
            <a:r>
              <a:rPr lang="tr-TR" sz="2400" i="1" dirty="0"/>
              <a:t> </a:t>
            </a:r>
            <a:r>
              <a:rPr lang="tr-TR" sz="2400" b="1" i="1" dirty="0"/>
              <a:t>vatanın</a:t>
            </a:r>
            <a:r>
              <a:rPr lang="tr-TR" sz="2400" i="1" dirty="0"/>
              <a:t> uğruna olmaz ki feda?</a:t>
            </a:r>
            <a:endParaRPr lang="tr-TR" sz="2400" dirty="0"/>
          </a:p>
          <a:p>
            <a:endParaRPr lang="tr-TR" sz="2400" dirty="0"/>
          </a:p>
          <a:p>
            <a:r>
              <a:rPr lang="tr-TR" sz="2400" b="1" dirty="0"/>
              <a:t>Tilki çocuk</a:t>
            </a:r>
            <a:r>
              <a:rPr lang="tr-TR" sz="2400" dirty="0"/>
              <a:t> bizi yine kandırmayı başardı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i="1" dirty="0" err="1"/>
              <a:t>Gümüs</a:t>
            </a:r>
            <a:r>
              <a:rPr lang="tr-TR" sz="2400" i="1" dirty="0"/>
              <a:t>̧ bir dumanla kapandı her yer </a:t>
            </a:r>
            <a:endParaRPr lang="tr-TR" sz="2400" dirty="0"/>
          </a:p>
          <a:p>
            <a:endParaRPr lang="tr-TR" sz="2400" dirty="0"/>
          </a:p>
          <a:p>
            <a:pPr algn="just"/>
            <a:r>
              <a:rPr lang="tr-TR" sz="2400" i="1" dirty="0"/>
              <a:t> 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963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82802" y="0"/>
            <a:ext cx="26355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 SANATLAR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B050"/>
                </a:solidFill>
                <a:hlinkClick r:id="rId3"/>
              </a:rPr>
              <a:t>İ</a:t>
            </a:r>
            <a:r>
              <a:rPr lang="tr-TR" sz="2400" b="1" dirty="0" smtClean="0">
                <a:solidFill>
                  <a:srgbClr val="00B050"/>
                </a:solidFill>
                <a:hlinkClick r:id="rId3"/>
              </a:rPr>
              <a:t>stiare</a:t>
            </a:r>
            <a:r>
              <a:rPr lang="tr-TR" sz="2400" b="1" dirty="0" smtClean="0">
                <a:solidFill>
                  <a:srgbClr val="00B050"/>
                </a:solidFill>
              </a:rPr>
              <a:t> </a:t>
            </a:r>
            <a:r>
              <a:rPr lang="tr-TR" sz="2400" b="1" dirty="0">
                <a:solidFill>
                  <a:srgbClr val="00B050"/>
                </a:solidFill>
              </a:rPr>
              <a:t>(</a:t>
            </a:r>
            <a:r>
              <a:rPr lang="tr-TR" sz="2400" b="1" dirty="0" err="1">
                <a:solidFill>
                  <a:srgbClr val="00B050"/>
                </a:solidFill>
              </a:rPr>
              <a:t>Eğretileme</a:t>
            </a:r>
            <a:r>
              <a:rPr lang="tr-TR" sz="2400" b="1" dirty="0">
                <a:solidFill>
                  <a:srgbClr val="00B050"/>
                </a:solidFill>
              </a:rPr>
              <a:t>): </a:t>
            </a:r>
            <a:r>
              <a:rPr lang="tr-TR" sz="2400" dirty="0" smtClean="0"/>
              <a:t>Benzetmenin </a:t>
            </a:r>
            <a:r>
              <a:rPr lang="tr-TR" sz="2400" dirty="0"/>
              <a:t>asıl unsurları olan benzeyen ya da kendisine benzetilenin yalnız birinin kullanılmasıyla yapılan edebî sanattır.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b="1" dirty="0" smtClean="0">
                <a:solidFill>
                  <a:srgbClr val="00B050"/>
                </a:solidFill>
              </a:rPr>
              <a:t>Açık İstiare: </a:t>
            </a:r>
            <a:r>
              <a:rPr lang="tr-TR" sz="2400" dirty="0" smtClean="0"/>
              <a:t>Sadece “Kendisine benzetilen” ögesinin kullanıldığı istiaredir.</a:t>
            </a:r>
          </a:p>
          <a:p>
            <a:r>
              <a:rPr lang="tr-TR" dirty="0"/>
              <a:t>Aslanlarımız düşmanı denize döktüler</a:t>
            </a: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Bir hilâl uğruna ya Rab ne güneşler </a:t>
            </a:r>
            <a:r>
              <a:rPr lang="tr-TR" dirty="0" smtClean="0"/>
              <a:t>batıyor.</a:t>
            </a:r>
          </a:p>
          <a:p>
            <a:endParaRPr lang="tr-TR" i="1" dirty="0" smtClean="0"/>
          </a:p>
          <a:p>
            <a:r>
              <a:rPr lang="tr-TR" sz="2400" b="1" dirty="0" smtClean="0">
                <a:solidFill>
                  <a:srgbClr val="00B050"/>
                </a:solidFill>
              </a:rPr>
              <a:t>Kapalı İstiare: </a:t>
            </a:r>
            <a:r>
              <a:rPr lang="tr-TR" sz="2400" dirty="0" smtClean="0"/>
              <a:t>Yalnızca </a:t>
            </a:r>
            <a:r>
              <a:rPr lang="tr-TR" sz="2400" dirty="0"/>
              <a:t>“Benzeyen” ögesinin kullanıldığı istiare türüdür.</a:t>
            </a:r>
          </a:p>
          <a:p>
            <a:r>
              <a:rPr lang="tr-TR" b="1" i="1" dirty="0"/>
              <a:t>Oyuncular</a:t>
            </a:r>
            <a:r>
              <a:rPr lang="tr-TR" i="1" dirty="0"/>
              <a:t> sahada adeta </a:t>
            </a:r>
            <a:r>
              <a:rPr lang="tr-TR" b="1" i="1" dirty="0"/>
              <a:t>kükredi</a:t>
            </a:r>
            <a:r>
              <a:rPr lang="tr-TR" b="1" i="1" dirty="0" smtClean="0"/>
              <a:t>.</a:t>
            </a:r>
          </a:p>
          <a:p>
            <a:r>
              <a:rPr lang="tr-TR" i="1" dirty="0"/>
              <a:t>İçimde </a:t>
            </a:r>
            <a:r>
              <a:rPr lang="tr-TR" b="1" i="1" dirty="0"/>
              <a:t>damla damla </a:t>
            </a:r>
            <a:r>
              <a:rPr lang="tr-TR" i="1" dirty="0"/>
              <a:t>bir</a:t>
            </a:r>
            <a:r>
              <a:rPr lang="tr-TR" b="1" i="1" dirty="0"/>
              <a:t> korku</a:t>
            </a:r>
            <a:r>
              <a:rPr lang="tr-TR" i="1" dirty="0"/>
              <a:t> birikiyor</a:t>
            </a:r>
            <a:r>
              <a:rPr lang="tr-TR" i="1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1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82802" y="0"/>
            <a:ext cx="26355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 SANATLAR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179512" y="525921"/>
            <a:ext cx="878497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>
                <a:solidFill>
                  <a:srgbClr val="00B050"/>
                </a:solidFill>
                <a:hlinkClick r:id="rId3"/>
              </a:rPr>
              <a:t>Mecazımürsel</a:t>
            </a:r>
            <a:r>
              <a:rPr lang="tr-TR" sz="2400" b="1" dirty="0">
                <a:solidFill>
                  <a:srgbClr val="00B050"/>
                </a:solidFill>
              </a:rPr>
              <a:t> (Ad Aktarması): </a:t>
            </a:r>
            <a:r>
              <a:rPr lang="tr-TR" sz="2400" dirty="0" smtClean="0"/>
              <a:t>Bir </a:t>
            </a:r>
            <a:r>
              <a:rPr lang="tr-TR" sz="2400" dirty="0" err="1"/>
              <a:t>sözün</a:t>
            </a:r>
            <a:r>
              <a:rPr lang="tr-TR" sz="2400" dirty="0"/>
              <a:t>, benzetme amacı </a:t>
            </a:r>
            <a:r>
              <a:rPr lang="tr-TR" sz="2400" dirty="0" err="1"/>
              <a:t>güdülmeden</a:t>
            </a:r>
            <a:r>
              <a:rPr lang="tr-TR" sz="2400" dirty="0"/>
              <a:t>, </a:t>
            </a:r>
            <a:r>
              <a:rPr lang="tr-TR" sz="2400" dirty="0" err="1"/>
              <a:t>başka</a:t>
            </a:r>
            <a:r>
              <a:rPr lang="tr-TR" sz="2400" dirty="0"/>
              <a:t> bir </a:t>
            </a:r>
            <a:r>
              <a:rPr lang="tr-TR" sz="2400" dirty="0" err="1"/>
              <a:t>sözün</a:t>
            </a:r>
            <a:r>
              <a:rPr lang="tr-TR" sz="2400" dirty="0"/>
              <a:t> yerine kullanılmasıdır. </a:t>
            </a:r>
            <a:endParaRPr lang="tr-TR" sz="2400" dirty="0" smtClean="0"/>
          </a:p>
          <a:p>
            <a:r>
              <a:rPr lang="tr-TR" dirty="0"/>
              <a:t>*</a:t>
            </a:r>
            <a:r>
              <a:rPr lang="tr-TR" dirty="0" err="1" smtClean="0"/>
              <a:t>parc</a:t>
            </a:r>
            <a:r>
              <a:rPr lang="tr-TR" dirty="0" err="1"/>
              <a:t>̧a-bütün</a:t>
            </a:r>
            <a:r>
              <a:rPr lang="tr-TR" dirty="0"/>
              <a:t>, neden-</a:t>
            </a:r>
            <a:r>
              <a:rPr lang="tr-TR" dirty="0" err="1"/>
              <a:t>sonuc</a:t>
            </a:r>
            <a:r>
              <a:rPr lang="tr-TR" dirty="0"/>
              <a:t>̧, </a:t>
            </a:r>
            <a:r>
              <a:rPr lang="tr-TR" dirty="0" err="1"/>
              <a:t>özel-genel</a:t>
            </a:r>
            <a:r>
              <a:rPr lang="tr-TR" dirty="0"/>
              <a:t>, </a:t>
            </a:r>
            <a:r>
              <a:rPr lang="tr-TR" dirty="0" err="1"/>
              <a:t>eser-sanatçı</a:t>
            </a:r>
            <a:r>
              <a:rPr lang="tr-TR" dirty="0"/>
              <a:t>, </a:t>
            </a:r>
            <a:r>
              <a:rPr lang="tr-TR" dirty="0" err="1"/>
              <a:t>ic</a:t>
            </a:r>
            <a:r>
              <a:rPr lang="tr-TR" dirty="0"/>
              <a:t>̧-</a:t>
            </a:r>
            <a:r>
              <a:rPr lang="tr-TR" dirty="0" err="1"/>
              <a:t>dıs</a:t>
            </a:r>
            <a:r>
              <a:rPr lang="tr-TR" dirty="0"/>
              <a:t>̧, yer-insan, soyut-somut, </a:t>
            </a:r>
            <a:r>
              <a:rPr lang="tr-TR" dirty="0" err="1"/>
              <a:t>yön-uygarlık</a:t>
            </a:r>
            <a:r>
              <a:rPr lang="tr-TR" dirty="0"/>
              <a:t>, </a:t>
            </a:r>
            <a:r>
              <a:rPr lang="tr-TR" dirty="0" err="1"/>
              <a:t>arac</a:t>
            </a:r>
            <a:r>
              <a:rPr lang="tr-TR" dirty="0"/>
              <a:t>̧-kullanıcı gibi anlam ilgileri </a:t>
            </a:r>
            <a:r>
              <a:rPr lang="tr-TR" dirty="0" smtClean="0"/>
              <a:t>bulunur</a:t>
            </a:r>
            <a:r>
              <a:rPr lang="mr-IN" dirty="0" smtClean="0"/>
              <a:t>…</a:t>
            </a:r>
            <a:endParaRPr lang="tr-TR" dirty="0" smtClean="0"/>
          </a:p>
          <a:p>
            <a:endParaRPr lang="tr-TR" sz="2400" dirty="0"/>
          </a:p>
          <a:p>
            <a:r>
              <a:rPr lang="tr-TR" sz="2400" i="1" dirty="0"/>
              <a:t>Uçak </a:t>
            </a:r>
            <a:r>
              <a:rPr lang="tr-TR" sz="2400" b="1" i="1" dirty="0"/>
              <a:t>İzmir’e</a:t>
            </a:r>
            <a:r>
              <a:rPr lang="tr-TR" sz="2400" i="1" dirty="0"/>
              <a:t> inmek üzereydi. </a:t>
            </a:r>
            <a:endParaRPr lang="tr-TR" sz="2400" i="1" dirty="0" smtClean="0"/>
          </a:p>
          <a:p>
            <a:endParaRPr lang="tr-TR" sz="2400" i="1" dirty="0" smtClean="0"/>
          </a:p>
          <a:p>
            <a:r>
              <a:rPr lang="tr-TR" sz="2400" i="1" dirty="0"/>
              <a:t>Üşüdüğünde </a:t>
            </a:r>
            <a:r>
              <a:rPr lang="tr-TR" sz="2400" b="1" i="1" dirty="0"/>
              <a:t>sobayı</a:t>
            </a:r>
            <a:r>
              <a:rPr lang="tr-TR" sz="2400" i="1" dirty="0"/>
              <a:t> yakarsın</a:t>
            </a:r>
            <a:r>
              <a:rPr lang="tr-TR" sz="2400" i="1" dirty="0" smtClean="0"/>
              <a:t>.</a:t>
            </a:r>
          </a:p>
          <a:p>
            <a:endParaRPr lang="tr-TR" sz="2400" i="1" dirty="0" smtClean="0"/>
          </a:p>
          <a:p>
            <a:r>
              <a:rPr lang="tr-TR" sz="2400" b="1" i="1" dirty="0"/>
              <a:t>Necip Fazıl’ı</a:t>
            </a:r>
            <a:r>
              <a:rPr lang="tr-TR" sz="2400" i="1" dirty="0"/>
              <a:t> severek okurum. </a:t>
            </a:r>
            <a:endParaRPr lang="tr-TR" sz="2400" i="1" dirty="0" smtClean="0"/>
          </a:p>
          <a:p>
            <a:endParaRPr lang="tr-TR" sz="2400" i="1" dirty="0" smtClean="0"/>
          </a:p>
          <a:p>
            <a:r>
              <a:rPr lang="tr-TR" sz="2400" i="1" dirty="0" smtClean="0"/>
              <a:t>Tüm</a:t>
            </a:r>
            <a:r>
              <a:rPr lang="tr-TR" sz="2400" i="1" dirty="0"/>
              <a:t> </a:t>
            </a:r>
            <a:r>
              <a:rPr lang="tr-TR" sz="2400" b="1" i="1" dirty="0"/>
              <a:t>sınıfı</a:t>
            </a:r>
            <a:r>
              <a:rPr lang="tr-TR" sz="2400" i="1" dirty="0"/>
              <a:t> yarın sözlü yapacağım.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8860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82802" y="0"/>
            <a:ext cx="26355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 SANATLAR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>
                <a:solidFill>
                  <a:srgbClr val="00B050"/>
                </a:solidFill>
                <a:hlinkClick r:id="rId3"/>
              </a:rPr>
              <a:t>Teşhis</a:t>
            </a:r>
            <a:r>
              <a:rPr lang="tr-TR" sz="2400" b="1" dirty="0">
                <a:solidFill>
                  <a:srgbClr val="00B050"/>
                </a:solidFill>
              </a:rPr>
              <a:t> (</a:t>
            </a:r>
            <a:r>
              <a:rPr lang="tr-TR" sz="2400" b="1" dirty="0" err="1">
                <a:solidFill>
                  <a:srgbClr val="00B050"/>
                </a:solidFill>
              </a:rPr>
              <a:t>Kişileştirme</a:t>
            </a:r>
            <a:r>
              <a:rPr lang="tr-TR" sz="2400" b="1" dirty="0" smtClean="0">
                <a:solidFill>
                  <a:srgbClr val="00B050"/>
                </a:solidFill>
              </a:rPr>
              <a:t>): </a:t>
            </a:r>
          </a:p>
          <a:p>
            <a:r>
              <a:rPr lang="tr-TR" sz="2400" dirty="0" smtClean="0"/>
              <a:t>İnsan </a:t>
            </a:r>
            <a:r>
              <a:rPr lang="tr-TR" sz="2400" dirty="0" err="1"/>
              <a:t>dışındaki</a:t>
            </a:r>
            <a:r>
              <a:rPr lang="tr-TR" sz="2400" dirty="0"/>
              <a:t> varlık ve kavramlara insana ait </a:t>
            </a:r>
            <a:r>
              <a:rPr lang="tr-TR" sz="2400" dirty="0" err="1"/>
              <a:t>duyus</a:t>
            </a:r>
            <a:r>
              <a:rPr lang="tr-TR" sz="2400" dirty="0"/>
              <a:t>̧ ve </a:t>
            </a:r>
            <a:r>
              <a:rPr lang="tr-TR" sz="2400" dirty="0" err="1"/>
              <a:t>davranıs</a:t>
            </a:r>
            <a:r>
              <a:rPr lang="tr-TR" sz="2400" dirty="0"/>
              <a:t>̧ </a:t>
            </a:r>
            <a:r>
              <a:rPr lang="tr-TR" sz="2400" dirty="0" err="1"/>
              <a:t>ö</a:t>
            </a:r>
            <a:r>
              <a:rPr lang="tr-TR" sz="2400" dirty="0" err="1" smtClean="0"/>
              <a:t>zellikleri</a:t>
            </a:r>
            <a:r>
              <a:rPr lang="tr-TR" sz="2400" dirty="0" smtClean="0"/>
              <a:t> </a:t>
            </a:r>
            <a:r>
              <a:rPr lang="tr-TR" sz="2400" dirty="0" err="1"/>
              <a:t>yükleme</a:t>
            </a:r>
            <a:r>
              <a:rPr lang="tr-TR" sz="2400" dirty="0"/>
              <a:t> sanatıdır. </a:t>
            </a:r>
            <a:endParaRPr lang="tr-TR" sz="2400" dirty="0" smtClean="0"/>
          </a:p>
          <a:p>
            <a:endParaRPr lang="tr-TR" sz="2400" dirty="0"/>
          </a:p>
          <a:p>
            <a:endParaRPr lang="tr-TR" sz="2400" dirty="0"/>
          </a:p>
          <a:p>
            <a:r>
              <a:rPr lang="tr-TR" sz="2400" dirty="0"/>
              <a:t>Bir yağmur başlar ya inceden </a:t>
            </a:r>
            <a:r>
              <a:rPr lang="tr-TR" sz="2400" dirty="0" smtClean="0"/>
              <a:t>ince</a:t>
            </a:r>
          </a:p>
          <a:p>
            <a:r>
              <a:rPr lang="tr-TR" sz="2400" dirty="0" smtClean="0"/>
              <a:t>Bak </a:t>
            </a:r>
            <a:r>
              <a:rPr lang="tr-TR" sz="2400" dirty="0"/>
              <a:t>o zaman topraktaki </a:t>
            </a:r>
            <a:r>
              <a:rPr lang="tr-TR" sz="2400" dirty="0" smtClean="0"/>
              <a:t>sevince</a:t>
            </a:r>
          </a:p>
          <a:p>
            <a:endParaRPr lang="tr-TR" sz="2400" dirty="0"/>
          </a:p>
          <a:p>
            <a:r>
              <a:rPr lang="tr-TR" sz="2400" i="1" dirty="0" err="1"/>
              <a:t>halic</a:t>
            </a:r>
            <a:r>
              <a:rPr lang="tr-TR" sz="2400" i="1" dirty="0"/>
              <a:t>̧’te bir vapuru vurdular </a:t>
            </a:r>
            <a:r>
              <a:rPr lang="tr-TR" sz="2400" i="1" dirty="0" err="1"/>
              <a:t>dört</a:t>
            </a:r>
            <a:r>
              <a:rPr lang="tr-TR" sz="2400" i="1" dirty="0"/>
              <a:t> </a:t>
            </a:r>
            <a:r>
              <a:rPr lang="tr-TR" sz="2400" i="1" dirty="0" err="1"/>
              <a:t>kiş</a:t>
            </a:r>
            <a:r>
              <a:rPr lang="tr-TR" sz="2400" i="1" dirty="0" err="1" smtClean="0"/>
              <a:t>i</a:t>
            </a:r>
            <a:endParaRPr lang="tr-TR" sz="2400" i="1" dirty="0"/>
          </a:p>
          <a:p>
            <a:r>
              <a:rPr lang="tr-TR" sz="2400" i="1" dirty="0" err="1" smtClean="0"/>
              <a:t>demirlemis</a:t>
            </a:r>
            <a:r>
              <a:rPr lang="tr-TR" sz="2400" i="1" dirty="0" err="1"/>
              <a:t>̧ti</a:t>
            </a:r>
            <a:r>
              <a:rPr lang="tr-TR" sz="2400" i="1" dirty="0"/>
              <a:t> eli kolu </a:t>
            </a:r>
            <a:r>
              <a:rPr lang="tr-TR" sz="2400" i="1" dirty="0" err="1"/>
              <a:t>bağlıydı</a:t>
            </a:r>
            <a:r>
              <a:rPr lang="tr-TR" sz="2400" i="1" dirty="0"/>
              <a:t> </a:t>
            </a:r>
            <a:r>
              <a:rPr lang="tr-TR" sz="2400" i="1" dirty="0" err="1"/>
              <a:t>ağlıyordu</a:t>
            </a:r>
            <a:r>
              <a:rPr lang="tr-TR" sz="2400" i="1" dirty="0"/>
              <a:t> 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9608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82802" y="0"/>
            <a:ext cx="26355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 SANATLAR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B050"/>
                </a:solidFill>
                <a:hlinkClick r:id="rId3"/>
              </a:rPr>
              <a:t>İ</a:t>
            </a:r>
            <a:r>
              <a:rPr lang="tr-TR" sz="2400" b="1" dirty="0" smtClean="0">
                <a:solidFill>
                  <a:srgbClr val="00B050"/>
                </a:solidFill>
                <a:hlinkClick r:id="rId3"/>
              </a:rPr>
              <a:t>ntak</a:t>
            </a:r>
            <a:r>
              <a:rPr lang="tr-TR" sz="2400" b="1" dirty="0" smtClean="0">
                <a:solidFill>
                  <a:srgbClr val="00B050"/>
                </a:solidFill>
              </a:rPr>
              <a:t> </a:t>
            </a:r>
            <a:r>
              <a:rPr lang="tr-TR" sz="2400" b="1" dirty="0">
                <a:solidFill>
                  <a:srgbClr val="00B050"/>
                </a:solidFill>
              </a:rPr>
              <a:t>(</a:t>
            </a:r>
            <a:r>
              <a:rPr lang="tr-TR" sz="2400" b="1" dirty="0" err="1">
                <a:solidFill>
                  <a:srgbClr val="00B050"/>
                </a:solidFill>
              </a:rPr>
              <a:t>Konuşturma</a:t>
            </a:r>
            <a:r>
              <a:rPr lang="tr-TR" sz="2400" b="1" dirty="0">
                <a:solidFill>
                  <a:srgbClr val="00B050"/>
                </a:solidFill>
              </a:rPr>
              <a:t>): </a:t>
            </a:r>
            <a:r>
              <a:rPr lang="tr-TR" sz="2400" dirty="0" err="1"/>
              <a:t>Kişileştirilen</a:t>
            </a:r>
            <a:r>
              <a:rPr lang="tr-TR" sz="2400" dirty="0"/>
              <a:t> varlık veya kavramın </a:t>
            </a:r>
            <a:r>
              <a:rPr lang="tr-TR" sz="2400" dirty="0" err="1"/>
              <a:t>konuşturulmasıdır</a:t>
            </a:r>
            <a:r>
              <a:rPr lang="tr-TR" sz="2400" dirty="0"/>
              <a:t>. </a:t>
            </a:r>
          </a:p>
          <a:p>
            <a:endParaRPr lang="tr-TR" sz="2400" dirty="0" smtClean="0"/>
          </a:p>
          <a:p>
            <a:r>
              <a:rPr lang="tr-TR" sz="2400" i="1" dirty="0"/>
              <a:t>Sarı </a:t>
            </a:r>
            <a:r>
              <a:rPr lang="tr-TR" sz="2400" i="1" dirty="0" err="1"/>
              <a:t>tanburadır</a:t>
            </a:r>
            <a:r>
              <a:rPr lang="tr-TR" sz="2400" i="1" dirty="0"/>
              <a:t> adım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/>
              <a:t>Göklere ağar feryadım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/>
              <a:t>Pir Sultan’ımdır üstadım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/>
              <a:t>Ben </a:t>
            </a:r>
            <a:r>
              <a:rPr lang="tr-TR" sz="2400" i="1" dirty="0" err="1"/>
              <a:t>anınçin</a:t>
            </a:r>
            <a:r>
              <a:rPr lang="tr-TR" sz="2400" i="1" dirty="0"/>
              <a:t> </a:t>
            </a:r>
            <a:r>
              <a:rPr lang="tr-TR" sz="2400" i="1" dirty="0" err="1" smtClean="0"/>
              <a:t>inilerim</a:t>
            </a:r>
            <a:endParaRPr lang="tr-TR" sz="2400" i="1" dirty="0" smtClean="0"/>
          </a:p>
          <a:p>
            <a:endParaRPr lang="tr-TR" sz="2400" i="1" dirty="0"/>
          </a:p>
          <a:p>
            <a:r>
              <a:rPr lang="tr-TR" sz="2400" i="1" dirty="0"/>
              <a:t>Dal bir </a:t>
            </a:r>
            <a:r>
              <a:rPr lang="tr-TR" sz="2400" i="1" dirty="0" err="1"/>
              <a:t>gün</a:t>
            </a:r>
            <a:r>
              <a:rPr lang="tr-TR" sz="2400" i="1" dirty="0"/>
              <a:t> dedi ki </a:t>
            </a:r>
            <a:r>
              <a:rPr lang="tr-TR" sz="2400" i="1" dirty="0" err="1"/>
              <a:t>tomurcuğuna</a:t>
            </a:r>
            <a:r>
              <a:rPr lang="tr-TR" sz="2400" i="1" dirty="0"/>
              <a:t>: </a:t>
            </a:r>
            <a:endParaRPr lang="tr-TR" sz="2400" i="1" dirty="0" smtClean="0"/>
          </a:p>
          <a:p>
            <a:r>
              <a:rPr lang="tr-TR" sz="2400" i="1" dirty="0" smtClean="0"/>
              <a:t>— </a:t>
            </a:r>
            <a:r>
              <a:rPr lang="tr-TR" sz="2400" i="1" dirty="0"/>
              <a:t>Tenimde bir yara </a:t>
            </a:r>
            <a:r>
              <a:rPr lang="tr-TR" sz="2400" i="1" dirty="0" err="1"/>
              <a:t>işler</a:t>
            </a:r>
            <a:r>
              <a:rPr lang="tr-TR" sz="2400" i="1" dirty="0"/>
              <a:t> gibisin. 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1720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82802" y="0"/>
            <a:ext cx="26355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 SANATLAR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>
                <a:solidFill>
                  <a:srgbClr val="00B050"/>
                </a:solidFill>
                <a:hlinkClick r:id="rId3"/>
              </a:rPr>
              <a:t>Tenasüp</a:t>
            </a:r>
            <a:r>
              <a:rPr lang="tr-TR" sz="2400" b="1" dirty="0">
                <a:solidFill>
                  <a:srgbClr val="00B050"/>
                </a:solidFill>
                <a:hlinkClick r:id="rId3"/>
              </a:rPr>
              <a:t> </a:t>
            </a:r>
            <a:r>
              <a:rPr lang="tr-TR" sz="2400" b="1" dirty="0">
                <a:solidFill>
                  <a:srgbClr val="00B050"/>
                </a:solidFill>
              </a:rPr>
              <a:t>(Uygunluk</a:t>
            </a:r>
            <a:r>
              <a:rPr lang="tr-TR" sz="2400" b="1" dirty="0" smtClean="0">
                <a:solidFill>
                  <a:srgbClr val="00B050"/>
                </a:solidFill>
              </a:rPr>
              <a:t>): </a:t>
            </a:r>
            <a:r>
              <a:rPr lang="tr-TR" sz="2400" dirty="0"/>
              <a:t>Anlamca birbiriyle ilgili kelimelerin bir arada kullanılması sanatıdır.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Okul, öğretmen, sınıf, öğrenci, kalem, defter</a:t>
            </a:r>
            <a:r>
              <a:rPr lang="mr-IN" sz="2400" dirty="0" smtClean="0"/>
              <a:t>…</a:t>
            </a:r>
            <a:endParaRPr lang="tr-TR" sz="2400" dirty="0"/>
          </a:p>
          <a:p>
            <a:endParaRPr lang="tr-TR" sz="2400" b="1" dirty="0" smtClean="0"/>
          </a:p>
          <a:p>
            <a:r>
              <a:rPr lang="tr-TR" sz="2400" i="1" dirty="0"/>
              <a:t>Bir </a:t>
            </a:r>
            <a:r>
              <a:rPr lang="tr-TR" sz="2400" b="1" i="1" dirty="0"/>
              <a:t>gemi</a:t>
            </a:r>
            <a:r>
              <a:rPr lang="tr-TR" sz="2400" i="1" dirty="0"/>
              <a:t> yanaştı Samsun’a sabaha karşı, 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/>
              <a:t>Selam durdu </a:t>
            </a:r>
            <a:r>
              <a:rPr lang="tr-TR" sz="2400" b="1" i="1" dirty="0"/>
              <a:t>kayığı</a:t>
            </a:r>
            <a:r>
              <a:rPr lang="tr-TR" sz="2400" i="1" dirty="0"/>
              <a:t>, </a:t>
            </a:r>
            <a:r>
              <a:rPr lang="tr-TR" sz="2400" b="1" i="1" dirty="0" err="1"/>
              <a:t>çaparası</a:t>
            </a:r>
            <a:r>
              <a:rPr lang="tr-TR" sz="2400" i="1" dirty="0"/>
              <a:t>, </a:t>
            </a:r>
            <a:r>
              <a:rPr lang="tr-TR" sz="2400" b="1" i="1" dirty="0"/>
              <a:t>takası</a:t>
            </a:r>
            <a:r>
              <a:rPr lang="tr-TR" sz="2400" i="1" dirty="0"/>
              <a:t>, 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/>
              <a:t>Selam durdu </a:t>
            </a:r>
            <a:r>
              <a:rPr lang="tr-TR" sz="2400" b="1" i="1" dirty="0"/>
              <a:t>tayfası</a:t>
            </a:r>
            <a:r>
              <a:rPr lang="tr-TR" sz="2400" i="1" dirty="0"/>
              <a:t>. </a:t>
            </a:r>
            <a:endParaRPr lang="tr-TR" sz="2400" i="1" dirty="0" smtClean="0"/>
          </a:p>
          <a:p>
            <a:endParaRPr lang="tr-TR" sz="2400" b="1" i="1" dirty="0"/>
          </a:p>
        </p:txBody>
      </p:sp>
    </p:spTree>
    <p:extLst>
      <p:ext uri="{BB962C8B-B14F-4D97-AF65-F5344CB8AC3E}">
        <p14:creationId xmlns:p14="http://schemas.microsoft.com/office/powerpoint/2010/main" val="170387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82802" y="0"/>
            <a:ext cx="26355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 SANATLAR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B050"/>
                </a:solidFill>
              </a:rPr>
              <a:t>Tezat (</a:t>
            </a:r>
            <a:r>
              <a:rPr lang="tr-TR" sz="2400" b="1" dirty="0" err="1">
                <a:solidFill>
                  <a:srgbClr val="00B050"/>
                </a:solidFill>
              </a:rPr>
              <a:t>Karşıtlık</a:t>
            </a:r>
            <a:r>
              <a:rPr lang="tr-TR" sz="2400" b="1" dirty="0">
                <a:solidFill>
                  <a:srgbClr val="00B050"/>
                </a:solidFill>
              </a:rPr>
              <a:t>): </a:t>
            </a:r>
            <a:r>
              <a:rPr lang="tr-TR" sz="2400" dirty="0"/>
              <a:t>Birbirine </a:t>
            </a:r>
            <a:r>
              <a:rPr lang="tr-TR" sz="2400" dirty="0" err="1"/>
              <a:t>karşıt</a:t>
            </a:r>
            <a:r>
              <a:rPr lang="tr-TR" sz="2400" dirty="0"/>
              <a:t> duygu, </a:t>
            </a:r>
            <a:r>
              <a:rPr lang="tr-TR" sz="2400" dirty="0" err="1"/>
              <a:t>düşünce</a:t>
            </a:r>
            <a:r>
              <a:rPr lang="tr-TR" sz="2400" dirty="0"/>
              <a:t>, hayal ve durumları ifade eden kavramları bir arada kullanma sanatıdır. </a:t>
            </a:r>
          </a:p>
          <a:p>
            <a:endParaRPr lang="tr-TR" sz="2400" b="1" i="1" dirty="0" smtClean="0"/>
          </a:p>
          <a:p>
            <a:r>
              <a:rPr lang="tr-TR" sz="2400" i="1" dirty="0"/>
              <a:t>Neden </a:t>
            </a:r>
            <a:r>
              <a:rPr lang="tr-TR" sz="2400" i="1" dirty="0" err="1"/>
              <a:t>böyle</a:t>
            </a:r>
            <a:r>
              <a:rPr lang="tr-TR" sz="2400" i="1" dirty="0"/>
              <a:t> </a:t>
            </a:r>
            <a:r>
              <a:rPr lang="tr-TR" sz="2400" i="1" dirty="0" err="1"/>
              <a:t>düşman</a:t>
            </a:r>
            <a:r>
              <a:rPr lang="tr-TR" sz="2400" i="1" dirty="0"/>
              <a:t> </a:t>
            </a:r>
            <a:r>
              <a:rPr lang="tr-TR" sz="2400" i="1" dirty="0" err="1"/>
              <a:t>görünürsünüz</a:t>
            </a:r>
            <a:r>
              <a:rPr lang="tr-TR" sz="2400" i="1" dirty="0"/>
              <a:t>, </a:t>
            </a:r>
            <a:endParaRPr lang="tr-TR" sz="2400" i="1" dirty="0" smtClean="0"/>
          </a:p>
          <a:p>
            <a:r>
              <a:rPr lang="tr-TR" sz="2400" i="1" dirty="0" smtClean="0"/>
              <a:t>Yıllar </a:t>
            </a:r>
            <a:r>
              <a:rPr lang="tr-TR" sz="2400" i="1" dirty="0"/>
              <a:t>yılı dost </a:t>
            </a:r>
            <a:r>
              <a:rPr lang="tr-TR" sz="2400" i="1" dirty="0" err="1"/>
              <a:t>bildiğim</a:t>
            </a:r>
            <a:r>
              <a:rPr lang="tr-TR" sz="2400" i="1" dirty="0"/>
              <a:t> aynalar? </a:t>
            </a:r>
            <a:endParaRPr lang="tr-TR" sz="2400" i="1" dirty="0" smtClean="0"/>
          </a:p>
          <a:p>
            <a:endParaRPr lang="tr-TR" sz="2400" i="1" dirty="0"/>
          </a:p>
          <a:p>
            <a:r>
              <a:rPr lang="tr-TR" sz="2400" dirty="0"/>
              <a:t>– Ne siyah eylemiş bu </a:t>
            </a:r>
            <a:r>
              <a:rPr lang="tr-TR" sz="2400" dirty="0" err="1"/>
              <a:t>nasiyeyi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Saçımı bembeyaz eden bahtım</a:t>
            </a:r>
          </a:p>
          <a:p>
            <a:endParaRPr lang="tr-TR" sz="2400" b="1" i="1" dirty="0"/>
          </a:p>
        </p:txBody>
      </p:sp>
    </p:spTree>
    <p:extLst>
      <p:ext uri="{BB962C8B-B14F-4D97-AF65-F5344CB8AC3E}">
        <p14:creationId xmlns:p14="http://schemas.microsoft.com/office/powerpoint/2010/main" val="200354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82802" y="0"/>
            <a:ext cx="26355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 SANATLAR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B050"/>
                </a:solidFill>
              </a:rPr>
              <a:t>Telmih (Hatırlatma): </a:t>
            </a:r>
            <a:r>
              <a:rPr lang="tr-TR" sz="2400" dirty="0"/>
              <a:t>Hemen </a:t>
            </a:r>
            <a:r>
              <a:rPr lang="tr-TR" sz="2400" dirty="0" smtClean="0"/>
              <a:t>herkesçe </a:t>
            </a:r>
            <a:r>
              <a:rPr lang="tr-TR" sz="2400" dirty="0"/>
              <a:t>bilinen bir olaya veya </a:t>
            </a:r>
            <a:r>
              <a:rPr lang="tr-TR" sz="2400" dirty="0" smtClean="0"/>
              <a:t>kişiye gönderme </a:t>
            </a:r>
            <a:r>
              <a:rPr lang="tr-TR" sz="2400" dirty="0"/>
              <a:t>yaparak o olayı veya </a:t>
            </a:r>
            <a:r>
              <a:rPr lang="tr-TR" sz="2400" dirty="0" smtClean="0"/>
              <a:t>kişiyi </a:t>
            </a:r>
            <a:r>
              <a:rPr lang="tr-TR" sz="2400" dirty="0"/>
              <a:t>hatırlatma sanatıdır. </a:t>
            </a:r>
          </a:p>
          <a:p>
            <a:endParaRPr lang="tr-TR" sz="2400" b="1" i="1" dirty="0"/>
          </a:p>
          <a:p>
            <a:r>
              <a:rPr lang="tr-TR" sz="2400" dirty="0"/>
              <a:t>Gökyüzünde </a:t>
            </a:r>
            <a:r>
              <a:rPr lang="tr-TR" sz="2400" b="1" dirty="0"/>
              <a:t>İsa</a:t>
            </a:r>
            <a:r>
              <a:rPr lang="tr-TR" sz="2400" dirty="0"/>
              <a:t> ile</a:t>
            </a:r>
          </a:p>
          <a:p>
            <a:r>
              <a:rPr lang="tr-TR" sz="2400" dirty="0"/>
              <a:t>Tur Dağı’nda </a:t>
            </a:r>
            <a:r>
              <a:rPr lang="tr-TR" sz="2400" b="1" dirty="0"/>
              <a:t>Musa</a:t>
            </a:r>
            <a:r>
              <a:rPr lang="tr-TR" sz="2400" dirty="0"/>
              <a:t> ile</a:t>
            </a:r>
          </a:p>
          <a:p>
            <a:r>
              <a:rPr lang="tr-TR" sz="2400" dirty="0"/>
              <a:t>Elindeki </a:t>
            </a:r>
            <a:r>
              <a:rPr lang="tr-TR" sz="2400" b="1" dirty="0"/>
              <a:t>asa</a:t>
            </a:r>
            <a:r>
              <a:rPr lang="tr-TR" sz="2400" dirty="0"/>
              <a:t> ile</a:t>
            </a:r>
          </a:p>
          <a:p>
            <a:r>
              <a:rPr lang="tr-TR" sz="2400" dirty="0"/>
              <a:t>Çağırayım Mevla’m seni</a:t>
            </a:r>
          </a:p>
          <a:p>
            <a:endParaRPr lang="tr-TR" sz="2400" b="1" i="1" dirty="0" smtClean="0"/>
          </a:p>
          <a:p>
            <a:r>
              <a:rPr lang="tr-TR" sz="2400" dirty="0"/>
              <a:t>Gönlünü </a:t>
            </a:r>
            <a:r>
              <a:rPr lang="tr-TR" sz="2400" b="1" dirty="0"/>
              <a:t>Şirin'in</a:t>
            </a:r>
            <a:r>
              <a:rPr lang="tr-TR" sz="2400" dirty="0"/>
              <a:t> aşkı sarınca</a:t>
            </a:r>
          </a:p>
          <a:p>
            <a:r>
              <a:rPr lang="tr-TR" sz="2400" dirty="0"/>
              <a:t>Yol almış hayatın ufuklarınca</a:t>
            </a:r>
          </a:p>
          <a:p>
            <a:r>
              <a:rPr lang="tr-TR" sz="2400" dirty="0"/>
              <a:t>O hızla dağları </a:t>
            </a:r>
            <a:r>
              <a:rPr lang="tr-TR" sz="2400" b="1" dirty="0"/>
              <a:t>Ferhat</a:t>
            </a:r>
            <a:r>
              <a:rPr lang="tr-TR" sz="2400" dirty="0"/>
              <a:t> yarınca</a:t>
            </a:r>
          </a:p>
          <a:p>
            <a:r>
              <a:rPr lang="tr-TR" sz="2400" dirty="0"/>
              <a:t>Başlamış akmaya çoban </a:t>
            </a:r>
            <a:r>
              <a:rPr lang="tr-TR" sz="2400" dirty="0" smtClean="0"/>
              <a:t>çeşmesi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0122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79939" y="0"/>
            <a:ext cx="224131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NAZIM BİRİMİ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/>
              <a:t>Şiirin</a:t>
            </a:r>
            <a:r>
              <a:rPr lang="tr-TR" sz="2400" dirty="0"/>
              <a:t> </a:t>
            </a:r>
            <a:r>
              <a:rPr lang="tr-TR" sz="2400" dirty="0" err="1"/>
              <a:t>bütününu</a:t>
            </a:r>
            <a:r>
              <a:rPr lang="tr-TR" sz="2400" dirty="0"/>
              <a:t>̈ </a:t>
            </a:r>
            <a:r>
              <a:rPr lang="tr-TR" sz="2400" dirty="0" err="1"/>
              <a:t>oluşturan</a:t>
            </a:r>
            <a:r>
              <a:rPr lang="tr-TR" sz="2400" dirty="0"/>
              <a:t> dizelerin </a:t>
            </a:r>
            <a:r>
              <a:rPr lang="tr-TR" sz="2400" dirty="0" err="1"/>
              <a:t>kümelenis</a:t>
            </a:r>
            <a:r>
              <a:rPr lang="tr-TR" sz="2400" dirty="0"/>
              <a:t>̧ </a:t>
            </a:r>
            <a:r>
              <a:rPr lang="tr-TR" sz="2400" dirty="0" err="1"/>
              <a:t>biç</a:t>
            </a:r>
            <a:r>
              <a:rPr lang="tr-TR" sz="2400" dirty="0" err="1" smtClean="0"/>
              <a:t>imine</a:t>
            </a:r>
            <a:r>
              <a:rPr lang="tr-TR" sz="2400" dirty="0" smtClean="0"/>
              <a:t> denilen </a:t>
            </a:r>
            <a:r>
              <a:rPr lang="tr-TR" sz="2400" b="1" dirty="0">
                <a:hlinkClick r:id="rId3"/>
              </a:rPr>
              <a:t>nazım </a:t>
            </a:r>
            <a:r>
              <a:rPr lang="tr-TR" sz="2400" b="1" dirty="0" smtClean="0">
                <a:hlinkClick r:id="rId3"/>
              </a:rPr>
              <a:t>birimi</a:t>
            </a:r>
            <a:r>
              <a:rPr lang="tr-TR" sz="2400" dirty="0" smtClean="0"/>
              <a:t>, </a:t>
            </a:r>
            <a:r>
              <a:rPr lang="tr-TR" sz="2400" dirty="0"/>
              <a:t>dize sayısına </a:t>
            </a:r>
            <a:r>
              <a:rPr lang="tr-TR" sz="2400" dirty="0" err="1"/>
              <a:t>göre</a:t>
            </a:r>
            <a:r>
              <a:rPr lang="tr-TR" sz="2400" dirty="0"/>
              <a:t> </a:t>
            </a:r>
            <a:r>
              <a:rPr lang="tr-TR" sz="2400" dirty="0" smtClean="0"/>
              <a:t>sınıflandırılır.</a:t>
            </a:r>
          </a:p>
          <a:p>
            <a:endParaRPr lang="tr-TR" sz="2400" dirty="0"/>
          </a:p>
          <a:p>
            <a:r>
              <a:rPr lang="tr-TR" sz="2400" b="1" dirty="0"/>
              <a:t>Dize (Mısra): </a:t>
            </a:r>
            <a:r>
              <a:rPr lang="tr-TR" sz="2400" dirty="0" smtClean="0"/>
              <a:t>En küçük nazım birimi olan dize, şiirdeki her bir satırdır.</a:t>
            </a:r>
          </a:p>
          <a:p>
            <a:endParaRPr lang="tr-TR" sz="2400" dirty="0" smtClean="0"/>
          </a:p>
          <a:p>
            <a:r>
              <a:rPr lang="tr-TR" sz="2400" i="1" dirty="0">
                <a:solidFill>
                  <a:srgbClr val="00B050"/>
                </a:solidFill>
              </a:rPr>
              <a:t>Zamanla nasıl </a:t>
            </a:r>
            <a:r>
              <a:rPr lang="tr-TR" sz="2400" i="1" dirty="0" err="1">
                <a:solidFill>
                  <a:srgbClr val="00B050"/>
                </a:solidFill>
              </a:rPr>
              <a:t>değişiyor</a:t>
            </a:r>
            <a:r>
              <a:rPr lang="tr-TR" sz="2400" i="1" dirty="0">
                <a:solidFill>
                  <a:srgbClr val="00B050"/>
                </a:solidFill>
              </a:rPr>
              <a:t> insan! </a:t>
            </a:r>
            <a:endParaRPr lang="tr-TR" sz="2400" dirty="0">
              <a:solidFill>
                <a:srgbClr val="00B050"/>
              </a:solidFill>
            </a:endParaRPr>
          </a:p>
          <a:p>
            <a:endParaRPr lang="tr-TR" sz="2400" dirty="0" smtClean="0"/>
          </a:p>
          <a:p>
            <a:r>
              <a:rPr lang="tr-TR" sz="2400" b="1" dirty="0" smtClean="0"/>
              <a:t>Beyit: </a:t>
            </a:r>
            <a:r>
              <a:rPr lang="tr-TR" sz="2400" dirty="0" smtClean="0"/>
              <a:t>İki </a:t>
            </a:r>
            <a:r>
              <a:rPr lang="tr-TR" sz="2400" dirty="0"/>
              <a:t>dizeden </a:t>
            </a:r>
            <a:r>
              <a:rPr lang="tr-TR" sz="2400" dirty="0" err="1"/>
              <a:t>oluşan</a:t>
            </a:r>
            <a:r>
              <a:rPr lang="tr-TR" sz="2400" dirty="0"/>
              <a:t> ve anlam </a:t>
            </a:r>
            <a:r>
              <a:rPr lang="tr-TR" sz="2400" dirty="0" err="1"/>
              <a:t>bütünlüğu</a:t>
            </a:r>
            <a:r>
              <a:rPr lang="tr-TR" sz="2400" dirty="0"/>
              <a:t>̈ </a:t>
            </a:r>
            <a:r>
              <a:rPr lang="tr-TR" sz="2400" dirty="0" err="1"/>
              <a:t>taşıyan</a:t>
            </a:r>
            <a:r>
              <a:rPr lang="tr-TR" sz="2400" dirty="0"/>
              <a:t> </a:t>
            </a:r>
            <a:r>
              <a:rPr lang="tr-TR" sz="2400" dirty="0" err="1"/>
              <a:t>bölümlerdir</a:t>
            </a:r>
            <a:r>
              <a:rPr lang="tr-TR" sz="2400" dirty="0"/>
              <a:t>. </a:t>
            </a:r>
            <a:r>
              <a:rPr lang="tr-TR" sz="2400" dirty="0" smtClean="0"/>
              <a:t>Daha çok divan edebiyatında kullanılmıştır.</a:t>
            </a:r>
          </a:p>
          <a:p>
            <a:endParaRPr lang="tr-TR" sz="2400" dirty="0"/>
          </a:p>
          <a:p>
            <a:r>
              <a:rPr lang="tr-TR" sz="2400" dirty="0" err="1">
                <a:solidFill>
                  <a:srgbClr val="00B050"/>
                </a:solidFill>
              </a:rPr>
              <a:t>Aşiyân</a:t>
            </a:r>
            <a:r>
              <a:rPr lang="tr-TR" sz="2400" dirty="0">
                <a:solidFill>
                  <a:srgbClr val="00B050"/>
                </a:solidFill>
              </a:rPr>
              <a:t>-ı </a:t>
            </a:r>
            <a:r>
              <a:rPr lang="tr-TR" sz="2400" dirty="0" err="1">
                <a:solidFill>
                  <a:srgbClr val="00B050"/>
                </a:solidFill>
              </a:rPr>
              <a:t>mürg</a:t>
            </a:r>
            <a:r>
              <a:rPr lang="tr-TR" sz="2400" dirty="0">
                <a:solidFill>
                  <a:srgbClr val="00B050"/>
                </a:solidFill>
              </a:rPr>
              <a:t>-i dil </a:t>
            </a:r>
            <a:r>
              <a:rPr lang="tr-TR" sz="2400" dirty="0" err="1">
                <a:solidFill>
                  <a:srgbClr val="00B050"/>
                </a:solidFill>
              </a:rPr>
              <a:t>zülf</a:t>
            </a:r>
            <a:r>
              <a:rPr lang="tr-TR" sz="2400" dirty="0">
                <a:solidFill>
                  <a:srgbClr val="00B050"/>
                </a:solidFill>
              </a:rPr>
              <a:t>-i perişanındadır</a:t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dirty="0" err="1">
                <a:solidFill>
                  <a:srgbClr val="00B050"/>
                </a:solidFill>
              </a:rPr>
              <a:t>Kande</a:t>
            </a:r>
            <a:r>
              <a:rPr lang="tr-TR" sz="2400" dirty="0">
                <a:solidFill>
                  <a:srgbClr val="00B050"/>
                </a:solidFill>
              </a:rPr>
              <a:t> olsan ey peri gönlüm senin yanındadır</a:t>
            </a:r>
          </a:p>
        </p:txBody>
      </p:sp>
    </p:spTree>
    <p:extLst>
      <p:ext uri="{BB962C8B-B14F-4D97-AF65-F5344CB8AC3E}">
        <p14:creationId xmlns:p14="http://schemas.microsoft.com/office/powerpoint/2010/main" val="183698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82802" y="0"/>
            <a:ext cx="26355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 SANATLAR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>
                <a:solidFill>
                  <a:srgbClr val="00B050"/>
                </a:solidFill>
              </a:rPr>
              <a:t>Hüsnütalil</a:t>
            </a:r>
            <a:r>
              <a:rPr lang="tr-TR" sz="2400" b="1" dirty="0">
                <a:solidFill>
                  <a:srgbClr val="00B050"/>
                </a:solidFill>
              </a:rPr>
              <a:t> (</a:t>
            </a:r>
            <a:r>
              <a:rPr lang="tr-TR" sz="2400" b="1" dirty="0" err="1">
                <a:solidFill>
                  <a:srgbClr val="00B050"/>
                </a:solidFill>
              </a:rPr>
              <a:t>Güzel</a:t>
            </a:r>
            <a:r>
              <a:rPr lang="tr-TR" sz="2400" b="1" dirty="0">
                <a:solidFill>
                  <a:srgbClr val="00B050"/>
                </a:solidFill>
              </a:rPr>
              <a:t> Nedene </a:t>
            </a:r>
            <a:r>
              <a:rPr lang="tr-TR" sz="2400" b="1" dirty="0" err="1">
                <a:solidFill>
                  <a:srgbClr val="00B050"/>
                </a:solidFill>
              </a:rPr>
              <a:t>Bağlama</a:t>
            </a:r>
            <a:r>
              <a:rPr lang="tr-TR" sz="2400" b="1" dirty="0">
                <a:solidFill>
                  <a:srgbClr val="00B050"/>
                </a:solidFill>
              </a:rPr>
              <a:t>): </a:t>
            </a:r>
            <a:r>
              <a:rPr lang="tr-TR" sz="2400" dirty="0"/>
              <a:t>Bir olayı </a:t>
            </a:r>
            <a:r>
              <a:rPr lang="tr-TR" sz="2400" dirty="0" err="1"/>
              <a:t>gerçek</a:t>
            </a:r>
            <a:r>
              <a:rPr lang="tr-TR" sz="2400" dirty="0"/>
              <a:t> nedeninin </a:t>
            </a:r>
            <a:r>
              <a:rPr lang="tr-TR" sz="2400" dirty="0" err="1"/>
              <a:t>dışında</a:t>
            </a:r>
            <a:r>
              <a:rPr lang="tr-TR" sz="2400" dirty="0"/>
              <a:t> bir nedene, </a:t>
            </a:r>
            <a:r>
              <a:rPr lang="tr-TR" sz="2400" dirty="0" err="1"/>
              <a:t>çoğ</a:t>
            </a:r>
            <a:r>
              <a:rPr lang="tr-TR" sz="2400" dirty="0" err="1" smtClean="0"/>
              <a:t>unlukla</a:t>
            </a:r>
            <a:r>
              <a:rPr lang="tr-TR" sz="2400" dirty="0" smtClean="0"/>
              <a:t> </a:t>
            </a:r>
            <a:r>
              <a:rPr lang="tr-TR" sz="2400" dirty="0"/>
              <a:t>da </a:t>
            </a:r>
            <a:r>
              <a:rPr lang="tr-TR" sz="2400" dirty="0" err="1"/>
              <a:t>güzel</a:t>
            </a:r>
            <a:r>
              <a:rPr lang="tr-TR" sz="2400" dirty="0"/>
              <a:t> bir nedene </a:t>
            </a:r>
            <a:r>
              <a:rPr lang="tr-TR" sz="2400" dirty="0" err="1"/>
              <a:t>bağlama</a:t>
            </a:r>
            <a:r>
              <a:rPr lang="tr-TR" sz="2400" dirty="0"/>
              <a:t> sanatıdır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 smtClean="0"/>
              <a:t>Haziranda kiraz dalı çocuklar uzansın diye yere doğru eğilir.</a:t>
            </a:r>
          </a:p>
          <a:p>
            <a:endParaRPr lang="tr-TR" sz="2400" dirty="0" smtClean="0"/>
          </a:p>
          <a:p>
            <a:r>
              <a:rPr lang="tr-TR" sz="2400" dirty="0" smtClean="0"/>
              <a:t>Güzel şeyler düşünelim diye</a:t>
            </a:r>
          </a:p>
          <a:p>
            <a:r>
              <a:rPr lang="tr-TR" sz="2400" dirty="0" smtClean="0"/>
              <a:t>Yemyeşil </a:t>
            </a:r>
            <a:r>
              <a:rPr lang="tr-TR" sz="2400" dirty="0"/>
              <a:t>oluvermiş ağaçlar</a:t>
            </a:r>
          </a:p>
          <a:p>
            <a:endParaRPr lang="tr-TR" sz="2400" dirty="0" smtClean="0"/>
          </a:p>
          <a:p>
            <a:r>
              <a:rPr lang="tr-TR" sz="2400" dirty="0"/>
              <a:t>Ay parlar gül yüzün görünsün diye</a:t>
            </a:r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1416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82802" y="0"/>
            <a:ext cx="26355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 SANATLAR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>
                <a:solidFill>
                  <a:srgbClr val="00B050"/>
                </a:solidFill>
              </a:rPr>
              <a:t>Tecahüliarif</a:t>
            </a:r>
            <a:r>
              <a:rPr lang="tr-TR" sz="2400" b="1" dirty="0">
                <a:solidFill>
                  <a:srgbClr val="00B050"/>
                </a:solidFill>
              </a:rPr>
              <a:t> (Bilmezden Gelme): </a:t>
            </a:r>
            <a:r>
              <a:rPr lang="tr-TR" sz="2400" dirty="0" err="1"/>
              <a:t>Bildiği</a:t>
            </a:r>
            <a:r>
              <a:rPr lang="tr-TR" sz="2400" dirty="0"/>
              <a:t> bir </a:t>
            </a:r>
            <a:r>
              <a:rPr lang="tr-TR" sz="2400" dirty="0" err="1"/>
              <a:t>şeyi</a:t>
            </a:r>
            <a:r>
              <a:rPr lang="tr-TR" sz="2400" dirty="0"/>
              <a:t> bilmez </a:t>
            </a:r>
            <a:r>
              <a:rPr lang="tr-TR" sz="2400" dirty="0" err="1"/>
              <a:t>görünme</a:t>
            </a:r>
            <a:r>
              <a:rPr lang="tr-TR" sz="2400" dirty="0"/>
              <a:t>, bilmezlikten gelme sanatıdır. </a:t>
            </a:r>
            <a:endParaRPr lang="tr-TR" sz="2400" dirty="0" smtClean="0"/>
          </a:p>
          <a:p>
            <a:endParaRPr lang="tr-TR" sz="2400" i="1" dirty="0"/>
          </a:p>
          <a:p>
            <a:r>
              <a:rPr lang="tr-TR" sz="2400" i="1" dirty="0" err="1" smtClean="0"/>
              <a:t>S</a:t>
            </a:r>
            <a:r>
              <a:rPr lang="tr-TR" sz="2400" i="1" dirty="0" err="1"/>
              <a:t>̧akaklarıma</a:t>
            </a:r>
            <a:r>
              <a:rPr lang="tr-TR" sz="2400" i="1" dirty="0"/>
              <a:t> kar mı </a:t>
            </a:r>
            <a:r>
              <a:rPr lang="tr-TR" sz="2400" i="1" dirty="0" err="1"/>
              <a:t>yağdı</a:t>
            </a:r>
            <a:r>
              <a:rPr lang="tr-TR" sz="2400" i="1" dirty="0"/>
              <a:t> ne var?</a:t>
            </a:r>
            <a:br>
              <a:rPr lang="tr-TR" sz="2400" i="1" dirty="0"/>
            </a:br>
            <a:r>
              <a:rPr lang="tr-TR" sz="2400" i="1" dirty="0"/>
              <a:t>Benim mi </a:t>
            </a:r>
            <a:r>
              <a:rPr lang="tr-TR" sz="2400" i="1" dirty="0" err="1"/>
              <a:t>Allahım</a:t>
            </a:r>
            <a:r>
              <a:rPr lang="tr-TR" sz="2400" i="1" dirty="0"/>
              <a:t> bu </a:t>
            </a:r>
            <a:r>
              <a:rPr lang="tr-TR" sz="2400" i="1" dirty="0" err="1"/>
              <a:t>çizgili</a:t>
            </a:r>
            <a:r>
              <a:rPr lang="tr-TR" sz="2400" i="1" dirty="0"/>
              <a:t> </a:t>
            </a:r>
            <a:r>
              <a:rPr lang="tr-TR" sz="2400" i="1" dirty="0" err="1"/>
              <a:t>yüz</a:t>
            </a:r>
            <a:r>
              <a:rPr lang="tr-TR" sz="2400" i="1" dirty="0"/>
              <a:t>? </a:t>
            </a:r>
            <a:endParaRPr lang="tr-TR" sz="2400" dirty="0"/>
          </a:p>
          <a:p>
            <a:endParaRPr lang="tr-TR" sz="2400" dirty="0" smtClean="0"/>
          </a:p>
          <a:p>
            <a:r>
              <a:rPr lang="tr-TR" sz="2400" dirty="0"/>
              <a:t>"Göz gördü gönül sevdi seni ey yüzü </a:t>
            </a:r>
            <a:r>
              <a:rPr lang="tr-TR" sz="2400" dirty="0" err="1"/>
              <a:t>mâhım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Kurbanın </a:t>
            </a:r>
            <a:r>
              <a:rPr lang="tr-TR" sz="2400" dirty="0" err="1"/>
              <a:t>olam</a:t>
            </a:r>
            <a:r>
              <a:rPr lang="tr-TR" sz="2400" dirty="0"/>
              <a:t> var mı benim bunda günahım"</a:t>
            </a:r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8286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82802" y="0"/>
            <a:ext cx="26355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 SANATLAR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B050"/>
                </a:solidFill>
                <a:hlinkClick r:id="rId3"/>
              </a:rPr>
              <a:t>Kinaye</a:t>
            </a:r>
            <a:r>
              <a:rPr lang="tr-TR" sz="2400" b="1" dirty="0">
                <a:solidFill>
                  <a:srgbClr val="00B050"/>
                </a:solidFill>
              </a:rPr>
              <a:t> (</a:t>
            </a:r>
            <a:r>
              <a:rPr lang="tr-TR" sz="2400" b="1" dirty="0" err="1">
                <a:solidFill>
                  <a:srgbClr val="00B050"/>
                </a:solidFill>
              </a:rPr>
              <a:t>Değinmece</a:t>
            </a:r>
            <a:r>
              <a:rPr lang="tr-TR" sz="2400" b="1" dirty="0">
                <a:solidFill>
                  <a:srgbClr val="00B050"/>
                </a:solidFill>
              </a:rPr>
              <a:t>): </a:t>
            </a:r>
            <a:r>
              <a:rPr lang="tr-TR" sz="2400" dirty="0" err="1"/>
              <a:t>Gerçek</a:t>
            </a:r>
            <a:r>
              <a:rPr lang="tr-TR" sz="2400" dirty="0"/>
              <a:t> anlamı da </a:t>
            </a:r>
            <a:r>
              <a:rPr lang="tr-TR" sz="2400" dirty="0" err="1"/>
              <a:t>düşünülebilecek</a:t>
            </a:r>
            <a:r>
              <a:rPr lang="tr-TR" sz="2400" dirty="0"/>
              <a:t> bir </a:t>
            </a:r>
            <a:r>
              <a:rPr lang="tr-TR" sz="2400" dirty="0" err="1"/>
              <a:t>sözu</a:t>
            </a:r>
            <a:r>
              <a:rPr lang="tr-TR" sz="2400" dirty="0"/>
              <a:t>̈ </a:t>
            </a:r>
            <a:r>
              <a:rPr lang="tr-TR" sz="2400" dirty="0" err="1"/>
              <a:t>gerçek</a:t>
            </a:r>
            <a:r>
              <a:rPr lang="tr-TR" sz="2400" dirty="0"/>
              <a:t> anlamının </a:t>
            </a:r>
            <a:r>
              <a:rPr lang="tr-TR" sz="2400" dirty="0" err="1"/>
              <a:t>dışında</a:t>
            </a:r>
            <a:r>
              <a:rPr lang="tr-TR" sz="2400" dirty="0"/>
              <a:t> (mecaz anlamıyla) kullanma sanatıdır.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i="1" dirty="0"/>
              <a:t>Dadaloğlu’m der ki </a:t>
            </a:r>
            <a:r>
              <a:rPr lang="tr-TR" sz="2400" b="1" i="1" dirty="0"/>
              <a:t>belim büküldü 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/>
              <a:t>Gözümün cevheri yere </a:t>
            </a:r>
            <a:r>
              <a:rPr lang="tr-TR" sz="2400" i="1" dirty="0" smtClean="0"/>
              <a:t>döküldü</a:t>
            </a:r>
          </a:p>
          <a:p>
            <a:endParaRPr lang="tr-TR" sz="2400" i="1" dirty="0"/>
          </a:p>
          <a:p>
            <a:r>
              <a:rPr lang="tr-TR" sz="2400" i="1" dirty="0" smtClean="0"/>
              <a:t>İşleyen </a:t>
            </a:r>
            <a:r>
              <a:rPr lang="tr-TR" sz="2400" i="1" dirty="0"/>
              <a:t>demir pas tutmaz.</a:t>
            </a:r>
            <a:endParaRPr lang="tr-TR" sz="2400" dirty="0"/>
          </a:p>
          <a:p>
            <a:r>
              <a:rPr lang="tr-TR" sz="2400" i="1" dirty="0"/>
              <a:t>Ateş düştüğü yeri yakar</a:t>
            </a:r>
            <a:r>
              <a:rPr lang="tr-TR" sz="2400" i="1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7363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82802" y="0"/>
            <a:ext cx="26355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 SANATLAR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B050"/>
                </a:solidFill>
              </a:rPr>
              <a:t>Tariz </a:t>
            </a:r>
            <a:r>
              <a:rPr lang="tr-TR" sz="2400" b="1" dirty="0" smtClean="0">
                <a:solidFill>
                  <a:srgbClr val="00B050"/>
                </a:solidFill>
              </a:rPr>
              <a:t>(</a:t>
            </a:r>
            <a:r>
              <a:rPr lang="tr-TR" sz="2400" b="1" dirty="0" err="1">
                <a:solidFill>
                  <a:srgbClr val="00B050"/>
                </a:solidFill>
              </a:rPr>
              <a:t>İ</a:t>
            </a:r>
            <a:r>
              <a:rPr lang="tr-TR" sz="2400" b="1" dirty="0" err="1" smtClean="0">
                <a:solidFill>
                  <a:srgbClr val="00B050"/>
                </a:solidFill>
              </a:rPr>
              <a:t>g</a:t>
            </a:r>
            <a:r>
              <a:rPr lang="tr-TR" sz="2400" b="1" dirty="0" err="1">
                <a:solidFill>
                  <a:srgbClr val="00B050"/>
                </a:solidFill>
              </a:rPr>
              <a:t>̆neleme</a:t>
            </a:r>
            <a:r>
              <a:rPr lang="tr-TR" sz="2400" b="1" dirty="0">
                <a:solidFill>
                  <a:srgbClr val="00B050"/>
                </a:solidFill>
              </a:rPr>
              <a:t>): </a:t>
            </a:r>
            <a:r>
              <a:rPr lang="tr-TR" sz="2400" dirty="0"/>
              <a:t>Bir </a:t>
            </a:r>
            <a:r>
              <a:rPr lang="tr-TR" sz="2400" dirty="0" err="1"/>
              <a:t>sözu</a:t>
            </a:r>
            <a:r>
              <a:rPr lang="tr-TR" sz="2400" dirty="0"/>
              <a:t>̈, tersini kastederek kullanma sanatıdır. </a:t>
            </a:r>
          </a:p>
          <a:p>
            <a:endParaRPr lang="tr-TR" sz="2400" dirty="0" smtClean="0"/>
          </a:p>
          <a:p>
            <a:r>
              <a:rPr lang="tr-TR" sz="2400" dirty="0" smtClean="0"/>
              <a:t>Adamınız gerçekten </a:t>
            </a:r>
            <a:r>
              <a:rPr lang="tr-TR" sz="2400" dirty="0"/>
              <a:t>ustaymış; onun eli değeli bizim makine kararsızlığı bıraktı; artık hiç çalışmıyor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Ne kadar kültürlü olduğu ( ! ) yazılarından belli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– O kadar zeki ki bütün sınıfları çift dikiş gidiyor.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056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82802" y="0"/>
            <a:ext cx="26355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 SANATLAR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>
                <a:solidFill>
                  <a:srgbClr val="00B050"/>
                </a:solidFill>
              </a:rPr>
              <a:t>İ</a:t>
            </a:r>
            <a:r>
              <a:rPr lang="tr-TR" sz="2400" b="1" dirty="0" err="1" smtClean="0">
                <a:solidFill>
                  <a:srgbClr val="00B050"/>
                </a:solidFill>
              </a:rPr>
              <a:t>rsalimesel</a:t>
            </a:r>
            <a:r>
              <a:rPr lang="tr-TR" sz="2400" b="1" dirty="0">
                <a:solidFill>
                  <a:srgbClr val="00B050"/>
                </a:solidFill>
              </a:rPr>
              <a:t>: </a:t>
            </a:r>
            <a:r>
              <a:rPr lang="tr-TR" sz="2400" dirty="0" err="1"/>
              <a:t>Şiirde</a:t>
            </a:r>
            <a:r>
              <a:rPr lang="tr-TR" sz="2400" dirty="0"/>
              <a:t> </a:t>
            </a:r>
            <a:r>
              <a:rPr lang="tr-TR" sz="2400" dirty="0" err="1"/>
              <a:t>atasözu</a:t>
            </a:r>
            <a:r>
              <a:rPr lang="tr-TR" sz="2400" dirty="0"/>
              <a:t>̈ veya vecize (</a:t>
            </a:r>
            <a:r>
              <a:rPr lang="tr-TR" sz="2400" dirty="0" err="1"/>
              <a:t>özdeyis</a:t>
            </a:r>
            <a:r>
              <a:rPr lang="tr-TR" sz="2400" dirty="0"/>
              <a:t>̧) kullanma sanatıdır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– Tok olanlar bilemez çektiğini aç kalanın,</a:t>
            </a:r>
            <a:br>
              <a:rPr lang="tr-TR" sz="2400" dirty="0"/>
            </a:br>
            <a:r>
              <a:rPr lang="tr-TR" sz="2400" dirty="0"/>
              <a:t>Sırtı pek kimseye ahvâl-i şitâ ( kış ortamı ) yaz görünür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/>
              <a:t>– Balık baştan kokar bunu bilmemek,</a:t>
            </a:r>
            <a:br>
              <a:rPr lang="tr-TR" sz="2400" dirty="0"/>
            </a:br>
            <a:r>
              <a:rPr lang="tr-TR" sz="2400" dirty="0" err="1"/>
              <a:t>Seyrânî</a:t>
            </a:r>
            <a:r>
              <a:rPr lang="tr-TR" sz="2400" dirty="0"/>
              <a:t> gâfilin ahmaklığından.</a:t>
            </a:r>
          </a:p>
        </p:txBody>
      </p:sp>
    </p:spTree>
    <p:extLst>
      <p:ext uri="{BB962C8B-B14F-4D97-AF65-F5344CB8AC3E}">
        <p14:creationId xmlns:p14="http://schemas.microsoft.com/office/powerpoint/2010/main" val="49602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82802" y="0"/>
            <a:ext cx="26355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 SANATLAR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>
                <a:solidFill>
                  <a:srgbClr val="00B050"/>
                </a:solidFill>
              </a:rPr>
              <a:t>Mübalağa</a:t>
            </a:r>
            <a:r>
              <a:rPr lang="tr-TR" sz="2400" b="1" dirty="0">
                <a:solidFill>
                  <a:srgbClr val="00B050"/>
                </a:solidFill>
              </a:rPr>
              <a:t> (Abartma): </a:t>
            </a:r>
            <a:r>
              <a:rPr lang="tr-TR" sz="2400" dirty="0" err="1"/>
              <a:t>Sözün</a:t>
            </a:r>
            <a:r>
              <a:rPr lang="tr-TR" sz="2400" dirty="0"/>
              <a:t> </a:t>
            </a:r>
            <a:r>
              <a:rPr lang="tr-TR" sz="2400" dirty="0" err="1"/>
              <a:t>gücünu</a:t>
            </a:r>
            <a:r>
              <a:rPr lang="tr-TR" sz="2400" dirty="0"/>
              <a:t>̈ ve etkisini artırmak amacıyla bir durum, olay ya da </a:t>
            </a:r>
            <a:r>
              <a:rPr lang="tr-TR" sz="2400" dirty="0" err="1" smtClean="0"/>
              <a:t>varlıg</a:t>
            </a:r>
            <a:r>
              <a:rPr lang="tr-TR" sz="2400" dirty="0" err="1"/>
              <a:t>̆ın</a:t>
            </a:r>
            <a:r>
              <a:rPr lang="tr-TR" sz="2400" dirty="0"/>
              <a:t> </a:t>
            </a:r>
            <a:r>
              <a:rPr lang="tr-TR" sz="2400" dirty="0" err="1"/>
              <a:t>olduğundan</a:t>
            </a:r>
            <a:r>
              <a:rPr lang="tr-TR" sz="2400" dirty="0"/>
              <a:t> </a:t>
            </a:r>
            <a:r>
              <a:rPr lang="tr-TR" sz="2400" dirty="0" err="1"/>
              <a:t>büyük</a:t>
            </a:r>
            <a:r>
              <a:rPr lang="tr-TR" sz="2400" dirty="0"/>
              <a:t> veya </a:t>
            </a:r>
            <a:r>
              <a:rPr lang="tr-TR" sz="2400" dirty="0" err="1"/>
              <a:t>küçük</a:t>
            </a:r>
            <a:r>
              <a:rPr lang="tr-TR" sz="2400" dirty="0"/>
              <a:t>, </a:t>
            </a:r>
            <a:r>
              <a:rPr lang="tr-TR" sz="2400" dirty="0" err="1"/>
              <a:t>çok</a:t>
            </a:r>
            <a:r>
              <a:rPr lang="tr-TR" sz="2400" dirty="0"/>
              <a:t> ya da az </a:t>
            </a:r>
            <a:r>
              <a:rPr lang="tr-TR" sz="2400" dirty="0" err="1"/>
              <a:t>gösterilerek</a:t>
            </a:r>
            <a:r>
              <a:rPr lang="tr-TR" sz="2400" dirty="0"/>
              <a:t> anlatılması sanatıdır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– Manda yuva yapmış söğüt dalına,</a:t>
            </a:r>
            <a:br>
              <a:rPr lang="tr-TR" sz="2400" dirty="0"/>
            </a:br>
            <a:r>
              <a:rPr lang="tr-TR" sz="2400" dirty="0"/>
              <a:t>Yavrusunu sinek kapmış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– Bir ah çeksem dağı taşı eritir,</a:t>
            </a:r>
            <a:br>
              <a:rPr lang="tr-TR" sz="2400" dirty="0"/>
            </a:br>
            <a:r>
              <a:rPr lang="tr-TR" sz="2400" dirty="0"/>
              <a:t>Gözüm yaşı değirmeni yürütür.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						</a:t>
            </a:r>
            <a:r>
              <a:rPr lang="tr-TR" sz="2400" dirty="0" smtClean="0">
                <a:hlinkClick r:id="rId3"/>
              </a:rPr>
              <a:t>www.edebiyatciyim.com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3598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60743" y="0"/>
            <a:ext cx="122251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</a:t>
            </a: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Genellikle halk tarafından oluşturulan, sözlü olarak kuşaktan kuşağa anlatılan ve olağanüstü olaylarla süslenmiş, gerçek dışı olayların anlatıldığı anlatı türüne </a:t>
            </a:r>
            <a:r>
              <a:rPr lang="tr-TR" sz="2400" b="1" i="1" dirty="0">
                <a:hlinkClick r:id="rId3"/>
              </a:rPr>
              <a:t>masal</a:t>
            </a:r>
            <a:r>
              <a:rPr lang="tr-TR" sz="2400" b="1" i="1" dirty="0"/>
              <a:t> </a:t>
            </a:r>
            <a:r>
              <a:rPr lang="tr-TR" sz="2400" i="1" dirty="0"/>
              <a:t>denir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Masallarda yer ve zaman belirsizdir. </a:t>
            </a: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Kahramanlar genellikle devler, periler, cinler, </a:t>
            </a:r>
            <a:r>
              <a:rPr lang="tr-TR" sz="2400" dirty="0" err="1" smtClean="0"/>
              <a:t>padis</a:t>
            </a:r>
            <a:r>
              <a:rPr lang="tr-TR" sz="2400" dirty="0" err="1"/>
              <a:t>̧ahlar</a:t>
            </a:r>
            <a:r>
              <a:rPr lang="tr-TR" sz="2400" dirty="0"/>
              <a:t>, prensler vb. </a:t>
            </a:r>
            <a:r>
              <a:rPr lang="tr-TR" sz="2400" dirty="0" err="1"/>
              <a:t>kişilerdir</a:t>
            </a:r>
            <a:r>
              <a:rPr lang="tr-TR" sz="2400" dirty="0"/>
              <a:t>. </a:t>
            </a: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Masallar iyi ile </a:t>
            </a:r>
            <a:r>
              <a:rPr lang="tr-TR" sz="2400" dirty="0" err="1"/>
              <a:t>kötünün</a:t>
            </a:r>
            <a:r>
              <a:rPr lang="tr-TR" sz="2400" dirty="0"/>
              <a:t> </a:t>
            </a:r>
            <a:r>
              <a:rPr lang="tr-TR" sz="2400" dirty="0" err="1"/>
              <a:t>mücadelesini</a:t>
            </a:r>
            <a:r>
              <a:rPr lang="tr-TR" sz="2400" dirty="0"/>
              <a:t> anlatır, masalın sonunda iyilik </a:t>
            </a:r>
            <a:r>
              <a:rPr lang="tr-TR" sz="2400" dirty="0" err="1"/>
              <a:t>üstün</a:t>
            </a:r>
            <a:r>
              <a:rPr lang="tr-TR" sz="2400" dirty="0"/>
              <a:t> gelir. </a:t>
            </a:r>
          </a:p>
        </p:txBody>
      </p:sp>
    </p:spTree>
    <p:extLst>
      <p:ext uri="{BB962C8B-B14F-4D97-AF65-F5344CB8AC3E}">
        <p14:creationId xmlns:p14="http://schemas.microsoft.com/office/powerpoint/2010/main" val="22942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60743" y="0"/>
            <a:ext cx="122251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</a:t>
            </a: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400" dirty="0"/>
              <a:t>Masallarda yalın, duru bir dil ve anlatım </a:t>
            </a:r>
            <a:r>
              <a:rPr lang="tr-TR" sz="2400" dirty="0" err="1"/>
              <a:t>söz</a:t>
            </a:r>
            <a:r>
              <a:rPr lang="tr-TR" sz="2400" dirty="0"/>
              <a:t> </a:t>
            </a:r>
            <a:r>
              <a:rPr lang="tr-TR" sz="2400" dirty="0" smtClean="0"/>
              <a:t>konusudur.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Masallarda iyilik, </a:t>
            </a:r>
            <a:r>
              <a:rPr lang="tr-TR" sz="2400" dirty="0" err="1"/>
              <a:t>güzellik</a:t>
            </a:r>
            <a:r>
              <a:rPr lang="tr-TR" sz="2400" dirty="0"/>
              <a:t>, </a:t>
            </a:r>
            <a:r>
              <a:rPr lang="tr-TR" sz="2400" dirty="0" err="1"/>
              <a:t>doğruluk</a:t>
            </a:r>
            <a:r>
              <a:rPr lang="tr-TR" sz="2400" dirty="0"/>
              <a:t>, </a:t>
            </a:r>
            <a:r>
              <a:rPr lang="tr-TR" sz="2400" dirty="0" smtClean="0"/>
              <a:t>yardımseverlik </a:t>
            </a:r>
            <a:r>
              <a:rPr lang="tr-TR" sz="2400" dirty="0"/>
              <a:t>gibi evrensel </a:t>
            </a:r>
            <a:r>
              <a:rPr lang="tr-TR" sz="2400" dirty="0" err="1"/>
              <a:t>değerler</a:t>
            </a:r>
            <a:r>
              <a:rPr lang="tr-TR" sz="2400" dirty="0"/>
              <a:t> yer alır; dinî ve millî </a:t>
            </a:r>
            <a:r>
              <a:rPr lang="tr-TR" sz="2400" dirty="0" err="1"/>
              <a:t>ögelere</a:t>
            </a:r>
            <a:r>
              <a:rPr lang="tr-TR" sz="2400" dirty="0"/>
              <a:t> yer verilmez. 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Masalların </a:t>
            </a:r>
            <a:r>
              <a:rPr lang="tr-TR" sz="2400" dirty="0" err="1"/>
              <a:t>söyleyeni</a:t>
            </a:r>
            <a:r>
              <a:rPr lang="tr-TR" sz="2400" dirty="0"/>
              <a:t> belli </a:t>
            </a:r>
            <a:r>
              <a:rPr lang="tr-TR" sz="2400" dirty="0" err="1"/>
              <a:t>değildir</a:t>
            </a:r>
            <a:r>
              <a:rPr lang="tr-TR" sz="2400" dirty="0"/>
              <a:t>. </a:t>
            </a:r>
          </a:p>
          <a:p>
            <a:endParaRPr lang="tr-TR" sz="2400" dirty="0" smtClean="0"/>
          </a:p>
          <a:p>
            <a:r>
              <a:rPr lang="tr-TR" sz="2400" dirty="0" smtClean="0"/>
              <a:t>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976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60743" y="0"/>
            <a:ext cx="122251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</a:t>
            </a: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501530"/>
            <a:ext cx="878497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300" b="1" i="1" dirty="0" smtClean="0"/>
              <a:t>1) Döşeme</a:t>
            </a:r>
            <a:r>
              <a:rPr lang="tr-TR" sz="2300" b="1" i="1" dirty="0"/>
              <a:t>:</a:t>
            </a:r>
            <a:r>
              <a:rPr lang="tr-TR" sz="2300" dirty="0"/>
              <a:t> </a:t>
            </a:r>
            <a:r>
              <a:rPr lang="tr-TR" sz="2300" dirty="0" smtClean="0"/>
              <a:t> </a:t>
            </a:r>
            <a:r>
              <a:rPr lang="tr-TR" sz="2300" dirty="0"/>
              <a:t>Dinleyicinin ilgisini </a:t>
            </a:r>
            <a:r>
              <a:rPr lang="tr-TR" sz="2300" dirty="0" err="1"/>
              <a:t>çekme</a:t>
            </a:r>
            <a:r>
              <a:rPr lang="tr-TR" sz="2300" dirty="0"/>
              <a:t> amacı </a:t>
            </a:r>
            <a:r>
              <a:rPr lang="tr-TR" sz="2300" dirty="0" err="1"/>
              <a:t>taşıyan</a:t>
            </a:r>
            <a:r>
              <a:rPr lang="tr-TR" sz="2300" dirty="0"/>
              <a:t> tekerleme </a:t>
            </a:r>
            <a:r>
              <a:rPr lang="tr-TR" sz="2300" dirty="0" err="1"/>
              <a:t>bo</a:t>
            </a:r>
            <a:r>
              <a:rPr lang="tr-TR" sz="2300" dirty="0"/>
              <a:t>̈- </a:t>
            </a:r>
            <a:r>
              <a:rPr lang="tr-TR" sz="2300" dirty="0" err="1"/>
              <a:t>lümüdür</a:t>
            </a:r>
            <a:r>
              <a:rPr lang="tr-TR" sz="2300" dirty="0" smtClean="0"/>
              <a:t>. </a:t>
            </a:r>
          </a:p>
          <a:p>
            <a:endParaRPr lang="tr-TR" sz="2300" dirty="0" smtClean="0"/>
          </a:p>
          <a:p>
            <a:r>
              <a:rPr lang="tr-TR" sz="2300" dirty="0" smtClean="0"/>
              <a:t>“</a:t>
            </a:r>
            <a:r>
              <a:rPr lang="tr-TR" sz="2300" b="1" i="1" dirty="0" smtClean="0"/>
              <a:t>2</a:t>
            </a:r>
            <a:r>
              <a:rPr lang="tr-TR" sz="2300" b="1" i="1" dirty="0"/>
              <a:t>) Serim:</a:t>
            </a:r>
            <a:r>
              <a:rPr lang="tr-TR" sz="2300" dirty="0"/>
              <a:t> Anlatılacak olan olay ve kişiler hakkında bilgi verildiği bölümdür</a:t>
            </a:r>
            <a:r>
              <a:rPr lang="tr-TR" sz="2300" dirty="0" smtClean="0"/>
              <a:t>.</a:t>
            </a:r>
          </a:p>
          <a:p>
            <a:endParaRPr lang="tr-TR" sz="2300" dirty="0"/>
          </a:p>
          <a:p>
            <a:r>
              <a:rPr lang="tr-TR" sz="2300" b="1" i="1" dirty="0"/>
              <a:t>3) Düğüm:</a:t>
            </a:r>
            <a:r>
              <a:rPr lang="tr-TR" sz="2300" i="1" dirty="0"/>
              <a:t> </a:t>
            </a:r>
            <a:r>
              <a:rPr lang="tr-TR" sz="2300" dirty="0"/>
              <a:t>Olayların gerçekleştiği bölümdür. </a:t>
            </a:r>
            <a:endParaRPr lang="tr-TR" sz="2300" dirty="0" smtClean="0"/>
          </a:p>
          <a:p>
            <a:endParaRPr lang="tr-TR" sz="2300" dirty="0" smtClean="0"/>
          </a:p>
          <a:p>
            <a:r>
              <a:rPr lang="tr-TR" sz="2300" b="1" i="1" dirty="0" smtClean="0"/>
              <a:t>4</a:t>
            </a:r>
            <a:r>
              <a:rPr lang="tr-TR" sz="2300" b="1" i="1" dirty="0"/>
              <a:t>) Çözüm:</a:t>
            </a:r>
            <a:r>
              <a:rPr lang="tr-TR" sz="2300" b="1" dirty="0"/>
              <a:t> </a:t>
            </a:r>
            <a:r>
              <a:rPr lang="tr-TR" sz="2300" dirty="0"/>
              <a:t>Düğümlenen olayın çözüldüğü ve bir sonuca vardığı bölümdür. </a:t>
            </a:r>
            <a:endParaRPr lang="tr-TR" sz="2300" dirty="0" smtClean="0"/>
          </a:p>
          <a:p>
            <a:endParaRPr lang="tr-TR" sz="2300" dirty="0" smtClean="0"/>
          </a:p>
          <a:p>
            <a:r>
              <a:rPr lang="tr-TR" sz="2300" b="1" i="1" dirty="0" smtClean="0"/>
              <a:t>5</a:t>
            </a:r>
            <a:r>
              <a:rPr lang="tr-TR" sz="2300" b="1" i="1" dirty="0"/>
              <a:t>) Dilek:</a:t>
            </a:r>
            <a:r>
              <a:rPr lang="tr-TR" sz="2300" dirty="0"/>
              <a:t> Anlatılan olayların sonunda iyi dileklerin belirtildiği bölümdür. </a:t>
            </a:r>
          </a:p>
        </p:txBody>
      </p:sp>
    </p:spTree>
    <p:extLst>
      <p:ext uri="{BB962C8B-B14F-4D97-AF65-F5344CB8AC3E}">
        <p14:creationId xmlns:p14="http://schemas.microsoft.com/office/powerpoint/2010/main" val="155025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129859" y="0"/>
            <a:ext cx="88428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FABL</a:t>
            </a: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1" y="483518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Daha çok </a:t>
            </a:r>
            <a:r>
              <a:rPr lang="tr-TR" sz="2400" dirty="0" smtClean="0"/>
              <a:t>nazım şekilde olan, </a:t>
            </a:r>
            <a:r>
              <a:rPr lang="tr-TR" sz="2400" dirty="0"/>
              <a:t>insan dışındaki canlı ya da cansız varlıkların konuşturma, kişileştirme sanatları kullanılarak ibret verici şekilde anlatıldığı hikayelere </a:t>
            </a:r>
            <a:r>
              <a:rPr lang="tr-TR" sz="2400" b="1" i="1" dirty="0">
                <a:hlinkClick r:id="rId3"/>
              </a:rPr>
              <a:t>fabl</a:t>
            </a:r>
            <a:r>
              <a:rPr lang="tr-TR" sz="2400" b="1" i="1" dirty="0"/>
              <a:t> </a:t>
            </a:r>
            <a:r>
              <a:rPr lang="tr-TR" sz="2400" i="1" dirty="0"/>
              <a:t>denir</a:t>
            </a:r>
            <a:r>
              <a:rPr lang="tr-TR" sz="2400" dirty="0"/>
              <a:t>. 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/>
              <a:t>Kahramanlar genellikle hayvanlardır fakat insanlar da zaman zaman bu kahramanlar arasında yer almaktadır. </a:t>
            </a:r>
          </a:p>
          <a:p>
            <a:endParaRPr lang="tr-TR" sz="2400" dirty="0" smtClean="0"/>
          </a:p>
          <a:p>
            <a:r>
              <a:rPr lang="tr-TR" sz="2400" dirty="0"/>
              <a:t>F</a:t>
            </a:r>
            <a:r>
              <a:rPr lang="tr-TR" sz="2400" dirty="0" smtClean="0"/>
              <a:t>abllarda </a:t>
            </a:r>
            <a:r>
              <a:rPr lang="tr-TR" sz="2400" dirty="0"/>
              <a:t>genellikle </a:t>
            </a:r>
            <a:r>
              <a:rPr lang="tr-TR" sz="2400" dirty="0" err="1"/>
              <a:t>teşhis</a:t>
            </a:r>
            <a:r>
              <a:rPr lang="tr-TR" sz="2400" dirty="0"/>
              <a:t> ve intak sanatlarından yararlanılır.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/>
              <a:t>Y</a:t>
            </a:r>
            <a:r>
              <a:rPr lang="tr-TR" sz="2400" dirty="0" smtClean="0"/>
              <a:t>er </a:t>
            </a:r>
            <a:r>
              <a:rPr lang="tr-TR" sz="2400" dirty="0"/>
              <a:t>ve zaman belirsizdir. </a:t>
            </a:r>
          </a:p>
          <a:p>
            <a:endParaRPr lang="tr-TR" sz="2400" dirty="0" smtClean="0"/>
          </a:p>
          <a:p>
            <a:r>
              <a:rPr lang="tr-TR" sz="2400" dirty="0" smtClean="0"/>
              <a:t>Fablların </a:t>
            </a:r>
            <a:r>
              <a:rPr lang="tr-TR" sz="2400" dirty="0"/>
              <a:t>dili </a:t>
            </a:r>
            <a:r>
              <a:rPr lang="tr-TR" sz="2400" dirty="0" smtClean="0"/>
              <a:t>sadedir</a:t>
            </a:r>
            <a:r>
              <a:rPr lang="tr-T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3464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79939" y="0"/>
            <a:ext cx="224131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NAZIM BİRİMİ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/>
              <a:t>Dörtlük</a:t>
            </a:r>
            <a:r>
              <a:rPr lang="tr-TR" sz="2400" b="1" dirty="0"/>
              <a:t>: </a:t>
            </a:r>
            <a:r>
              <a:rPr lang="tr-TR" sz="2400" dirty="0" err="1"/>
              <a:t>Dört</a:t>
            </a:r>
            <a:r>
              <a:rPr lang="tr-TR" sz="2400" dirty="0"/>
              <a:t> dizeden </a:t>
            </a:r>
            <a:r>
              <a:rPr lang="tr-TR" sz="2400" dirty="0" err="1"/>
              <a:t>oluşan</a:t>
            </a:r>
            <a:r>
              <a:rPr lang="tr-TR" sz="2400" dirty="0"/>
              <a:t> ve anlam </a:t>
            </a:r>
            <a:r>
              <a:rPr lang="tr-TR" sz="2400" dirty="0" err="1"/>
              <a:t>bütünlüğu</a:t>
            </a:r>
            <a:r>
              <a:rPr lang="tr-TR" sz="2400" dirty="0"/>
              <a:t>̈ </a:t>
            </a:r>
            <a:r>
              <a:rPr lang="tr-TR" sz="2400" dirty="0" err="1"/>
              <a:t>taşıyan</a:t>
            </a:r>
            <a:r>
              <a:rPr lang="tr-TR" sz="2400" dirty="0"/>
              <a:t> </a:t>
            </a:r>
            <a:r>
              <a:rPr lang="tr-TR" sz="2400" dirty="0" err="1"/>
              <a:t>bölümlerdir</a:t>
            </a:r>
            <a:r>
              <a:rPr lang="tr-TR" sz="2400" dirty="0"/>
              <a:t>. </a:t>
            </a:r>
            <a:r>
              <a:rPr lang="tr-TR" sz="2400" dirty="0" smtClean="0"/>
              <a:t>Halk edebiyatında çok sık kullanılmıştır.</a:t>
            </a:r>
            <a:endParaRPr lang="tr-TR" sz="2400" dirty="0"/>
          </a:p>
          <a:p>
            <a:r>
              <a:rPr lang="tr-TR" sz="1900" dirty="0">
                <a:solidFill>
                  <a:srgbClr val="00B050"/>
                </a:solidFill>
              </a:rPr>
              <a:t>Derinden derine ırmaklar ağlar, </a:t>
            </a:r>
            <a:endParaRPr lang="tr-TR" sz="1900" dirty="0" smtClean="0">
              <a:solidFill>
                <a:srgbClr val="00B050"/>
              </a:solidFill>
            </a:endParaRPr>
          </a:p>
          <a:p>
            <a:r>
              <a:rPr lang="tr-TR" sz="1900" dirty="0" smtClean="0">
                <a:solidFill>
                  <a:srgbClr val="00B050"/>
                </a:solidFill>
              </a:rPr>
              <a:t>Uzaktan </a:t>
            </a:r>
            <a:r>
              <a:rPr lang="tr-TR" sz="1900" dirty="0">
                <a:solidFill>
                  <a:srgbClr val="00B050"/>
                </a:solidFill>
              </a:rPr>
              <a:t>uzağa çoban çeşmesi, </a:t>
            </a:r>
            <a:endParaRPr lang="tr-TR" sz="1900" dirty="0" smtClean="0">
              <a:solidFill>
                <a:srgbClr val="00B050"/>
              </a:solidFill>
            </a:endParaRPr>
          </a:p>
          <a:p>
            <a:r>
              <a:rPr lang="tr-TR" sz="1900" dirty="0" smtClean="0">
                <a:solidFill>
                  <a:srgbClr val="00B050"/>
                </a:solidFill>
              </a:rPr>
              <a:t>Ey </a:t>
            </a:r>
            <a:r>
              <a:rPr lang="tr-TR" sz="1900" dirty="0">
                <a:solidFill>
                  <a:srgbClr val="00B050"/>
                </a:solidFill>
              </a:rPr>
              <a:t>suyun sesinden </a:t>
            </a:r>
            <a:r>
              <a:rPr lang="tr-TR" sz="1900" dirty="0" smtClean="0">
                <a:solidFill>
                  <a:srgbClr val="00B050"/>
                </a:solidFill>
              </a:rPr>
              <a:t>anlayan </a:t>
            </a:r>
            <a:r>
              <a:rPr lang="tr-TR" sz="1900" dirty="0">
                <a:solidFill>
                  <a:srgbClr val="00B050"/>
                </a:solidFill>
              </a:rPr>
              <a:t>bağlar, </a:t>
            </a:r>
            <a:endParaRPr lang="tr-TR" sz="1900" dirty="0" smtClean="0">
              <a:solidFill>
                <a:srgbClr val="00B050"/>
              </a:solidFill>
            </a:endParaRPr>
          </a:p>
          <a:p>
            <a:r>
              <a:rPr lang="tr-TR" sz="1900" dirty="0" smtClean="0">
                <a:solidFill>
                  <a:srgbClr val="00B050"/>
                </a:solidFill>
              </a:rPr>
              <a:t>Ne </a:t>
            </a:r>
            <a:r>
              <a:rPr lang="tr-TR" sz="1900" dirty="0">
                <a:solidFill>
                  <a:srgbClr val="00B050"/>
                </a:solidFill>
              </a:rPr>
              <a:t>söyler şu dağa çoban çeşmesi. </a:t>
            </a:r>
            <a:endParaRPr lang="tr-TR" sz="1900" dirty="0" smtClean="0">
              <a:solidFill>
                <a:srgbClr val="00B050"/>
              </a:solidFill>
            </a:endParaRPr>
          </a:p>
          <a:p>
            <a:endParaRPr lang="tr-TR" sz="2400" dirty="0"/>
          </a:p>
          <a:p>
            <a:r>
              <a:rPr lang="tr-TR" sz="2400" b="1" dirty="0"/>
              <a:t>Bent: </a:t>
            </a:r>
            <a:r>
              <a:rPr lang="tr-TR" sz="2400" dirty="0" err="1"/>
              <a:t>Şiirde</a:t>
            </a:r>
            <a:r>
              <a:rPr lang="tr-TR" sz="2400" dirty="0"/>
              <a:t> </a:t>
            </a:r>
            <a:r>
              <a:rPr lang="tr-TR" sz="2400" dirty="0" err="1"/>
              <a:t>üc</a:t>
            </a:r>
            <a:r>
              <a:rPr lang="tr-TR" sz="2400" dirty="0"/>
              <a:t>̧ veya daha fazla dizeden </a:t>
            </a:r>
            <a:r>
              <a:rPr lang="tr-TR" sz="2400" dirty="0" err="1"/>
              <a:t>oluşan</a:t>
            </a:r>
            <a:r>
              <a:rPr lang="tr-TR" sz="2400" dirty="0"/>
              <a:t> ve anlam </a:t>
            </a:r>
            <a:r>
              <a:rPr lang="tr-TR" sz="2400" dirty="0" err="1"/>
              <a:t>bütünlüğu</a:t>
            </a:r>
            <a:r>
              <a:rPr lang="tr-TR" sz="2400" dirty="0"/>
              <a:t>̈ </a:t>
            </a:r>
            <a:r>
              <a:rPr lang="tr-TR" sz="2400" dirty="0" err="1"/>
              <a:t>taşıyan</a:t>
            </a:r>
            <a:r>
              <a:rPr lang="tr-TR" sz="2400" dirty="0"/>
              <a:t> </a:t>
            </a:r>
            <a:r>
              <a:rPr lang="tr-TR" sz="2400" dirty="0" err="1"/>
              <a:t>bölümlerdir</a:t>
            </a:r>
            <a:r>
              <a:rPr lang="tr-TR" sz="2400" dirty="0"/>
              <a:t>: </a:t>
            </a:r>
            <a:endParaRPr lang="tr-TR" sz="2400" dirty="0" smtClean="0"/>
          </a:p>
          <a:p>
            <a:r>
              <a:rPr lang="tr-TR" sz="1900" i="1" dirty="0" err="1" smtClean="0">
                <a:solidFill>
                  <a:srgbClr val="00B050"/>
                </a:solidFill>
              </a:rPr>
              <a:t>Kardas</a:t>
            </a:r>
            <a:r>
              <a:rPr lang="tr-TR" sz="1900" i="1" dirty="0">
                <a:solidFill>
                  <a:srgbClr val="00B050"/>
                </a:solidFill>
              </a:rPr>
              <a:t>̧, senin dediklerin yok,</a:t>
            </a:r>
            <a:br>
              <a:rPr lang="tr-TR" sz="1900" i="1" dirty="0">
                <a:solidFill>
                  <a:srgbClr val="00B050"/>
                </a:solidFill>
              </a:rPr>
            </a:br>
            <a:r>
              <a:rPr lang="tr-TR" sz="1900" i="1" dirty="0">
                <a:solidFill>
                  <a:srgbClr val="00B050"/>
                </a:solidFill>
              </a:rPr>
              <a:t>Halay </a:t>
            </a:r>
            <a:r>
              <a:rPr lang="tr-TR" sz="1900" i="1" dirty="0" err="1">
                <a:solidFill>
                  <a:srgbClr val="00B050"/>
                </a:solidFill>
              </a:rPr>
              <a:t>çekilen</a:t>
            </a:r>
            <a:r>
              <a:rPr lang="tr-TR" sz="1900" i="1" dirty="0">
                <a:solidFill>
                  <a:srgbClr val="00B050"/>
                </a:solidFill>
              </a:rPr>
              <a:t> toprak bu toprak </a:t>
            </a:r>
            <a:r>
              <a:rPr lang="tr-TR" sz="1900" i="1" dirty="0" err="1">
                <a:solidFill>
                  <a:srgbClr val="00B050"/>
                </a:solidFill>
              </a:rPr>
              <a:t>değil</a:t>
            </a:r>
            <a:r>
              <a:rPr lang="tr-TR" sz="1900" i="1" dirty="0">
                <a:solidFill>
                  <a:srgbClr val="00B050"/>
                </a:solidFill>
              </a:rPr>
              <a:t>.</a:t>
            </a:r>
            <a:br>
              <a:rPr lang="tr-TR" sz="1900" i="1" dirty="0">
                <a:solidFill>
                  <a:srgbClr val="00B050"/>
                </a:solidFill>
              </a:rPr>
            </a:br>
            <a:r>
              <a:rPr lang="tr-TR" sz="1900" i="1" dirty="0" err="1">
                <a:solidFill>
                  <a:srgbClr val="00B050"/>
                </a:solidFill>
              </a:rPr>
              <a:t>Çık</a:t>
            </a:r>
            <a:r>
              <a:rPr lang="tr-TR" sz="1900" i="1" dirty="0">
                <a:solidFill>
                  <a:srgbClr val="00B050"/>
                </a:solidFill>
              </a:rPr>
              <a:t> hele </a:t>
            </a:r>
            <a:r>
              <a:rPr lang="tr-TR" sz="1900" i="1" dirty="0" err="1">
                <a:solidFill>
                  <a:srgbClr val="00B050"/>
                </a:solidFill>
              </a:rPr>
              <a:t>Anadoluya</a:t>
            </a:r>
            <a:r>
              <a:rPr lang="tr-TR" sz="1900" i="1" dirty="0">
                <a:solidFill>
                  <a:srgbClr val="00B050"/>
                </a:solidFill>
              </a:rPr>
              <a:t>, </a:t>
            </a:r>
            <a:endParaRPr lang="tr-TR" sz="1900" dirty="0">
              <a:solidFill>
                <a:srgbClr val="00B050"/>
              </a:solidFill>
            </a:endParaRPr>
          </a:p>
          <a:p>
            <a:r>
              <a:rPr lang="tr-TR" sz="1900" i="1" dirty="0">
                <a:solidFill>
                  <a:srgbClr val="00B050"/>
                </a:solidFill>
              </a:rPr>
              <a:t>Kamyonlarla gel, </a:t>
            </a:r>
            <a:r>
              <a:rPr lang="tr-TR" sz="1900" i="1" dirty="0" err="1" smtClean="0">
                <a:solidFill>
                  <a:srgbClr val="00B050"/>
                </a:solidFill>
              </a:rPr>
              <a:t>kag</a:t>
            </a:r>
            <a:r>
              <a:rPr lang="tr-TR" sz="1900" i="1" dirty="0" err="1">
                <a:solidFill>
                  <a:srgbClr val="00B050"/>
                </a:solidFill>
              </a:rPr>
              <a:t>̆nılarla</a:t>
            </a:r>
            <a:r>
              <a:rPr lang="tr-TR" sz="1900" i="1" dirty="0">
                <a:solidFill>
                  <a:srgbClr val="00B050"/>
                </a:solidFill>
              </a:rPr>
              <a:t> gel gayrı, </a:t>
            </a:r>
            <a:endParaRPr lang="tr-TR" sz="1900" i="1" dirty="0" smtClean="0">
              <a:solidFill>
                <a:srgbClr val="00B050"/>
              </a:solidFill>
            </a:endParaRPr>
          </a:p>
          <a:p>
            <a:r>
              <a:rPr lang="tr-TR" sz="1900" i="1" dirty="0" smtClean="0">
                <a:solidFill>
                  <a:srgbClr val="00B050"/>
                </a:solidFill>
              </a:rPr>
              <a:t>O </a:t>
            </a:r>
            <a:r>
              <a:rPr lang="tr-TR" sz="1900" i="1" dirty="0">
                <a:solidFill>
                  <a:srgbClr val="00B050"/>
                </a:solidFill>
              </a:rPr>
              <a:t>kadar uzak </a:t>
            </a:r>
            <a:r>
              <a:rPr lang="tr-TR" sz="1900" i="1" dirty="0" err="1">
                <a:solidFill>
                  <a:srgbClr val="00B050"/>
                </a:solidFill>
              </a:rPr>
              <a:t>değil</a:t>
            </a:r>
            <a:r>
              <a:rPr lang="tr-TR" sz="1900" i="1" dirty="0">
                <a:solidFill>
                  <a:srgbClr val="00B050"/>
                </a:solidFill>
              </a:rPr>
              <a:t>. </a:t>
            </a:r>
            <a:endParaRPr lang="tr-TR" sz="19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4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129859" y="0"/>
            <a:ext cx="88428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FABL</a:t>
            </a: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1" y="483518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400" dirty="0"/>
              <a:t>F</a:t>
            </a:r>
            <a:r>
              <a:rPr lang="tr-TR" sz="2400" dirty="0" smtClean="0"/>
              <a:t>ablda evrensel </a:t>
            </a:r>
            <a:r>
              <a:rPr lang="tr-TR" sz="2400" dirty="0"/>
              <a:t>tema ve kavramlar </a:t>
            </a:r>
            <a:r>
              <a:rPr lang="tr-TR" sz="2400" dirty="0" err="1"/>
              <a:t>işlenir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Amaç </a:t>
            </a:r>
            <a:r>
              <a:rPr lang="tr-TR" sz="2400" dirty="0" smtClean="0"/>
              <a:t>özellikle </a:t>
            </a:r>
            <a:r>
              <a:rPr lang="tr-TR" sz="2400" dirty="0"/>
              <a:t>çocuklara ahlaki anlamda ders </a:t>
            </a:r>
            <a:r>
              <a:rPr lang="tr-TR" sz="2400" dirty="0" smtClean="0"/>
              <a:t>vermektir.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err="1" smtClean="0"/>
              <a:t>S</a:t>
            </a:r>
            <a:r>
              <a:rPr lang="tr-TR" sz="2400" dirty="0" err="1"/>
              <a:t>̧eyhi</a:t>
            </a:r>
            <a:r>
              <a:rPr lang="tr-TR" sz="2400" dirty="0"/>
              <a:t>̂’</a:t>
            </a:r>
            <a:r>
              <a:rPr lang="tr-TR" sz="2400" dirty="0" err="1"/>
              <a:t>nin</a:t>
            </a:r>
            <a:r>
              <a:rPr lang="tr-TR" sz="2400" dirty="0"/>
              <a:t> </a:t>
            </a:r>
            <a:r>
              <a:rPr lang="tr-TR" sz="2400" dirty="0" err="1"/>
              <a:t>yazdığı</a:t>
            </a:r>
            <a:r>
              <a:rPr lang="tr-TR" sz="2400" dirty="0"/>
              <a:t> </a:t>
            </a:r>
            <a:r>
              <a:rPr lang="tr-TR" sz="2400" i="1" dirty="0" err="1" smtClean="0"/>
              <a:t>Harna</a:t>
            </a:r>
            <a:r>
              <a:rPr lang="tr-TR" sz="2400" i="1" dirty="0" err="1"/>
              <a:t>̂me</a:t>
            </a:r>
            <a:r>
              <a:rPr lang="tr-TR" sz="2400" i="1" dirty="0"/>
              <a:t>, </a:t>
            </a:r>
            <a:r>
              <a:rPr lang="tr-TR" sz="2400" dirty="0" err="1"/>
              <a:t>Türk</a:t>
            </a:r>
            <a:r>
              <a:rPr lang="tr-TR" sz="2400" dirty="0"/>
              <a:t> edebiyatındaki ilk fabl </a:t>
            </a:r>
            <a:r>
              <a:rPr lang="tr-TR" sz="2400" dirty="0" err="1"/>
              <a:t>örneğidir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Bu türde birtakım hayvanlara bazı simgesel özellikler yüklenmiştir: tilkiye kurnazlık, yılana sinsilik, koyuna saflık, karıncaya çalışkanlık gibi</a:t>
            </a:r>
            <a:r>
              <a:rPr lang="tr-TR" sz="2400" dirty="0" smtClean="0"/>
              <a:t>…</a:t>
            </a:r>
            <a:endParaRPr lang="tr-TR" sz="2400" dirty="0"/>
          </a:p>
          <a:p>
            <a:pPr marL="342900" indent="-342900">
              <a:buFont typeface="Wingdings" charset="2"/>
              <a:buChar char="Ø"/>
            </a:pP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Fabllar</a:t>
            </a:r>
            <a:r>
              <a:rPr lang="tr-TR" sz="2400" dirty="0"/>
              <a:t>; serim, </a:t>
            </a:r>
            <a:r>
              <a:rPr lang="tr-TR" sz="2400" dirty="0" err="1"/>
              <a:t>düğüm</a:t>
            </a:r>
            <a:r>
              <a:rPr lang="tr-TR" sz="2400" dirty="0"/>
              <a:t>, </a:t>
            </a:r>
            <a:r>
              <a:rPr lang="tr-TR" sz="2400" dirty="0" err="1"/>
              <a:t>çözüm</a:t>
            </a:r>
            <a:r>
              <a:rPr lang="tr-TR" sz="2400" dirty="0"/>
              <a:t> ve </a:t>
            </a:r>
            <a:r>
              <a:rPr lang="tr-TR" sz="2400" dirty="0" err="1"/>
              <a:t>öğüt</a:t>
            </a:r>
            <a:r>
              <a:rPr lang="tr-TR" sz="2400" dirty="0"/>
              <a:t> </a:t>
            </a:r>
            <a:r>
              <a:rPr lang="tr-TR" sz="2400" dirty="0" err="1"/>
              <a:t>bölümlerinden</a:t>
            </a:r>
            <a:r>
              <a:rPr lang="tr-TR" sz="2400" dirty="0"/>
              <a:t> </a:t>
            </a:r>
            <a:r>
              <a:rPr lang="tr-TR" sz="2400" dirty="0" err="1"/>
              <a:t>oluşur</a:t>
            </a:r>
            <a:r>
              <a:rPr lang="tr-T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2119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02431" y="0"/>
            <a:ext cx="293913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FABL-MASAL FARKI</a:t>
            </a: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659637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400" b="1" i="1" dirty="0" smtClean="0">
                <a:hlinkClick r:id="rId3"/>
              </a:rPr>
              <a:t>Masal</a:t>
            </a:r>
            <a:r>
              <a:rPr lang="tr-TR" sz="2400" dirty="0" smtClean="0"/>
              <a:t>lar </a:t>
            </a:r>
            <a:r>
              <a:rPr lang="tr-TR" sz="2400" dirty="0"/>
              <a:t>mutlaka bir tekerleme ile başlar. Ancak fabl türünde tekerlemeler kullanılmaz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Masallar iyi bir sonla biterken fabllarda ibret verici bir son vardır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Masallarda insanlar kahraman olabilirken fabllarda </a:t>
            </a:r>
            <a:r>
              <a:rPr lang="tr-TR" sz="2400" dirty="0" smtClean="0"/>
              <a:t>genellikle </a:t>
            </a:r>
            <a:r>
              <a:rPr lang="tr-TR" sz="2400" dirty="0"/>
              <a:t>hayvanlar kahraman olmaktadır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Masallar nesir yani düz yazı şeklinde oluşturulurken fabl şiir ya da düz yazı şeklinde anlatılabilir</a:t>
            </a:r>
            <a:r>
              <a:rPr lang="tr-TR" sz="2400" dirty="0" smtClean="0"/>
              <a:t>.</a:t>
            </a:r>
            <a:r>
              <a:rPr lang="tr-TR" sz="23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3106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824872" y="0"/>
            <a:ext cx="149425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SIFATLAR</a:t>
            </a: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İsmi farklı yönleriyle niteleyip yani özelliklerini gösterip onları çeşitli açılardan belirten sözcüklere </a:t>
            </a:r>
            <a:r>
              <a:rPr lang="tr-TR" sz="2400" b="1" dirty="0">
                <a:hlinkClick r:id="rId3"/>
              </a:rPr>
              <a:t>sıfat</a:t>
            </a:r>
            <a:r>
              <a:rPr lang="tr-TR" sz="2400" dirty="0"/>
              <a:t> denir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Sıfatlar genellikle isimlerden önce gelir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Sıfatlar hiçbir zaman çekim eklerini almazlar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      </a:t>
            </a:r>
          </a:p>
          <a:p>
            <a:r>
              <a:rPr lang="tr-TR" sz="2400" dirty="0">
                <a:solidFill>
                  <a:srgbClr val="00B050"/>
                </a:solidFill>
              </a:rPr>
              <a:t> </a:t>
            </a:r>
            <a:r>
              <a:rPr lang="tr-TR" sz="2400" dirty="0" smtClean="0">
                <a:solidFill>
                  <a:srgbClr val="00B050"/>
                </a:solidFill>
              </a:rPr>
              <a:t>      Güzel araba -&gt; </a:t>
            </a:r>
            <a:r>
              <a:rPr lang="tr-TR" sz="2400" strike="sngStrike" dirty="0" smtClean="0">
                <a:solidFill>
                  <a:srgbClr val="00B050"/>
                </a:solidFill>
              </a:rPr>
              <a:t>Güzeller </a:t>
            </a:r>
            <a:r>
              <a:rPr lang="tr-TR" sz="2400" dirty="0" smtClean="0">
                <a:solidFill>
                  <a:srgbClr val="00B050"/>
                </a:solidFill>
              </a:rPr>
              <a:t>araba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Sıfatlar asla tek başlarına </a:t>
            </a:r>
            <a:r>
              <a:rPr lang="tr-TR" sz="2400" dirty="0" smtClean="0"/>
              <a:t>bulunmazlar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751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824872" y="0"/>
            <a:ext cx="149425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SIFATLAR</a:t>
            </a: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Sıfatlar</a:t>
            </a:r>
            <a:r>
              <a:rPr lang="tr-TR" sz="2400" dirty="0"/>
              <a:t>, iki ana gruba ayrılır</a:t>
            </a:r>
            <a:r>
              <a:rPr lang="tr-TR" sz="2400" dirty="0" smtClean="0"/>
              <a:t>:</a:t>
            </a:r>
          </a:p>
          <a:p>
            <a:endParaRPr lang="tr-TR" sz="2400" dirty="0"/>
          </a:p>
          <a:p>
            <a:pPr marL="457200" indent="-457200">
              <a:buAutoNum type="arabicPeriod"/>
            </a:pPr>
            <a:r>
              <a:rPr lang="tr-TR" sz="2400" b="1" dirty="0" smtClean="0"/>
              <a:t>Niteleme Sıfatları</a:t>
            </a:r>
          </a:p>
          <a:p>
            <a:pPr marL="457200" indent="-457200">
              <a:buAutoNum type="arabicPeriod"/>
            </a:pPr>
            <a:endParaRPr lang="tr-TR" sz="2400" b="1" dirty="0"/>
          </a:p>
          <a:p>
            <a:pPr marL="457200" indent="-457200">
              <a:buAutoNum type="arabicPeriod"/>
            </a:pPr>
            <a:r>
              <a:rPr lang="tr-TR" sz="2400" b="1" dirty="0" smtClean="0"/>
              <a:t>Belirtme Sıfatları</a:t>
            </a:r>
          </a:p>
          <a:p>
            <a:r>
              <a:rPr lang="tr-TR" sz="2400" b="1" dirty="0" smtClean="0">
                <a:solidFill>
                  <a:srgbClr val="0070C0"/>
                </a:solidFill>
              </a:rPr>
              <a:t>a. İşaret Sıfatı</a:t>
            </a:r>
          </a:p>
          <a:p>
            <a:r>
              <a:rPr lang="tr-TR" sz="2400" b="1" dirty="0" smtClean="0">
                <a:solidFill>
                  <a:srgbClr val="0070C0"/>
                </a:solidFill>
              </a:rPr>
              <a:t>b</a:t>
            </a:r>
            <a:r>
              <a:rPr lang="tr-TR" sz="2400" b="1" dirty="0">
                <a:solidFill>
                  <a:srgbClr val="0070C0"/>
                </a:solidFill>
              </a:rPr>
              <a:t>. Sayı </a:t>
            </a:r>
            <a:r>
              <a:rPr lang="tr-TR" sz="2400" b="1" dirty="0" smtClean="0">
                <a:solidFill>
                  <a:srgbClr val="0070C0"/>
                </a:solidFill>
              </a:rPr>
              <a:t>Sıfatı </a:t>
            </a:r>
            <a:r>
              <a:rPr lang="tr-TR" sz="1600" dirty="0" smtClean="0"/>
              <a:t>(Asıl </a:t>
            </a:r>
            <a:r>
              <a:rPr lang="tr-TR" sz="1600" dirty="0"/>
              <a:t>Sayı Sıfatı– Sıra Sayı Sıfatı– Üleştirme Sayı Sıfatı– Kesir Sayı </a:t>
            </a:r>
            <a:r>
              <a:rPr lang="tr-TR" sz="1600" dirty="0" smtClean="0"/>
              <a:t>Sıfatı)</a:t>
            </a:r>
          </a:p>
          <a:p>
            <a:r>
              <a:rPr lang="tr-TR" sz="2400" b="1" dirty="0" smtClean="0">
                <a:solidFill>
                  <a:srgbClr val="0070C0"/>
                </a:solidFill>
              </a:rPr>
              <a:t>c</a:t>
            </a:r>
            <a:r>
              <a:rPr lang="tr-TR" sz="2400" b="1" dirty="0">
                <a:solidFill>
                  <a:srgbClr val="0070C0"/>
                </a:solidFill>
              </a:rPr>
              <a:t>. </a:t>
            </a:r>
            <a:r>
              <a:rPr lang="tr-TR" sz="2400" b="1" dirty="0" err="1">
                <a:solidFill>
                  <a:srgbClr val="0070C0"/>
                </a:solidFill>
              </a:rPr>
              <a:t>Belgisiz</a:t>
            </a:r>
            <a:r>
              <a:rPr lang="tr-TR" sz="2400" b="1" dirty="0">
                <a:solidFill>
                  <a:srgbClr val="0070C0"/>
                </a:solidFill>
              </a:rPr>
              <a:t> </a:t>
            </a:r>
            <a:r>
              <a:rPr lang="tr-TR" sz="2400" b="1" dirty="0" smtClean="0">
                <a:solidFill>
                  <a:srgbClr val="0070C0"/>
                </a:solidFill>
              </a:rPr>
              <a:t>Sıfat</a:t>
            </a:r>
          </a:p>
          <a:p>
            <a:r>
              <a:rPr lang="tr-TR" sz="2400" b="1" dirty="0" smtClean="0">
                <a:solidFill>
                  <a:srgbClr val="0070C0"/>
                </a:solidFill>
              </a:rPr>
              <a:t>d</a:t>
            </a:r>
            <a:r>
              <a:rPr lang="tr-TR" sz="2400" b="1" dirty="0">
                <a:solidFill>
                  <a:srgbClr val="0070C0"/>
                </a:solidFill>
              </a:rPr>
              <a:t>. Soru Sıfatı</a:t>
            </a:r>
          </a:p>
        </p:txBody>
      </p:sp>
    </p:spTree>
    <p:extLst>
      <p:ext uri="{BB962C8B-B14F-4D97-AF65-F5344CB8AC3E}">
        <p14:creationId xmlns:p14="http://schemas.microsoft.com/office/powerpoint/2010/main" val="148164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824872" y="0"/>
            <a:ext cx="149425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SIFATLAR</a:t>
            </a: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52322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1) Niteleme Sıfatları:</a:t>
            </a:r>
            <a:r>
              <a:rPr lang="tr-TR" sz="2400" b="1" dirty="0"/>
              <a:t> </a:t>
            </a:r>
            <a:r>
              <a:rPr lang="tr-TR" sz="2400" dirty="0" smtClean="0"/>
              <a:t>İsimleri </a:t>
            </a:r>
            <a:r>
              <a:rPr lang="tr-TR" sz="2400" dirty="0"/>
              <a:t>ve varlıkları durum, biçim, renk ve hareketini göstererek niteleyen sıfatlardır</a:t>
            </a:r>
            <a:r>
              <a:rPr lang="tr-TR" sz="2400" dirty="0" smtClean="0"/>
              <a:t>. (Nasıl?)</a:t>
            </a:r>
          </a:p>
          <a:p>
            <a:endParaRPr lang="tr-TR" sz="2400" b="1" dirty="0"/>
          </a:p>
          <a:p>
            <a:endParaRPr lang="tr-TR" sz="2400" b="1" dirty="0"/>
          </a:p>
          <a:p>
            <a:r>
              <a:rPr lang="tr-TR" sz="2400" i="1" u="sng" dirty="0">
                <a:solidFill>
                  <a:srgbClr val="00B050"/>
                </a:solidFill>
              </a:rPr>
              <a:t>Çalışkan</a:t>
            </a:r>
            <a:r>
              <a:rPr lang="tr-TR" sz="2400" i="1" dirty="0">
                <a:solidFill>
                  <a:srgbClr val="00B050"/>
                </a:solidFill>
              </a:rPr>
              <a:t> öğrenci, </a:t>
            </a:r>
            <a:r>
              <a:rPr lang="tr-TR" sz="2400" i="1" u="sng" dirty="0">
                <a:solidFill>
                  <a:srgbClr val="00B050"/>
                </a:solidFill>
              </a:rPr>
              <a:t>kırmızı</a:t>
            </a:r>
            <a:r>
              <a:rPr lang="tr-TR" sz="2400" i="1" dirty="0">
                <a:solidFill>
                  <a:srgbClr val="00B050"/>
                </a:solidFill>
              </a:rPr>
              <a:t> kalem, </a:t>
            </a:r>
            <a:r>
              <a:rPr lang="tr-TR" sz="2400" i="1" u="sng" dirty="0">
                <a:solidFill>
                  <a:srgbClr val="00B050"/>
                </a:solidFill>
              </a:rPr>
              <a:t>mavi</a:t>
            </a:r>
            <a:r>
              <a:rPr lang="tr-TR" sz="2400" i="1" dirty="0">
                <a:solidFill>
                  <a:srgbClr val="00B050"/>
                </a:solidFill>
              </a:rPr>
              <a:t> araba, </a:t>
            </a:r>
            <a:r>
              <a:rPr lang="tr-TR" sz="2400" i="1" u="sng" dirty="0">
                <a:solidFill>
                  <a:srgbClr val="00B050"/>
                </a:solidFill>
              </a:rPr>
              <a:t>yuvarlak</a:t>
            </a:r>
            <a:r>
              <a:rPr lang="tr-TR" sz="2400" i="1" dirty="0">
                <a:solidFill>
                  <a:srgbClr val="00B050"/>
                </a:solidFill>
              </a:rPr>
              <a:t> silgi, </a:t>
            </a:r>
            <a:r>
              <a:rPr lang="tr-TR" sz="2400" i="1" u="sng" dirty="0">
                <a:solidFill>
                  <a:srgbClr val="00B050"/>
                </a:solidFill>
              </a:rPr>
              <a:t>sararmış</a:t>
            </a:r>
            <a:r>
              <a:rPr lang="tr-TR" sz="2400" i="1" dirty="0">
                <a:solidFill>
                  <a:srgbClr val="00B050"/>
                </a:solidFill>
              </a:rPr>
              <a:t> yaprak, </a:t>
            </a:r>
            <a:r>
              <a:rPr lang="tr-TR" sz="2400" i="1" u="sng" dirty="0">
                <a:solidFill>
                  <a:srgbClr val="00B050"/>
                </a:solidFill>
              </a:rPr>
              <a:t>küçük</a:t>
            </a:r>
            <a:r>
              <a:rPr lang="tr-TR" sz="2400" i="1" dirty="0">
                <a:solidFill>
                  <a:srgbClr val="00B050"/>
                </a:solidFill>
              </a:rPr>
              <a:t> çocuk, </a:t>
            </a:r>
            <a:r>
              <a:rPr lang="tr-TR" sz="2400" i="1" u="sng" dirty="0">
                <a:solidFill>
                  <a:srgbClr val="00B050"/>
                </a:solidFill>
              </a:rPr>
              <a:t>akıllı</a:t>
            </a:r>
            <a:r>
              <a:rPr lang="tr-TR" sz="2400" i="1" dirty="0">
                <a:solidFill>
                  <a:srgbClr val="00B050"/>
                </a:solidFill>
              </a:rPr>
              <a:t> tahta…</a:t>
            </a:r>
            <a:endParaRPr lang="tr-TR" sz="2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52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824872" y="0"/>
            <a:ext cx="149425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SIFATLAR</a:t>
            </a: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523220"/>
            <a:ext cx="878497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2</a:t>
            </a:r>
            <a:r>
              <a:rPr lang="tr-TR" sz="2400" b="1" dirty="0" smtClean="0"/>
              <a:t>) Belirtme Sıfatları:</a:t>
            </a:r>
            <a:r>
              <a:rPr lang="tr-TR" sz="2400" b="1" dirty="0"/>
              <a:t> </a:t>
            </a:r>
            <a:r>
              <a:rPr lang="tr-TR" sz="2400" dirty="0"/>
              <a:t>Belirtme sıfatları isimlerin öncesinde kullanılarak isimleri sayı, işaret, soru ve belgisizlik durumlarıyla belirtir</a:t>
            </a:r>
            <a:r>
              <a:rPr lang="tr-TR" sz="2400" dirty="0" smtClean="0"/>
              <a:t>.</a:t>
            </a:r>
          </a:p>
          <a:p>
            <a:r>
              <a:rPr lang="tr-TR" sz="2000" b="1" dirty="0"/>
              <a:t>1. Sayı Sıfatı</a:t>
            </a:r>
            <a:endParaRPr lang="tr-TR" sz="2000" dirty="0"/>
          </a:p>
          <a:p>
            <a:r>
              <a:rPr lang="tr-TR" sz="2000" dirty="0"/>
              <a:t>İsimleri sayıları yönüyle belirten sıfatlardır.</a:t>
            </a:r>
          </a:p>
          <a:p>
            <a:r>
              <a:rPr lang="tr-TR" sz="2000" b="1" dirty="0" smtClean="0"/>
              <a:t>a. Asıl </a:t>
            </a:r>
            <a:r>
              <a:rPr lang="tr-TR" sz="2000" b="1" dirty="0"/>
              <a:t>Sayı Sıfatı:</a:t>
            </a:r>
            <a:r>
              <a:rPr lang="tr-TR" sz="2000" dirty="0"/>
              <a:t> </a:t>
            </a:r>
            <a:r>
              <a:rPr lang="tr-TR" sz="2000" dirty="0" smtClean="0"/>
              <a:t>Varlıkların sayısını </a:t>
            </a:r>
            <a:r>
              <a:rPr lang="tr-TR" sz="2000" dirty="0"/>
              <a:t>belirten sıfatlardır. </a:t>
            </a:r>
            <a:r>
              <a:rPr lang="tr-TR" sz="2000" dirty="0" smtClean="0"/>
              <a:t>(Kaç?)</a:t>
            </a:r>
          </a:p>
          <a:p>
            <a:r>
              <a:rPr lang="tr-TR" sz="2000" i="1" u="sng" dirty="0">
                <a:solidFill>
                  <a:srgbClr val="00B050"/>
                </a:solidFill>
              </a:rPr>
              <a:t>Üç</a:t>
            </a:r>
            <a:r>
              <a:rPr lang="tr-TR" sz="2000" i="1" dirty="0">
                <a:solidFill>
                  <a:srgbClr val="00B050"/>
                </a:solidFill>
              </a:rPr>
              <a:t> saat sonra gelecekti</a:t>
            </a:r>
            <a:r>
              <a:rPr lang="tr-TR" sz="2000" i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tr-TR" sz="2000" b="1" dirty="0"/>
              <a:t>b. Sıra Sayı Sıfatı:</a:t>
            </a:r>
            <a:r>
              <a:rPr lang="tr-TR" sz="2000" dirty="0"/>
              <a:t> Belirttiği ismin ve varlığın sırasını belirtir</a:t>
            </a:r>
            <a:r>
              <a:rPr lang="tr-TR" sz="2000" dirty="0" smtClean="0"/>
              <a:t>.(Kaçıncı?)</a:t>
            </a:r>
          </a:p>
          <a:p>
            <a:r>
              <a:rPr lang="tr-TR" sz="2000" i="1" dirty="0">
                <a:solidFill>
                  <a:srgbClr val="00B050"/>
                </a:solidFill>
              </a:rPr>
              <a:t>Kitabın </a:t>
            </a:r>
            <a:r>
              <a:rPr lang="tr-TR" sz="2000" i="1" u="sng" dirty="0">
                <a:solidFill>
                  <a:srgbClr val="00B050"/>
                </a:solidFill>
              </a:rPr>
              <a:t>beşinci </a:t>
            </a:r>
            <a:r>
              <a:rPr lang="tr-TR" sz="2000" i="1" dirty="0">
                <a:solidFill>
                  <a:srgbClr val="00B050"/>
                </a:solidFill>
              </a:rPr>
              <a:t>sayfasında bu konudan bahsedilmiş</a:t>
            </a:r>
            <a:r>
              <a:rPr lang="tr-TR" sz="2000" i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tr-TR" sz="2000" b="1" dirty="0"/>
              <a:t>c. Üleştirme Sıfatı:</a:t>
            </a:r>
            <a:r>
              <a:rPr lang="tr-TR" sz="2000" dirty="0"/>
              <a:t> Belirttiği isme paylaşma, bölüşme anlamı katan sıfattır</a:t>
            </a:r>
            <a:r>
              <a:rPr lang="tr-TR" sz="2000" dirty="0" smtClean="0"/>
              <a:t>. (Kaçar?)</a:t>
            </a:r>
          </a:p>
          <a:p>
            <a:r>
              <a:rPr lang="tr-TR" sz="2000" i="1" dirty="0">
                <a:solidFill>
                  <a:srgbClr val="00B050"/>
                </a:solidFill>
              </a:rPr>
              <a:t>Bu sınavda sıfat ve zamir konusundan </a:t>
            </a:r>
            <a:r>
              <a:rPr lang="tr-TR" sz="2000" i="1" u="sng" dirty="0">
                <a:solidFill>
                  <a:srgbClr val="00B050"/>
                </a:solidFill>
              </a:rPr>
              <a:t>altışar</a:t>
            </a:r>
            <a:r>
              <a:rPr lang="tr-TR" sz="2000" i="1" dirty="0">
                <a:solidFill>
                  <a:srgbClr val="00B050"/>
                </a:solidFill>
              </a:rPr>
              <a:t> soru çıkacak.</a:t>
            </a:r>
            <a:endParaRPr lang="tr-TR" sz="2000" dirty="0" smtClean="0">
              <a:solidFill>
                <a:srgbClr val="00B050"/>
              </a:solidFill>
            </a:endParaRPr>
          </a:p>
          <a:p>
            <a:r>
              <a:rPr lang="tr-TR" sz="2000" b="1" dirty="0"/>
              <a:t>d. Kesir Sayı Sıfatı:</a:t>
            </a:r>
            <a:r>
              <a:rPr lang="tr-TR" sz="2000" dirty="0"/>
              <a:t> Belirtiği ismin oranını ve bütünün bir parçasını gösteren sıfattır</a:t>
            </a:r>
            <a:r>
              <a:rPr lang="tr-TR" sz="2000" dirty="0" smtClean="0"/>
              <a:t>.</a:t>
            </a:r>
          </a:p>
          <a:p>
            <a:r>
              <a:rPr lang="tr-TR" sz="2000" i="1" dirty="0">
                <a:solidFill>
                  <a:srgbClr val="00B050"/>
                </a:solidFill>
              </a:rPr>
              <a:t>Bu sınavda sınıf </a:t>
            </a:r>
            <a:r>
              <a:rPr lang="tr-TR" sz="2000" i="1" u="sng" dirty="0">
                <a:solidFill>
                  <a:srgbClr val="00B050"/>
                </a:solidFill>
              </a:rPr>
              <a:t>yüzde yetmiş</a:t>
            </a:r>
            <a:r>
              <a:rPr lang="tr-TR" sz="2000" i="1" dirty="0">
                <a:solidFill>
                  <a:srgbClr val="00B050"/>
                </a:solidFill>
              </a:rPr>
              <a:t> başarı gösterdi.</a:t>
            </a:r>
            <a:endParaRPr lang="tr-TR" sz="2000" dirty="0">
              <a:solidFill>
                <a:srgbClr val="00B050"/>
              </a:solidFill>
            </a:endParaRPr>
          </a:p>
          <a:p>
            <a:r>
              <a:rPr lang="tr-TR" sz="2000" i="1" dirty="0">
                <a:solidFill>
                  <a:srgbClr val="00B050"/>
                </a:solidFill>
              </a:rPr>
              <a:t>Öğle yemeğinde </a:t>
            </a:r>
            <a:r>
              <a:rPr lang="tr-TR" sz="2000" i="1" u="sng" dirty="0">
                <a:solidFill>
                  <a:srgbClr val="00B050"/>
                </a:solidFill>
              </a:rPr>
              <a:t>yarım</a:t>
            </a:r>
            <a:r>
              <a:rPr lang="tr-TR" sz="2000" i="1" dirty="0">
                <a:solidFill>
                  <a:srgbClr val="00B050"/>
                </a:solidFill>
              </a:rPr>
              <a:t> ekmek yedim</a:t>
            </a:r>
            <a:r>
              <a:rPr lang="tr-TR" sz="2000" i="1" dirty="0" smtClean="0">
                <a:solidFill>
                  <a:srgbClr val="00B050"/>
                </a:solidFill>
              </a:rPr>
              <a:t>.</a:t>
            </a:r>
            <a:endParaRPr lang="tr-TR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88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824872" y="0"/>
            <a:ext cx="149425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SIFATLAR</a:t>
            </a: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2. İşaret Sıfatı</a:t>
            </a:r>
            <a:endParaRPr lang="tr-TR" sz="2400" dirty="0"/>
          </a:p>
          <a:p>
            <a:r>
              <a:rPr lang="tr-TR" sz="2400" dirty="0"/>
              <a:t>Varlıkları işaret yoluyla yerini gösteren sıfatlardır. Başlıca işaret sıfatları şunlardır: Bu, şu, o, beriki, öteki, öbür</a:t>
            </a:r>
            <a:r>
              <a:rPr lang="tr-TR" sz="2400" dirty="0" smtClean="0"/>
              <a:t>… (Hangi?)</a:t>
            </a:r>
          </a:p>
          <a:p>
            <a:endParaRPr lang="tr-TR" sz="2400" dirty="0"/>
          </a:p>
          <a:p>
            <a:r>
              <a:rPr lang="tr-TR" sz="2400" i="1" u="sng" dirty="0">
                <a:solidFill>
                  <a:srgbClr val="00B050"/>
                </a:solidFill>
              </a:rPr>
              <a:t>Bu</a:t>
            </a:r>
            <a:r>
              <a:rPr lang="tr-TR" sz="2400" i="1" dirty="0">
                <a:solidFill>
                  <a:srgbClr val="00B050"/>
                </a:solidFill>
              </a:rPr>
              <a:t> masanın yerini değiştirin.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u="sng" dirty="0">
                <a:solidFill>
                  <a:srgbClr val="00B050"/>
                </a:solidFill>
              </a:rPr>
              <a:t>Öteki</a:t>
            </a:r>
            <a:r>
              <a:rPr lang="tr-TR" sz="2400" i="1" dirty="0">
                <a:solidFill>
                  <a:srgbClr val="00B050"/>
                </a:solidFill>
              </a:rPr>
              <a:t> çocuğu da çağırın.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u="sng" dirty="0">
                <a:solidFill>
                  <a:srgbClr val="00B050"/>
                </a:solidFill>
              </a:rPr>
              <a:t>Öbür</a:t>
            </a:r>
            <a:r>
              <a:rPr lang="tr-TR" sz="2400" i="1" dirty="0">
                <a:solidFill>
                  <a:srgbClr val="00B050"/>
                </a:solidFill>
              </a:rPr>
              <a:t> eve hırsız girmiş.</a:t>
            </a:r>
            <a:endParaRPr lang="tr-TR" sz="2400" dirty="0">
              <a:solidFill>
                <a:srgbClr val="00B050"/>
              </a:solidFill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0063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824872" y="0"/>
            <a:ext cx="149425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SIFATLAR</a:t>
            </a: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3. </a:t>
            </a:r>
            <a:r>
              <a:rPr lang="tr-TR" sz="2400" b="1" dirty="0" err="1"/>
              <a:t>Belgisiz</a:t>
            </a:r>
            <a:r>
              <a:rPr lang="tr-TR" sz="2400" b="1" dirty="0"/>
              <a:t> Sıfatlar</a:t>
            </a:r>
            <a:endParaRPr lang="tr-TR" sz="2400" dirty="0"/>
          </a:p>
          <a:p>
            <a:r>
              <a:rPr lang="tr-TR" sz="2400" dirty="0"/>
              <a:t>Belirttikleri isimleri tam olarak ve kesin olarak belirtmeyen, isimleri belli belirsiz belirten sıfatlardır. </a:t>
            </a:r>
            <a:endParaRPr lang="tr-TR" sz="2400" dirty="0" smtClean="0"/>
          </a:p>
          <a:p>
            <a:r>
              <a:rPr lang="tr-TR" sz="2400" dirty="0" smtClean="0"/>
              <a:t>Başlıca </a:t>
            </a:r>
            <a:r>
              <a:rPr lang="tr-TR" sz="2400" dirty="0" err="1" smtClean="0"/>
              <a:t>belgisiz</a:t>
            </a:r>
            <a:r>
              <a:rPr lang="tr-TR" sz="2400" dirty="0" smtClean="0"/>
              <a:t> sıfatlar: </a:t>
            </a:r>
            <a:r>
              <a:rPr lang="tr-TR" sz="2400" i="1" dirty="0"/>
              <a:t>Bir, Birkaç, çok, birçok, bazı, tüm, her, bütün, hiçbir, herhangi bir, kimi, birtakım</a:t>
            </a:r>
            <a:r>
              <a:rPr lang="tr-TR" sz="2400" i="1" dirty="0" smtClean="0"/>
              <a:t>…</a:t>
            </a:r>
          </a:p>
          <a:p>
            <a:endParaRPr lang="tr-TR" sz="2400" i="1" dirty="0"/>
          </a:p>
          <a:p>
            <a:r>
              <a:rPr lang="tr-TR" sz="2400" i="1" u="sng" dirty="0">
                <a:solidFill>
                  <a:srgbClr val="00B050"/>
                </a:solidFill>
              </a:rPr>
              <a:t>Tüm </a:t>
            </a:r>
            <a:r>
              <a:rPr lang="tr-TR" sz="2400" i="1" dirty="0">
                <a:solidFill>
                  <a:srgbClr val="00B050"/>
                </a:solidFill>
              </a:rPr>
              <a:t>öğrenciler karnesini aldı.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u="sng" dirty="0">
                <a:solidFill>
                  <a:srgbClr val="00B050"/>
                </a:solidFill>
              </a:rPr>
              <a:t>Bazı</a:t>
            </a:r>
            <a:r>
              <a:rPr lang="tr-TR" sz="2400" i="1" dirty="0">
                <a:solidFill>
                  <a:srgbClr val="00B050"/>
                </a:solidFill>
              </a:rPr>
              <a:t> insanlar kıymet bilmiyor…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u="sng" dirty="0">
                <a:solidFill>
                  <a:srgbClr val="00B050"/>
                </a:solidFill>
              </a:rPr>
              <a:t>Birçok</a:t>
            </a:r>
            <a:r>
              <a:rPr lang="tr-TR" sz="2400" i="1" dirty="0">
                <a:solidFill>
                  <a:srgbClr val="00B050"/>
                </a:solidFill>
              </a:rPr>
              <a:t> soruyu yanlış yaptım.</a:t>
            </a:r>
            <a:endParaRPr lang="tr-TR" sz="2400" dirty="0">
              <a:solidFill>
                <a:srgbClr val="00B050"/>
              </a:solidFill>
            </a:endParaRPr>
          </a:p>
          <a:p>
            <a:endParaRPr lang="tr-TR" sz="2400" i="1" dirty="0"/>
          </a:p>
        </p:txBody>
      </p:sp>
    </p:spTree>
    <p:extLst>
      <p:ext uri="{BB962C8B-B14F-4D97-AF65-F5344CB8AC3E}">
        <p14:creationId xmlns:p14="http://schemas.microsoft.com/office/powerpoint/2010/main" val="94534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824872" y="0"/>
            <a:ext cx="149425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SIFATLAR</a:t>
            </a: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4. Soru Sıfatı</a:t>
            </a:r>
            <a:endParaRPr lang="tr-TR" sz="2400" dirty="0"/>
          </a:p>
          <a:p>
            <a:r>
              <a:rPr lang="tr-TR" sz="2400" dirty="0"/>
              <a:t>Soru sorarak isimleri belirten sıfatlardır. </a:t>
            </a:r>
            <a:r>
              <a:rPr lang="tr-TR" sz="2400" dirty="0" smtClean="0"/>
              <a:t>İsme </a:t>
            </a:r>
            <a:r>
              <a:rPr lang="tr-TR" sz="2400" dirty="0"/>
              <a:t>getirilen soru sıfatlarının cevapları yine sıfat olmaktadır. </a:t>
            </a:r>
            <a:endParaRPr lang="tr-TR" sz="2400" dirty="0" smtClean="0"/>
          </a:p>
          <a:p>
            <a:r>
              <a:rPr lang="tr-TR" sz="2400" dirty="0" smtClean="0"/>
              <a:t>Soru </a:t>
            </a:r>
            <a:r>
              <a:rPr lang="tr-TR" sz="2400" dirty="0"/>
              <a:t>sıfatlarının bazıları şunlardır: Hangi, nasıl, kaç, kaçıncı, kaçar, ne kadar</a:t>
            </a:r>
            <a:r>
              <a:rPr lang="tr-TR" sz="2400" dirty="0" smtClean="0"/>
              <a:t>…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Hangi arabayı aldın?   Bu arabayı aldım.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Nasıl bir kazak arıyorsun?   Boğazlı kazak arıyorum.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Kaçıncı katta oturuyorsunuz?   Beşinci katta oturuyoruz.</a:t>
            </a:r>
            <a:endParaRPr lang="tr-TR" sz="2400" dirty="0">
              <a:solidFill>
                <a:srgbClr val="00B050"/>
              </a:solidFill>
            </a:endParaRPr>
          </a:p>
          <a:p>
            <a:endParaRPr lang="tr-TR" sz="2400" dirty="0"/>
          </a:p>
          <a:p>
            <a:endParaRPr lang="tr-TR" sz="2400" i="1" dirty="0"/>
          </a:p>
        </p:txBody>
      </p:sp>
    </p:spTree>
    <p:extLst>
      <p:ext uri="{BB962C8B-B14F-4D97-AF65-F5344CB8AC3E}">
        <p14:creationId xmlns:p14="http://schemas.microsoft.com/office/powerpoint/2010/main" val="141907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79939" y="0"/>
            <a:ext cx="223651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NAZIM BİÇİMİ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hlinkClick r:id="rId3"/>
              </a:rPr>
              <a:t>Nazım </a:t>
            </a:r>
            <a:r>
              <a:rPr lang="tr-TR" sz="2400" b="1" dirty="0" err="1">
                <a:hlinkClick r:id="rId3"/>
              </a:rPr>
              <a:t>Biçimi</a:t>
            </a:r>
            <a:r>
              <a:rPr lang="tr-TR" sz="2400" b="1" dirty="0"/>
              <a:t> </a:t>
            </a:r>
            <a:endParaRPr lang="tr-TR" sz="2400" dirty="0"/>
          </a:p>
          <a:p>
            <a:r>
              <a:rPr lang="tr-TR" sz="2400" dirty="0" err="1"/>
              <a:t>Şiirin</a:t>
            </a:r>
            <a:r>
              <a:rPr lang="tr-TR" sz="2400" dirty="0"/>
              <a:t> nazım birimi, </a:t>
            </a:r>
            <a:r>
              <a:rPr lang="tr-TR" sz="2400" dirty="0" err="1"/>
              <a:t>ölçüsu</a:t>
            </a:r>
            <a:r>
              <a:rPr lang="tr-TR" sz="2400" dirty="0"/>
              <a:t>̈ ve uyak </a:t>
            </a:r>
            <a:r>
              <a:rPr lang="tr-TR" sz="2400" dirty="0" err="1"/>
              <a:t>örgüsüne</a:t>
            </a:r>
            <a:r>
              <a:rPr lang="tr-TR" sz="2400" dirty="0"/>
              <a:t> </a:t>
            </a:r>
            <a:r>
              <a:rPr lang="tr-TR" sz="2400" dirty="0" err="1"/>
              <a:t>göre</a:t>
            </a:r>
            <a:r>
              <a:rPr lang="tr-TR" sz="2400" dirty="0"/>
              <a:t> </a:t>
            </a:r>
            <a:r>
              <a:rPr lang="tr-TR" sz="2400" dirty="0" err="1"/>
              <a:t>kazandığı</a:t>
            </a:r>
            <a:r>
              <a:rPr lang="tr-TR" sz="2400" dirty="0"/>
              <a:t> </a:t>
            </a:r>
            <a:r>
              <a:rPr lang="tr-TR" sz="2400" dirty="0" err="1"/>
              <a:t>biçimsel</a:t>
            </a:r>
            <a:r>
              <a:rPr lang="tr-TR" sz="2400" dirty="0"/>
              <a:t> </a:t>
            </a:r>
            <a:r>
              <a:rPr lang="tr-TR" sz="2400" dirty="0" err="1"/>
              <a:t>özelliklerin</a:t>
            </a:r>
            <a:r>
              <a:rPr lang="tr-TR" sz="2400" dirty="0"/>
              <a:t> genel adıdır. </a:t>
            </a:r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07655"/>
            <a:ext cx="7306968" cy="343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77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548066" y="0"/>
            <a:ext cx="210506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NAZIM TÜRÜ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hlinkClick r:id="rId3"/>
              </a:rPr>
              <a:t>Nazım </a:t>
            </a:r>
            <a:r>
              <a:rPr lang="tr-TR" sz="2400" b="1" dirty="0" err="1">
                <a:hlinkClick r:id="rId3"/>
              </a:rPr>
              <a:t>Türu</a:t>
            </a:r>
            <a:r>
              <a:rPr lang="tr-TR" sz="2400" b="1" dirty="0"/>
              <a:t>̈ </a:t>
            </a:r>
            <a:endParaRPr lang="tr-TR" sz="2400" dirty="0"/>
          </a:p>
          <a:p>
            <a:r>
              <a:rPr lang="tr-TR" sz="2400" dirty="0"/>
              <a:t>Bir </a:t>
            </a:r>
            <a:r>
              <a:rPr lang="tr-TR" sz="2400" dirty="0" err="1"/>
              <a:t>şiirin</a:t>
            </a:r>
            <a:r>
              <a:rPr lang="tr-TR" sz="2400" dirty="0"/>
              <a:t> </a:t>
            </a:r>
            <a:r>
              <a:rPr lang="tr-TR" sz="2400" dirty="0" err="1"/>
              <a:t>işlediği</a:t>
            </a:r>
            <a:r>
              <a:rPr lang="tr-TR" sz="2400" dirty="0"/>
              <a:t> konuya </a:t>
            </a:r>
            <a:r>
              <a:rPr lang="tr-TR" sz="2400" dirty="0" err="1"/>
              <a:t>göre</a:t>
            </a:r>
            <a:r>
              <a:rPr lang="tr-TR" sz="2400" dirty="0"/>
              <a:t> </a:t>
            </a:r>
            <a:r>
              <a:rPr lang="tr-TR" sz="2400" dirty="0" err="1"/>
              <a:t>aldığı</a:t>
            </a:r>
            <a:r>
              <a:rPr lang="tr-TR" sz="2400" dirty="0"/>
              <a:t> isimdir. </a:t>
            </a:r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18" y="1416090"/>
            <a:ext cx="7812360" cy="373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1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04836" y="0"/>
            <a:ext cx="299152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AHENK UNSURLARI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Ahenk </a:t>
            </a:r>
            <a:r>
              <a:rPr lang="tr-TR" sz="2400" b="1" dirty="0"/>
              <a:t>Unsurları </a:t>
            </a:r>
            <a:endParaRPr lang="tr-TR" sz="2400" dirty="0"/>
          </a:p>
          <a:p>
            <a:r>
              <a:rPr lang="tr-TR" sz="2400" dirty="0" err="1"/>
              <a:t>Şiirde</a:t>
            </a:r>
            <a:r>
              <a:rPr lang="tr-TR" sz="2400" dirty="0"/>
              <a:t> ahenk, seslerin </a:t>
            </a:r>
            <a:r>
              <a:rPr lang="tr-TR" sz="2400" dirty="0" err="1"/>
              <a:t>kulağa</a:t>
            </a:r>
            <a:r>
              <a:rPr lang="tr-TR" sz="2400" dirty="0"/>
              <a:t> </a:t>
            </a:r>
            <a:r>
              <a:rPr lang="tr-TR" sz="2400" dirty="0" err="1"/>
              <a:t>hos</a:t>
            </a:r>
            <a:r>
              <a:rPr lang="tr-TR" sz="2400" dirty="0"/>
              <a:t>̧ gelmesiyle ortaya </a:t>
            </a:r>
            <a:r>
              <a:rPr lang="tr-TR" sz="2400" dirty="0" err="1"/>
              <a:t>çıkan</a:t>
            </a:r>
            <a:r>
              <a:rPr lang="tr-TR" sz="2400" dirty="0"/>
              <a:t> </a:t>
            </a:r>
            <a:r>
              <a:rPr lang="tr-TR" sz="2400" dirty="0" err="1"/>
              <a:t>önemli</a:t>
            </a:r>
            <a:r>
              <a:rPr lang="tr-TR" sz="2400" dirty="0"/>
              <a:t> bir kavramdır. </a:t>
            </a:r>
            <a:r>
              <a:rPr lang="tr-TR" sz="2400" dirty="0" err="1"/>
              <a:t>Başlıca</a:t>
            </a:r>
            <a:r>
              <a:rPr lang="tr-TR" sz="2400" dirty="0"/>
              <a:t> ahenk </a:t>
            </a:r>
            <a:r>
              <a:rPr lang="tr-TR" sz="2400" dirty="0" smtClean="0"/>
              <a:t>unsurları </a:t>
            </a:r>
            <a:r>
              <a:rPr lang="tr-TR" sz="2400" dirty="0" err="1"/>
              <a:t>şunlardır</a:t>
            </a:r>
            <a:r>
              <a:rPr lang="tr-TR" sz="2400" dirty="0"/>
              <a:t>: </a:t>
            </a:r>
          </a:p>
          <a:p>
            <a:r>
              <a:rPr lang="tr-TR" sz="2400" b="1" i="1" dirty="0"/>
              <a:t/>
            </a:r>
            <a:br>
              <a:rPr lang="tr-TR" sz="2400" b="1" i="1" dirty="0"/>
            </a:br>
            <a:r>
              <a:rPr lang="tr-TR" sz="2400" b="1" i="1" dirty="0"/>
              <a:t>1) Ölçü (Vezin)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/>
              <a:t>* </a:t>
            </a:r>
            <a:r>
              <a:rPr lang="tr-TR" sz="2400" i="1" dirty="0">
                <a:hlinkClick r:id="rId3"/>
              </a:rPr>
              <a:t>Hece Ölçüsü</a:t>
            </a:r>
            <a:r>
              <a:rPr lang="tr-TR" sz="2400" i="1" dirty="0"/>
              <a:t/>
            </a:r>
            <a:br>
              <a:rPr lang="tr-TR" sz="2400" i="1" dirty="0"/>
            </a:br>
            <a:r>
              <a:rPr lang="tr-TR" sz="2400" i="1" dirty="0"/>
              <a:t>* </a:t>
            </a:r>
            <a:r>
              <a:rPr lang="tr-TR" sz="2400" i="1" dirty="0">
                <a:hlinkClick r:id="rId3"/>
              </a:rPr>
              <a:t>Aruz Ölçüsü</a:t>
            </a:r>
            <a:r>
              <a:rPr lang="tr-TR" sz="2400" b="1" i="1" dirty="0">
                <a:hlinkClick r:id="rId3"/>
              </a:rPr>
              <a:t/>
            </a:r>
            <a:br>
              <a:rPr lang="tr-TR" sz="2400" b="1" i="1" dirty="0">
                <a:hlinkClick r:id="rId3"/>
              </a:rPr>
            </a:br>
            <a:r>
              <a:rPr lang="tr-TR" sz="2400" b="1" i="1" dirty="0"/>
              <a:t>2) </a:t>
            </a:r>
            <a:r>
              <a:rPr lang="tr-TR" sz="2400" b="1" i="1" dirty="0">
                <a:hlinkClick r:id="rId4"/>
              </a:rPr>
              <a:t>Redif</a:t>
            </a:r>
            <a:br>
              <a:rPr lang="tr-TR" sz="2400" b="1" i="1" dirty="0">
                <a:hlinkClick r:id="rId4"/>
              </a:rPr>
            </a:br>
            <a:r>
              <a:rPr lang="tr-TR" sz="2400" b="1" i="1" dirty="0"/>
              <a:t>3) </a:t>
            </a:r>
            <a:r>
              <a:rPr lang="tr-TR" sz="2400" b="1" i="1" dirty="0">
                <a:hlinkClick r:id="rId5"/>
              </a:rPr>
              <a:t>Kafiye (Uyak)</a:t>
            </a:r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0218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86127" y="0"/>
            <a:ext cx="222894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HECE ÖLÇÜSÜ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Türklerin milli ölçüsü olan “</a:t>
            </a:r>
            <a:r>
              <a:rPr lang="tr-TR" sz="2400" b="1" i="1" dirty="0">
                <a:hlinkClick r:id="rId3"/>
              </a:rPr>
              <a:t>Hece ölçüsü</a:t>
            </a:r>
            <a:r>
              <a:rPr lang="tr-TR" sz="2400" dirty="0"/>
              <a:t>” dizelerdeki hece sayılarının eşit olması esasına dayanmaktadır. 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İslamiyet’ten önceki edebiyatımızda ve İslamiyet sonrası halk edebiyatında kullanılmıştır.</a:t>
            </a:r>
            <a:endParaRPr lang="tr-TR" sz="2400" dirty="0"/>
          </a:p>
          <a:p>
            <a:endParaRPr lang="tr-TR" sz="2400" dirty="0" smtClean="0"/>
          </a:p>
          <a:p>
            <a:r>
              <a:rPr lang="tr-TR" sz="2400" dirty="0" smtClean="0"/>
              <a:t>Hece ölçüsünde hece sayısı kadar duraklar da önemlidir.</a:t>
            </a:r>
          </a:p>
          <a:p>
            <a:endParaRPr lang="tr-TR" sz="2400" dirty="0"/>
          </a:p>
          <a:p>
            <a:r>
              <a:rPr lang="tr-TR" sz="2400" dirty="0" smtClean="0"/>
              <a:t>7: 4+3</a:t>
            </a:r>
          </a:p>
          <a:p>
            <a:r>
              <a:rPr lang="tr-TR" sz="2400" dirty="0" smtClean="0"/>
              <a:t>8: 4+4</a:t>
            </a:r>
          </a:p>
          <a:p>
            <a:r>
              <a:rPr lang="tr-TR" sz="2400" dirty="0" smtClean="0"/>
              <a:t>11: 6+5 / 4+4+3</a:t>
            </a:r>
          </a:p>
          <a:p>
            <a:r>
              <a:rPr lang="tr-TR" sz="2400" dirty="0" smtClean="0"/>
              <a:t>14: 7+7</a:t>
            </a:r>
          </a:p>
        </p:txBody>
      </p:sp>
    </p:spTree>
    <p:extLst>
      <p:ext uri="{BB962C8B-B14F-4D97-AF65-F5344CB8AC3E}">
        <p14:creationId xmlns:p14="http://schemas.microsoft.com/office/powerpoint/2010/main" val="168374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86127" y="0"/>
            <a:ext cx="222894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HECE ÖLÇÜSÜ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 smtClean="0">
                <a:solidFill>
                  <a:srgbClr val="00B050"/>
                </a:solidFill>
              </a:rPr>
              <a:t>Ben yürürüm </a:t>
            </a:r>
            <a:r>
              <a:rPr lang="tr-TR" sz="2400" i="1" dirty="0" err="1">
                <a:solidFill>
                  <a:srgbClr val="00B050"/>
                </a:solidFill>
              </a:rPr>
              <a:t>yane</a:t>
            </a:r>
            <a:r>
              <a:rPr lang="tr-TR" sz="2400" i="1" dirty="0">
                <a:solidFill>
                  <a:srgbClr val="00B050"/>
                </a:solidFill>
              </a:rPr>
              <a:t> </a:t>
            </a:r>
            <a:r>
              <a:rPr lang="tr-TR" sz="2400" i="1" dirty="0" err="1">
                <a:solidFill>
                  <a:srgbClr val="00B050"/>
                </a:solidFill>
              </a:rPr>
              <a:t>yane</a:t>
            </a:r>
            <a:r>
              <a:rPr lang="tr-TR" sz="2400" i="1" dirty="0">
                <a:solidFill>
                  <a:srgbClr val="00B050"/>
                </a:solidFill>
              </a:rPr>
              <a:t> </a:t>
            </a:r>
            <a:r>
              <a:rPr lang="tr-TR" sz="2400" dirty="0">
                <a:solidFill>
                  <a:srgbClr val="00B050"/>
                </a:solidFill>
              </a:rPr>
              <a:t/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Aşk </a:t>
            </a:r>
            <a:r>
              <a:rPr lang="tr-TR" sz="2400" i="1" dirty="0" err="1" smtClean="0">
                <a:solidFill>
                  <a:srgbClr val="00B050"/>
                </a:solidFill>
              </a:rPr>
              <a:t>boyadi</a:t>
            </a:r>
            <a:r>
              <a:rPr lang="tr-TR" sz="2400" i="1" dirty="0" smtClean="0">
                <a:solidFill>
                  <a:srgbClr val="00B050"/>
                </a:solidFill>
              </a:rPr>
              <a:t> </a:t>
            </a:r>
            <a:r>
              <a:rPr lang="tr-TR" sz="2400" i="1" dirty="0">
                <a:solidFill>
                  <a:srgbClr val="00B050"/>
                </a:solidFill>
              </a:rPr>
              <a:t>beni </a:t>
            </a:r>
            <a:r>
              <a:rPr lang="tr-TR" sz="2400" i="1" dirty="0" err="1">
                <a:solidFill>
                  <a:srgbClr val="00B050"/>
                </a:solidFill>
              </a:rPr>
              <a:t>kane</a:t>
            </a:r>
            <a:r>
              <a:rPr lang="tr-TR" sz="2400" dirty="0">
                <a:solidFill>
                  <a:srgbClr val="00B050"/>
                </a:solidFill>
              </a:rPr>
              <a:t/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Ne </a:t>
            </a:r>
            <a:r>
              <a:rPr lang="tr-TR" sz="2400" i="1" dirty="0" err="1">
                <a:solidFill>
                  <a:srgbClr val="00B050"/>
                </a:solidFill>
              </a:rPr>
              <a:t>âkilem</a:t>
            </a:r>
            <a:r>
              <a:rPr lang="tr-TR" sz="2400" i="1" dirty="0">
                <a:solidFill>
                  <a:srgbClr val="00B050"/>
                </a:solidFill>
              </a:rPr>
              <a:t> </a:t>
            </a:r>
            <a:r>
              <a:rPr lang="tr-TR" sz="2400" i="1" dirty="0" smtClean="0">
                <a:solidFill>
                  <a:srgbClr val="00B050"/>
                </a:solidFill>
              </a:rPr>
              <a:t>ne </a:t>
            </a:r>
            <a:r>
              <a:rPr lang="tr-TR" sz="2400" i="1" dirty="0" err="1">
                <a:solidFill>
                  <a:srgbClr val="00B050"/>
                </a:solidFill>
              </a:rPr>
              <a:t>divâne</a:t>
            </a:r>
            <a:r>
              <a:rPr lang="tr-TR" sz="2400" dirty="0">
                <a:solidFill>
                  <a:srgbClr val="00B050"/>
                </a:solidFill>
              </a:rPr>
              <a:t/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Gel gör beni </a:t>
            </a:r>
            <a:r>
              <a:rPr lang="tr-TR" sz="2400" i="1" dirty="0" smtClean="0">
                <a:solidFill>
                  <a:srgbClr val="00B050"/>
                </a:solidFill>
              </a:rPr>
              <a:t>aşk </a:t>
            </a:r>
            <a:r>
              <a:rPr lang="tr-TR" sz="2400" i="1" dirty="0" err="1" smtClean="0">
                <a:solidFill>
                  <a:srgbClr val="00B050"/>
                </a:solidFill>
              </a:rPr>
              <a:t>neyledi</a:t>
            </a:r>
            <a:endParaRPr lang="tr-TR" sz="2400" i="1" dirty="0" smtClean="0">
              <a:solidFill>
                <a:srgbClr val="00B050"/>
              </a:solidFill>
            </a:endParaRPr>
          </a:p>
          <a:p>
            <a:endParaRPr lang="tr-TR" sz="2400" i="1" dirty="0" smtClean="0">
              <a:solidFill>
                <a:srgbClr val="00B050"/>
              </a:solidFill>
            </a:endParaRP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K</a:t>
            </a:r>
            <a:r>
              <a:rPr lang="tr-TR" sz="2400" i="1" u="sng" dirty="0">
                <a:solidFill>
                  <a:srgbClr val="00B050"/>
                </a:solidFill>
              </a:rPr>
              <a:t>u</a:t>
            </a:r>
            <a:r>
              <a:rPr lang="tr-TR" sz="2400" i="1" dirty="0">
                <a:solidFill>
                  <a:srgbClr val="00B050"/>
                </a:solidFill>
              </a:rPr>
              <a:t>l </a:t>
            </a:r>
            <a:r>
              <a:rPr lang="tr-TR" sz="2400" i="1" u="sng" dirty="0">
                <a:solidFill>
                  <a:srgbClr val="00B050"/>
                </a:solidFill>
              </a:rPr>
              <a:t>o</a:t>
            </a:r>
            <a:r>
              <a:rPr lang="tr-TR" sz="2400" i="1" dirty="0">
                <a:solidFill>
                  <a:srgbClr val="00B050"/>
                </a:solidFill>
              </a:rPr>
              <a:t>l</a:t>
            </a:r>
            <a:r>
              <a:rPr lang="tr-TR" sz="2400" i="1" u="sng" dirty="0">
                <a:solidFill>
                  <a:srgbClr val="00B050"/>
                </a:solidFill>
              </a:rPr>
              <a:t>a</a:t>
            </a:r>
            <a:r>
              <a:rPr lang="tr-TR" sz="2400" i="1" dirty="0">
                <a:solidFill>
                  <a:srgbClr val="00B050"/>
                </a:solidFill>
              </a:rPr>
              <a:t>y</a:t>
            </a:r>
            <a:r>
              <a:rPr lang="tr-TR" sz="2400" i="1" u="sng" dirty="0">
                <a:solidFill>
                  <a:srgbClr val="00B050"/>
                </a:solidFill>
              </a:rPr>
              <a:t>ı</a:t>
            </a:r>
            <a:r>
              <a:rPr lang="tr-TR" sz="2400" i="1" dirty="0">
                <a:solidFill>
                  <a:srgbClr val="00B050"/>
                </a:solidFill>
              </a:rPr>
              <a:t>m k</a:t>
            </a:r>
            <a:r>
              <a:rPr lang="tr-TR" sz="2400" i="1" u="sng" dirty="0">
                <a:solidFill>
                  <a:srgbClr val="00B050"/>
                </a:solidFill>
              </a:rPr>
              <a:t>a</a:t>
            </a:r>
            <a:r>
              <a:rPr lang="tr-TR" sz="2400" i="1" dirty="0">
                <a:solidFill>
                  <a:srgbClr val="00B050"/>
                </a:solidFill>
              </a:rPr>
              <a:t>l</a:t>
            </a:r>
            <a:r>
              <a:rPr lang="tr-TR" sz="2400" i="1" u="sng" dirty="0">
                <a:solidFill>
                  <a:srgbClr val="00B050"/>
                </a:solidFill>
              </a:rPr>
              <a:t>e</a:t>
            </a:r>
            <a:r>
              <a:rPr lang="tr-TR" sz="2400" i="1" dirty="0">
                <a:solidFill>
                  <a:srgbClr val="00B050"/>
                </a:solidFill>
              </a:rPr>
              <a:t>m / t</a:t>
            </a:r>
            <a:r>
              <a:rPr lang="tr-TR" sz="2400" i="1" u="sng" dirty="0">
                <a:solidFill>
                  <a:srgbClr val="00B050"/>
                </a:solidFill>
              </a:rPr>
              <a:t>u</a:t>
            </a:r>
            <a:r>
              <a:rPr lang="tr-TR" sz="2400" i="1" dirty="0">
                <a:solidFill>
                  <a:srgbClr val="00B050"/>
                </a:solidFill>
              </a:rPr>
              <a:t>t</a:t>
            </a:r>
            <a:r>
              <a:rPr lang="tr-TR" sz="2400" i="1" u="sng" dirty="0">
                <a:solidFill>
                  <a:srgbClr val="00B050"/>
                </a:solidFill>
              </a:rPr>
              <a:t>a</a:t>
            </a:r>
            <a:r>
              <a:rPr lang="tr-TR" sz="2400" i="1" dirty="0">
                <a:solidFill>
                  <a:srgbClr val="00B050"/>
                </a:solidFill>
              </a:rPr>
              <a:t>n </a:t>
            </a:r>
            <a:r>
              <a:rPr lang="tr-TR" sz="2400" i="1" u="sng" dirty="0">
                <a:solidFill>
                  <a:srgbClr val="00B050"/>
                </a:solidFill>
              </a:rPr>
              <a:t>e</a:t>
            </a:r>
            <a:r>
              <a:rPr lang="tr-TR" sz="2400" i="1" dirty="0">
                <a:solidFill>
                  <a:srgbClr val="00B050"/>
                </a:solidFill>
              </a:rPr>
              <a:t>l</a:t>
            </a:r>
            <a:r>
              <a:rPr lang="tr-TR" sz="2400" i="1" u="sng" dirty="0">
                <a:solidFill>
                  <a:srgbClr val="00B050"/>
                </a:solidFill>
              </a:rPr>
              <a:t>i</a:t>
            </a:r>
            <a:r>
              <a:rPr lang="tr-TR" sz="2400" i="1" dirty="0">
                <a:solidFill>
                  <a:srgbClr val="00B050"/>
                </a:solidFill>
              </a:rPr>
              <a:t>n</a:t>
            </a:r>
            <a:r>
              <a:rPr lang="tr-TR" sz="2400" i="1" u="sng" dirty="0">
                <a:solidFill>
                  <a:srgbClr val="00B050"/>
                </a:solidFill>
              </a:rPr>
              <a:t>e</a:t>
            </a:r>
            <a:r>
              <a:rPr lang="tr-TR" sz="2400" dirty="0">
                <a:solidFill>
                  <a:srgbClr val="00B050"/>
                </a:solidFill>
              </a:rPr>
              <a:t/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Kâtip ahvalimi / </a:t>
            </a:r>
            <a:r>
              <a:rPr lang="tr-TR" sz="2400" i="1" dirty="0" err="1">
                <a:solidFill>
                  <a:srgbClr val="00B050"/>
                </a:solidFill>
              </a:rPr>
              <a:t>şah’a</a:t>
            </a:r>
            <a:r>
              <a:rPr lang="tr-TR" sz="2400" i="1" dirty="0">
                <a:solidFill>
                  <a:srgbClr val="00B050"/>
                </a:solidFill>
              </a:rPr>
              <a:t> böyle yaz</a:t>
            </a:r>
            <a:r>
              <a:rPr lang="tr-TR" sz="2400" dirty="0">
                <a:solidFill>
                  <a:srgbClr val="00B050"/>
                </a:solidFill>
              </a:rPr>
              <a:t/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Şekerler ezeyim / şirin diline</a:t>
            </a:r>
            <a:r>
              <a:rPr lang="tr-TR" sz="2400" dirty="0">
                <a:solidFill>
                  <a:srgbClr val="00B050"/>
                </a:solidFill>
              </a:rPr>
              <a:t/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Kâtip ahvalimi / </a:t>
            </a:r>
            <a:r>
              <a:rPr lang="tr-TR" sz="2400" i="1" dirty="0" err="1">
                <a:solidFill>
                  <a:srgbClr val="00B050"/>
                </a:solidFill>
              </a:rPr>
              <a:t>şah’a</a:t>
            </a:r>
            <a:r>
              <a:rPr lang="tr-TR" sz="2400" i="1" dirty="0">
                <a:solidFill>
                  <a:srgbClr val="00B050"/>
                </a:solidFill>
              </a:rPr>
              <a:t> böyle yaz</a:t>
            </a:r>
          </a:p>
        </p:txBody>
      </p:sp>
    </p:spTree>
    <p:extLst>
      <p:ext uri="{BB962C8B-B14F-4D97-AF65-F5344CB8AC3E}">
        <p14:creationId xmlns:p14="http://schemas.microsoft.com/office/powerpoint/2010/main" val="430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2376</Words>
  <Application>Microsoft Macintosh PowerPoint</Application>
  <PresentationFormat>Ekran Gösterisi (16:9)</PresentationFormat>
  <Paragraphs>443</Paragraphs>
  <Slides>48</Slides>
  <Notes>48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48</vt:i4>
      </vt:variant>
    </vt:vector>
  </HeadingPairs>
  <TitlesOfParts>
    <vt:vector size="54" baseType="lpstr">
      <vt:lpstr>Abadi MT Condensed Extra Bold</vt:lpstr>
      <vt:lpstr>Calibri</vt:lpstr>
      <vt:lpstr>Mangal</vt:lpstr>
      <vt:lpstr>Wingdings</vt:lpstr>
      <vt:lpstr>Arial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108</cp:revision>
  <dcterms:created xsi:type="dcterms:W3CDTF">2013-01-27T12:21:31Z</dcterms:created>
  <dcterms:modified xsi:type="dcterms:W3CDTF">2018-12-21T18:46:48Z</dcterms:modified>
</cp:coreProperties>
</file>