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63" r:id="rId2"/>
    <p:sldId id="256" r:id="rId3"/>
    <p:sldId id="257" r:id="rId4"/>
    <p:sldId id="258" r:id="rId5"/>
    <p:sldId id="259" r:id="rId6"/>
    <p:sldId id="260" r:id="rId7"/>
    <p:sldId id="261" r:id="rId8"/>
    <p:sldId id="262" r:id="rId9"/>
  </p:sldIdLst>
  <p:sldSz cx="9144000" cy="5143500" type="screen16x9"/>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303" autoAdjust="0"/>
    <p:restoredTop sz="94729"/>
  </p:normalViewPr>
  <p:slideViewPr>
    <p:cSldViewPr>
      <p:cViewPr varScale="1">
        <p:scale>
          <a:sx n="140" d="100"/>
          <a:sy n="140" d="100"/>
        </p:scale>
        <p:origin x="632" y="192"/>
      </p:cViewPr>
      <p:guideLst>
        <p:guide orient="horz" pos="162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6F713CA-1053-4205-A2C6-90AF2B5F3A28}" type="datetimeFigureOut">
              <a:rPr lang="tr-TR" smtClean="0"/>
              <a:t>10.02.2019</a:t>
            </a:fld>
            <a:endParaRPr lang="tr-TR"/>
          </a:p>
        </p:txBody>
      </p:sp>
      <p:sp>
        <p:nvSpPr>
          <p:cNvPr id="4" name="3 Slayt Görüntüsü Yer Tutucusu"/>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46EE4F2-A439-43C9-B2A1-9D3603252B96}" type="slidenum">
              <a:rPr lang="tr-TR" smtClean="0"/>
              <a:t>‹#›</a:t>
            </a:fld>
            <a:endParaRPr lang="tr-TR"/>
          </a:p>
        </p:txBody>
      </p:sp>
    </p:spTree>
    <p:extLst>
      <p:ext uri="{BB962C8B-B14F-4D97-AF65-F5344CB8AC3E}">
        <p14:creationId xmlns:p14="http://schemas.microsoft.com/office/powerpoint/2010/main" val="30262461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a:xfrm>
            <a:off x="381000" y="685800"/>
            <a:ext cx="6096000" cy="3429000"/>
          </a:xfrm>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346EE4F2-A439-43C9-B2A1-9D3603252B96}" type="slidenum">
              <a:rPr lang="tr-TR" smtClean="0"/>
              <a:t>1</a:t>
            </a:fld>
            <a:endParaRPr lang="tr-TR"/>
          </a:p>
        </p:txBody>
      </p:sp>
    </p:spTree>
    <p:extLst>
      <p:ext uri="{BB962C8B-B14F-4D97-AF65-F5344CB8AC3E}">
        <p14:creationId xmlns:p14="http://schemas.microsoft.com/office/powerpoint/2010/main" val="11497035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a:xfrm>
            <a:off x="381000" y="685800"/>
            <a:ext cx="6096000" cy="3429000"/>
          </a:xfrm>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346EE4F2-A439-43C9-B2A1-9D3603252B96}" type="slidenum">
              <a:rPr lang="tr-TR" smtClean="0"/>
              <a:t>2</a:t>
            </a:fld>
            <a:endParaRPr lang="tr-TR"/>
          </a:p>
        </p:txBody>
      </p:sp>
    </p:spTree>
    <p:extLst>
      <p:ext uri="{BB962C8B-B14F-4D97-AF65-F5344CB8AC3E}">
        <p14:creationId xmlns:p14="http://schemas.microsoft.com/office/powerpoint/2010/main" val="17454389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a:xfrm>
            <a:off x="381000" y="685800"/>
            <a:ext cx="6096000" cy="3429000"/>
          </a:xfrm>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346EE4F2-A439-43C9-B2A1-9D3603252B96}" type="slidenum">
              <a:rPr lang="tr-TR" smtClean="0"/>
              <a:t>3</a:t>
            </a:fld>
            <a:endParaRPr lang="tr-TR"/>
          </a:p>
        </p:txBody>
      </p:sp>
    </p:spTree>
    <p:extLst>
      <p:ext uri="{BB962C8B-B14F-4D97-AF65-F5344CB8AC3E}">
        <p14:creationId xmlns:p14="http://schemas.microsoft.com/office/powerpoint/2010/main" val="3157669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a:xfrm>
            <a:off x="381000" y="685800"/>
            <a:ext cx="6096000" cy="3429000"/>
          </a:xfrm>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346EE4F2-A439-43C9-B2A1-9D3603252B96}" type="slidenum">
              <a:rPr lang="tr-TR" smtClean="0"/>
              <a:t>4</a:t>
            </a:fld>
            <a:endParaRPr lang="tr-TR"/>
          </a:p>
        </p:txBody>
      </p:sp>
    </p:spTree>
    <p:extLst>
      <p:ext uri="{BB962C8B-B14F-4D97-AF65-F5344CB8AC3E}">
        <p14:creationId xmlns:p14="http://schemas.microsoft.com/office/powerpoint/2010/main" val="11166522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a:xfrm>
            <a:off x="381000" y="685800"/>
            <a:ext cx="6096000" cy="3429000"/>
          </a:xfrm>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346EE4F2-A439-43C9-B2A1-9D3603252B96}" type="slidenum">
              <a:rPr lang="tr-TR" smtClean="0"/>
              <a:t>5</a:t>
            </a:fld>
            <a:endParaRPr lang="tr-TR"/>
          </a:p>
        </p:txBody>
      </p:sp>
    </p:spTree>
    <p:extLst>
      <p:ext uri="{BB962C8B-B14F-4D97-AF65-F5344CB8AC3E}">
        <p14:creationId xmlns:p14="http://schemas.microsoft.com/office/powerpoint/2010/main" val="6264705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a:xfrm>
            <a:off x="381000" y="685800"/>
            <a:ext cx="6096000" cy="3429000"/>
          </a:xfrm>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346EE4F2-A439-43C9-B2A1-9D3603252B96}" type="slidenum">
              <a:rPr lang="tr-TR" smtClean="0"/>
              <a:t>6</a:t>
            </a:fld>
            <a:endParaRPr lang="tr-TR"/>
          </a:p>
        </p:txBody>
      </p:sp>
    </p:spTree>
    <p:extLst>
      <p:ext uri="{BB962C8B-B14F-4D97-AF65-F5344CB8AC3E}">
        <p14:creationId xmlns:p14="http://schemas.microsoft.com/office/powerpoint/2010/main" val="10851447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a:xfrm>
            <a:off x="381000" y="685800"/>
            <a:ext cx="6096000" cy="3429000"/>
          </a:xfrm>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346EE4F2-A439-43C9-B2A1-9D3603252B96}" type="slidenum">
              <a:rPr lang="tr-TR" smtClean="0"/>
              <a:t>7</a:t>
            </a:fld>
            <a:endParaRPr lang="tr-TR"/>
          </a:p>
        </p:txBody>
      </p:sp>
    </p:spTree>
    <p:extLst>
      <p:ext uri="{BB962C8B-B14F-4D97-AF65-F5344CB8AC3E}">
        <p14:creationId xmlns:p14="http://schemas.microsoft.com/office/powerpoint/2010/main" val="43104809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a:xfrm>
            <a:off x="381000" y="685800"/>
            <a:ext cx="6096000" cy="3429000"/>
          </a:xfrm>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346EE4F2-A439-43C9-B2A1-9D3603252B96}" type="slidenum">
              <a:rPr lang="tr-TR" smtClean="0"/>
              <a:t>8</a:t>
            </a:fld>
            <a:endParaRPr lang="tr-TR"/>
          </a:p>
        </p:txBody>
      </p:sp>
    </p:spTree>
    <p:extLst>
      <p:ext uri="{BB962C8B-B14F-4D97-AF65-F5344CB8AC3E}">
        <p14:creationId xmlns:p14="http://schemas.microsoft.com/office/powerpoint/2010/main" val="14570536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1597819"/>
            <a:ext cx="7772400" cy="1102519"/>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18FED15D-0FDD-47EA-AC4E-36BA1E52F8ED}" type="datetimeFigureOut">
              <a:rPr lang="tr-TR" smtClean="0"/>
              <a:pPr/>
              <a:t>10.02.2019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D1CEF62-19F7-4214-AD8E-70643B1C8FDD}"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18FED15D-0FDD-47EA-AC4E-36BA1E52F8ED}" type="datetimeFigureOut">
              <a:rPr lang="tr-TR" smtClean="0"/>
              <a:pPr/>
              <a:t>10.02.2019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D1CEF62-19F7-4214-AD8E-70643B1C8FDD}"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05979"/>
            <a:ext cx="2057400" cy="4388644"/>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05979"/>
            <a:ext cx="6019800" cy="4388644"/>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18FED15D-0FDD-47EA-AC4E-36BA1E52F8ED}" type="datetimeFigureOut">
              <a:rPr lang="tr-TR" smtClean="0"/>
              <a:pPr/>
              <a:t>10.02.2019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D1CEF62-19F7-4214-AD8E-70643B1C8FDD}"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18FED15D-0FDD-47EA-AC4E-36BA1E52F8ED}" type="datetimeFigureOut">
              <a:rPr lang="tr-TR" smtClean="0"/>
              <a:pPr/>
              <a:t>10.02.2019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D1CEF62-19F7-4214-AD8E-70643B1C8FDD}"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3305176"/>
            <a:ext cx="7772400" cy="1021556"/>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18FED15D-0FDD-47EA-AC4E-36BA1E52F8ED}" type="datetimeFigureOut">
              <a:rPr lang="tr-TR" smtClean="0"/>
              <a:pPr/>
              <a:t>10.02.2019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D1CEF62-19F7-4214-AD8E-70643B1C8FDD}"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18FED15D-0FDD-47EA-AC4E-36BA1E52F8ED}" type="datetimeFigureOut">
              <a:rPr lang="tr-TR" smtClean="0"/>
              <a:pPr/>
              <a:t>10.02.2019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D1CEF62-19F7-4214-AD8E-70643B1C8FDD}"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18FED15D-0FDD-47EA-AC4E-36BA1E52F8ED}" type="datetimeFigureOut">
              <a:rPr lang="tr-TR" smtClean="0"/>
              <a:pPr/>
              <a:t>10.02.2019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D1CEF62-19F7-4214-AD8E-70643B1C8FDD}"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18FED15D-0FDD-47EA-AC4E-36BA1E52F8ED}" type="datetimeFigureOut">
              <a:rPr lang="tr-TR" smtClean="0"/>
              <a:pPr/>
              <a:t>10.02.2019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D1CEF62-19F7-4214-AD8E-70643B1C8FDD}"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18FED15D-0FDD-47EA-AC4E-36BA1E52F8ED}" type="datetimeFigureOut">
              <a:rPr lang="tr-TR" smtClean="0"/>
              <a:pPr/>
              <a:t>10.02.2019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D1CEF62-19F7-4214-AD8E-70643B1C8FDD}"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1" y="204787"/>
            <a:ext cx="3008313" cy="871538"/>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18FED15D-0FDD-47EA-AC4E-36BA1E52F8ED}" type="datetimeFigureOut">
              <a:rPr lang="tr-TR" smtClean="0"/>
              <a:pPr/>
              <a:t>10.02.2019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D1CEF62-19F7-4214-AD8E-70643B1C8FDD}"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3600450"/>
            <a:ext cx="5486400" cy="425054"/>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18FED15D-0FDD-47EA-AC4E-36BA1E52F8ED}" type="datetimeFigureOut">
              <a:rPr lang="tr-TR" smtClean="0"/>
              <a:pPr/>
              <a:t>10.02.2019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D1CEF62-19F7-4214-AD8E-70643B1C8FDD}"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18FED15D-0FDD-47EA-AC4E-36BA1E52F8ED}" type="datetimeFigureOut">
              <a:rPr lang="tr-TR" smtClean="0"/>
              <a:pPr/>
              <a:t>10.02.2019</a:t>
            </a:fld>
            <a:endParaRPr lang="tr-TR"/>
          </a:p>
        </p:txBody>
      </p:sp>
      <p:sp>
        <p:nvSpPr>
          <p:cNvPr id="5" name="4 Altbilgi Yer Tutucusu"/>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BD1CEF62-19F7-4214-AD8E-70643B1C8FDD}"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edebiyatciyim.com/" TargetMode="External"/><Relationship Id="rId4" Type="http://schemas.openxmlformats.org/officeDocument/2006/relationships/hyperlink" Target="https://www.youtube.com/DenizHoca" TargetMode="External"/><Relationship Id="rId5" Type="http://schemas.openxmlformats.org/officeDocument/2006/relationships/hyperlink" Target="https://www.edebiyatciyim.com/bakis-acilari/" TargetMode="External"/><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3" Type="http://schemas.openxmlformats.org/officeDocument/2006/relationships/hyperlink" Target="https://www.edebiyatciyim.com/bakis-acilari/#1" TargetMode="External"/><Relationship Id="rId4" Type="http://schemas.openxmlformats.org/officeDocument/2006/relationships/hyperlink" Target="https://www.edebiyatciyim.com/bakis-acilari/#2" TargetMode="External"/><Relationship Id="rId5" Type="http://schemas.openxmlformats.org/officeDocument/2006/relationships/hyperlink" Target="https://www.edebiyatciyim.com/bakis-acilari/#3" TargetMode="External"/><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208111" y="1707654"/>
            <a:ext cx="8784976" cy="1508105"/>
          </a:xfrm>
          <a:prstGeom prst="rect">
            <a:avLst/>
          </a:prstGeom>
        </p:spPr>
        <p:txBody>
          <a:bodyPr wrap="square">
            <a:spAutoFit/>
          </a:bodyPr>
          <a:lstStyle/>
          <a:p>
            <a:pPr algn="ctr"/>
            <a:r>
              <a:rPr lang="tr-TR" sz="2000" dirty="0"/>
              <a:t>Bu </a:t>
            </a:r>
            <a:r>
              <a:rPr lang="tr-TR" sz="2000" dirty="0" smtClean="0"/>
              <a:t>sunu </a:t>
            </a:r>
            <a:r>
              <a:rPr lang="tr-TR" sz="2000" dirty="0"/>
              <a:t>“</a:t>
            </a:r>
            <a:r>
              <a:rPr lang="tr-TR" sz="2000" b="1" dirty="0"/>
              <a:t>Deniz Hoca</a:t>
            </a:r>
            <a:r>
              <a:rPr lang="tr-TR" sz="2000" dirty="0"/>
              <a:t>” ve </a:t>
            </a:r>
            <a:r>
              <a:rPr lang="tr-TR" sz="2000" b="1" dirty="0" smtClean="0">
                <a:hlinkClick r:id="rId3"/>
              </a:rPr>
              <a:t>www.edebiyatciyim.com</a:t>
            </a:r>
            <a:r>
              <a:rPr lang="tr-TR" sz="2000" dirty="0" smtClean="0"/>
              <a:t> </a:t>
            </a:r>
            <a:r>
              <a:rPr lang="tr-TR" sz="2000" dirty="0"/>
              <a:t>tarafından hazırlanmıştır.</a:t>
            </a:r>
          </a:p>
          <a:p>
            <a:pPr algn="ctr"/>
            <a:endParaRPr lang="tr-TR" sz="2800" dirty="0"/>
          </a:p>
          <a:p>
            <a:r>
              <a:rPr lang="tr-TR" sz="2200" dirty="0">
                <a:solidFill>
                  <a:srgbClr val="FF0000"/>
                </a:solidFill>
              </a:rPr>
              <a:t>1. Deniz Hoca Youtube Kanalı</a:t>
            </a:r>
            <a:r>
              <a:rPr lang="tr-TR" sz="2200" dirty="0"/>
              <a:t> ⇒ </a:t>
            </a:r>
            <a:r>
              <a:rPr lang="tr-TR" sz="2200" dirty="0">
                <a:hlinkClick r:id="rId4"/>
              </a:rPr>
              <a:t>www.youtube.com/DenizHoca</a:t>
            </a:r>
            <a:endParaRPr lang="tr-TR" sz="2200" dirty="0"/>
          </a:p>
          <a:p>
            <a:r>
              <a:rPr lang="tr-TR" sz="2200" dirty="0">
                <a:solidFill>
                  <a:srgbClr val="FF0000"/>
                </a:solidFill>
              </a:rPr>
              <a:t>2. Konu Linki </a:t>
            </a:r>
            <a:r>
              <a:rPr lang="tr-TR" sz="2200" dirty="0"/>
              <a:t>⇒ </a:t>
            </a:r>
            <a:r>
              <a:rPr lang="tr-TR" sz="2200" dirty="0" smtClean="0">
                <a:hlinkClick r:id="rId5"/>
              </a:rPr>
              <a:t>https://www.edebiyatciyim.com/bakis-acilari</a:t>
            </a:r>
            <a:r>
              <a:rPr lang="tr-TR" sz="2200" smtClean="0">
                <a:hlinkClick r:id="rId5"/>
              </a:rPr>
              <a:t>/</a:t>
            </a:r>
            <a:endParaRPr lang="tr-TR" sz="2200" dirty="0"/>
          </a:p>
        </p:txBody>
      </p:sp>
    </p:spTree>
    <p:extLst>
      <p:ext uri="{BB962C8B-B14F-4D97-AF65-F5344CB8AC3E}">
        <p14:creationId xmlns:p14="http://schemas.microsoft.com/office/powerpoint/2010/main" val="848737793"/>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Dikdörtgen"/>
          <p:cNvSpPr/>
          <p:nvPr/>
        </p:nvSpPr>
        <p:spPr>
          <a:xfrm>
            <a:off x="3481190" y="0"/>
            <a:ext cx="2238818" cy="523220"/>
          </a:xfrm>
          <a:prstGeom prst="rect">
            <a:avLst/>
          </a:prstGeom>
        </p:spPr>
        <p:style>
          <a:lnRef idx="0">
            <a:schemeClr val="accent2"/>
          </a:lnRef>
          <a:fillRef idx="3">
            <a:schemeClr val="accent2"/>
          </a:fillRef>
          <a:effectRef idx="3">
            <a:schemeClr val="accent2"/>
          </a:effectRef>
          <a:fontRef idx="minor">
            <a:schemeClr val="lt1"/>
          </a:fontRef>
        </p:style>
        <p:txBody>
          <a:bodyPr wrap="none">
            <a:spAutoFit/>
          </a:bodyPr>
          <a:lstStyle/>
          <a:p>
            <a:r>
              <a:rPr lang="tr-TR" sz="2800" smtClean="0"/>
              <a:t>BAKIŞ AÇILARI</a:t>
            </a:r>
            <a:endParaRPr lang="tr-TR" sz="2800" dirty="0" smtClean="0"/>
          </a:p>
        </p:txBody>
      </p:sp>
      <p:sp>
        <p:nvSpPr>
          <p:cNvPr id="4" name="Dikdörtgen 3"/>
          <p:cNvSpPr/>
          <p:nvPr/>
        </p:nvSpPr>
        <p:spPr>
          <a:xfrm>
            <a:off x="208111" y="523220"/>
            <a:ext cx="8784976" cy="4478149"/>
          </a:xfrm>
          <a:prstGeom prst="rect">
            <a:avLst/>
          </a:prstGeom>
        </p:spPr>
        <p:txBody>
          <a:bodyPr wrap="square">
            <a:spAutoFit/>
          </a:bodyPr>
          <a:lstStyle/>
          <a:p>
            <a:pPr algn="just"/>
            <a:r>
              <a:rPr lang="tr-TR" sz="2400" dirty="0"/>
              <a:t>Anlatım; duyguların, düşüncelerin, hayallerin, olayların ve durumların başkalarına çeşitli iletişim yollarıyla aktarılmasıdır. </a:t>
            </a:r>
            <a:endParaRPr lang="tr-TR" sz="2400" dirty="0" smtClean="0"/>
          </a:p>
          <a:p>
            <a:pPr algn="just"/>
            <a:endParaRPr lang="tr-TR" sz="2400" dirty="0"/>
          </a:p>
          <a:p>
            <a:pPr algn="just"/>
            <a:r>
              <a:rPr lang="tr-TR" sz="2100" dirty="0" smtClean="0"/>
              <a:t>Edebi eserlerde anlatımı yapan yani olayları gören ve aktaran kişi “</a:t>
            </a:r>
            <a:r>
              <a:rPr lang="tr-TR" sz="2100" dirty="0" err="1" smtClean="0"/>
              <a:t>Anlatıcı”dır</a:t>
            </a:r>
            <a:r>
              <a:rPr lang="tr-TR" sz="2100" dirty="0" smtClean="0"/>
              <a:t>.</a:t>
            </a:r>
            <a:r>
              <a:rPr lang="tr-TR" sz="2100" dirty="0"/>
              <a:t> </a:t>
            </a:r>
            <a:endParaRPr lang="tr-TR" sz="2100" dirty="0" smtClean="0"/>
          </a:p>
          <a:p>
            <a:pPr algn="just"/>
            <a:endParaRPr lang="tr-TR" sz="2400" dirty="0"/>
          </a:p>
          <a:p>
            <a:pPr algn="just"/>
            <a:r>
              <a:rPr lang="tr-TR" sz="2200" dirty="0" smtClean="0"/>
              <a:t>Anlatıcı; olayları bulunduğu konuma, yakınlığa ve hakimiyete göre okuyucuya farklı açılardan aktarır.</a:t>
            </a:r>
          </a:p>
          <a:p>
            <a:pPr algn="just"/>
            <a:endParaRPr lang="tr-TR" sz="2400" dirty="0" smtClean="0"/>
          </a:p>
          <a:p>
            <a:r>
              <a:rPr lang="tr-TR" sz="2400" dirty="0" smtClean="0"/>
              <a:t>Anlatıcının Bakış Açıları:</a:t>
            </a:r>
          </a:p>
          <a:p>
            <a:r>
              <a:rPr lang="tr-TR" sz="2400" b="1" i="1" dirty="0" smtClean="0">
                <a:hlinkClick r:id="rId3"/>
              </a:rPr>
              <a:t>Kahraman </a:t>
            </a:r>
            <a:r>
              <a:rPr lang="tr-TR" sz="2400" b="1" i="1" dirty="0">
                <a:hlinkClick r:id="rId3"/>
              </a:rPr>
              <a:t>Bakış Açısı</a:t>
            </a:r>
            <a:endParaRPr lang="tr-TR" sz="2400" dirty="0"/>
          </a:p>
          <a:p>
            <a:r>
              <a:rPr lang="tr-TR" sz="2400" b="1" i="1" dirty="0">
                <a:hlinkClick r:id="rId4"/>
              </a:rPr>
              <a:t>Gözlemci Bakış Açısı</a:t>
            </a:r>
            <a:endParaRPr lang="tr-TR" sz="2400" dirty="0"/>
          </a:p>
          <a:p>
            <a:r>
              <a:rPr lang="tr-TR" sz="2400" b="1" i="1" dirty="0">
                <a:hlinkClick r:id="rId5"/>
              </a:rPr>
              <a:t>İlahi Bakış </a:t>
            </a:r>
            <a:r>
              <a:rPr lang="tr-TR" sz="2400" b="1" i="1" dirty="0" smtClean="0">
                <a:hlinkClick r:id="rId5"/>
              </a:rPr>
              <a:t>Açısı</a:t>
            </a:r>
            <a:endParaRPr lang="tr-TR" sz="2400" dirty="0"/>
          </a:p>
        </p:txBody>
      </p:sp>
    </p:spTree>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Dikdörtgen"/>
          <p:cNvSpPr/>
          <p:nvPr/>
        </p:nvSpPr>
        <p:spPr>
          <a:xfrm>
            <a:off x="3481190" y="0"/>
            <a:ext cx="2238818" cy="523220"/>
          </a:xfrm>
          <a:prstGeom prst="rect">
            <a:avLst/>
          </a:prstGeom>
        </p:spPr>
        <p:style>
          <a:lnRef idx="0">
            <a:schemeClr val="accent2"/>
          </a:lnRef>
          <a:fillRef idx="3">
            <a:schemeClr val="accent2"/>
          </a:fillRef>
          <a:effectRef idx="3">
            <a:schemeClr val="accent2"/>
          </a:effectRef>
          <a:fontRef idx="minor">
            <a:schemeClr val="lt1"/>
          </a:fontRef>
        </p:style>
        <p:txBody>
          <a:bodyPr wrap="none">
            <a:spAutoFit/>
          </a:bodyPr>
          <a:lstStyle/>
          <a:p>
            <a:r>
              <a:rPr lang="tr-TR" sz="2800" smtClean="0"/>
              <a:t>BAKIŞ AÇILARI</a:t>
            </a:r>
            <a:endParaRPr lang="tr-TR" sz="2800" dirty="0" smtClean="0"/>
          </a:p>
        </p:txBody>
      </p:sp>
      <p:sp>
        <p:nvSpPr>
          <p:cNvPr id="4" name="Dikdörtgen 3"/>
          <p:cNvSpPr/>
          <p:nvPr/>
        </p:nvSpPr>
        <p:spPr>
          <a:xfrm>
            <a:off x="208111" y="523220"/>
            <a:ext cx="8784976" cy="3416320"/>
          </a:xfrm>
          <a:prstGeom prst="rect">
            <a:avLst/>
          </a:prstGeom>
        </p:spPr>
        <p:txBody>
          <a:bodyPr wrap="square">
            <a:spAutoFit/>
          </a:bodyPr>
          <a:lstStyle/>
          <a:p>
            <a:r>
              <a:rPr lang="tr-TR" sz="2400" b="1" dirty="0" smtClean="0"/>
              <a:t>1) Kahraman </a:t>
            </a:r>
            <a:r>
              <a:rPr lang="tr-TR" sz="2400" b="1" dirty="0"/>
              <a:t>Bakış </a:t>
            </a:r>
            <a:r>
              <a:rPr lang="tr-TR" sz="2400" b="1" dirty="0" smtClean="0"/>
              <a:t>Açısı</a:t>
            </a:r>
          </a:p>
          <a:p>
            <a:endParaRPr lang="tr-TR" sz="2400" dirty="0" smtClean="0"/>
          </a:p>
          <a:p>
            <a:pPr marL="342900" indent="-342900">
              <a:buFont typeface="Arial" charset="0"/>
              <a:buChar char="•"/>
            </a:pPr>
            <a:r>
              <a:rPr lang="tr-TR" sz="2400" dirty="0" smtClean="0"/>
              <a:t>Edebi eserlerde durumları </a:t>
            </a:r>
            <a:r>
              <a:rPr lang="tr-TR" sz="2400" dirty="0"/>
              <a:t>okuyucuya aktaran kişinin aynı zamanda olayların merkezinde olan kahramanın olduğu bakış açısıdır. </a:t>
            </a:r>
            <a:endParaRPr lang="tr-TR" sz="2400" dirty="0" smtClean="0"/>
          </a:p>
          <a:p>
            <a:pPr marL="342900" indent="-342900">
              <a:buFont typeface="Arial" charset="0"/>
              <a:buChar char="•"/>
            </a:pPr>
            <a:endParaRPr lang="tr-TR" sz="2400" dirty="0"/>
          </a:p>
          <a:p>
            <a:pPr marL="342900" indent="-342900">
              <a:buFont typeface="Arial" charset="0"/>
              <a:buChar char="•"/>
            </a:pPr>
            <a:r>
              <a:rPr lang="tr-TR" sz="2400" dirty="0"/>
              <a:t>Bu anlatıcı olayları ben ağzıyla yani “1.tekil şahıs” ağzıyla anlatır</a:t>
            </a:r>
            <a:r>
              <a:rPr lang="tr-TR" sz="2400" dirty="0" smtClean="0"/>
              <a:t>.</a:t>
            </a:r>
          </a:p>
          <a:p>
            <a:pPr marL="342900" indent="-342900">
              <a:buFont typeface="Arial" charset="0"/>
              <a:buChar char="•"/>
            </a:pPr>
            <a:endParaRPr lang="tr-TR" sz="2400" dirty="0"/>
          </a:p>
          <a:p>
            <a:pPr marL="342900" indent="-342900">
              <a:buFont typeface="Arial" charset="0"/>
              <a:buChar char="•"/>
            </a:pPr>
            <a:r>
              <a:rPr lang="tr-TR" sz="2400" dirty="0"/>
              <a:t>Kahraman </a:t>
            </a:r>
            <a:r>
              <a:rPr lang="tr-TR" sz="2400" dirty="0" smtClean="0"/>
              <a:t>ancak </a:t>
            </a:r>
            <a:r>
              <a:rPr lang="tr-TR" sz="2400" dirty="0"/>
              <a:t>görebildiği kadarıyla bilgi aktarır; kişilerin iç dünyasını, olayların geçmişini ya da geleceği bilemez.</a:t>
            </a:r>
          </a:p>
        </p:txBody>
      </p:sp>
    </p:spTree>
    <p:extLst>
      <p:ext uri="{BB962C8B-B14F-4D97-AF65-F5344CB8AC3E}">
        <p14:creationId xmlns:p14="http://schemas.microsoft.com/office/powerpoint/2010/main" val="1038303557"/>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Dikdörtgen"/>
          <p:cNvSpPr/>
          <p:nvPr/>
        </p:nvSpPr>
        <p:spPr>
          <a:xfrm>
            <a:off x="3481190" y="0"/>
            <a:ext cx="2238818" cy="523220"/>
          </a:xfrm>
          <a:prstGeom prst="rect">
            <a:avLst/>
          </a:prstGeom>
        </p:spPr>
        <p:style>
          <a:lnRef idx="0">
            <a:schemeClr val="accent2"/>
          </a:lnRef>
          <a:fillRef idx="3">
            <a:schemeClr val="accent2"/>
          </a:fillRef>
          <a:effectRef idx="3">
            <a:schemeClr val="accent2"/>
          </a:effectRef>
          <a:fontRef idx="minor">
            <a:schemeClr val="lt1"/>
          </a:fontRef>
        </p:style>
        <p:txBody>
          <a:bodyPr wrap="none">
            <a:spAutoFit/>
          </a:bodyPr>
          <a:lstStyle/>
          <a:p>
            <a:r>
              <a:rPr lang="tr-TR" sz="2800" smtClean="0"/>
              <a:t>BAKIŞ AÇILARI</a:t>
            </a:r>
            <a:endParaRPr lang="tr-TR" sz="2800" dirty="0" smtClean="0"/>
          </a:p>
        </p:txBody>
      </p:sp>
      <p:sp>
        <p:nvSpPr>
          <p:cNvPr id="4" name="Dikdörtgen 3"/>
          <p:cNvSpPr/>
          <p:nvPr/>
        </p:nvSpPr>
        <p:spPr>
          <a:xfrm>
            <a:off x="208111" y="523220"/>
            <a:ext cx="8784976" cy="3908762"/>
          </a:xfrm>
          <a:prstGeom prst="rect">
            <a:avLst/>
          </a:prstGeom>
        </p:spPr>
        <p:txBody>
          <a:bodyPr wrap="square">
            <a:spAutoFit/>
          </a:bodyPr>
          <a:lstStyle/>
          <a:p>
            <a:r>
              <a:rPr lang="tr-TR" sz="2400" b="1" dirty="0" smtClean="0"/>
              <a:t>1) Kahraman </a:t>
            </a:r>
            <a:r>
              <a:rPr lang="tr-TR" sz="2400" b="1" dirty="0"/>
              <a:t>Bakış </a:t>
            </a:r>
            <a:r>
              <a:rPr lang="tr-TR" sz="2400" b="1" dirty="0" smtClean="0"/>
              <a:t>Açısı Örnek Metin</a:t>
            </a:r>
          </a:p>
          <a:p>
            <a:endParaRPr lang="tr-TR" sz="2400" dirty="0" smtClean="0"/>
          </a:p>
          <a:p>
            <a:r>
              <a:rPr lang="tr-TR" sz="2000" dirty="0">
                <a:solidFill>
                  <a:schemeClr val="accent1"/>
                </a:solidFill>
              </a:rPr>
              <a:t>Asansörü kullanmak aklıma bile gelmemişti, onuncu kata kadar merdivenlere ağır ağır tırmandım. Aksilik bu ya anahtarlarımı yanıma almayı unuttuğumdan büyük bir mahcubiyet içinde zile hafifçe dokundum. Kısa bir süre sonra ses geldi ve büyük bir korkuyla bana bakan annem kapıyı açmıştı. Ben uyuduklarını zannetsem de gece yarısına kadar benden haber alamadıkları için endişe içinde beni beklediklerini hemen sezdim. Annemin arkasında gözleri kızarmış ve yorgun bakışlarıyla babam hem azarlar hem de acıyan ses tonuyla “Neredesin be oğlum? Çok merak ettik seni.” dedi. Sustum ve sadece babamın yüzündeki yorgun ifadeyi izlemeye başladım. O güne kadar babamın hayat karşısında yaşlanmış olduğunu fark etmemiştim. </a:t>
            </a:r>
          </a:p>
        </p:txBody>
      </p:sp>
    </p:spTree>
    <p:extLst>
      <p:ext uri="{BB962C8B-B14F-4D97-AF65-F5344CB8AC3E}">
        <p14:creationId xmlns:p14="http://schemas.microsoft.com/office/powerpoint/2010/main" val="17699137"/>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Dikdörtgen"/>
          <p:cNvSpPr/>
          <p:nvPr/>
        </p:nvSpPr>
        <p:spPr>
          <a:xfrm>
            <a:off x="3481190" y="0"/>
            <a:ext cx="2238818" cy="523220"/>
          </a:xfrm>
          <a:prstGeom prst="rect">
            <a:avLst/>
          </a:prstGeom>
        </p:spPr>
        <p:style>
          <a:lnRef idx="0">
            <a:schemeClr val="accent2"/>
          </a:lnRef>
          <a:fillRef idx="3">
            <a:schemeClr val="accent2"/>
          </a:fillRef>
          <a:effectRef idx="3">
            <a:schemeClr val="accent2"/>
          </a:effectRef>
          <a:fontRef idx="minor">
            <a:schemeClr val="lt1"/>
          </a:fontRef>
        </p:style>
        <p:txBody>
          <a:bodyPr wrap="none">
            <a:spAutoFit/>
          </a:bodyPr>
          <a:lstStyle/>
          <a:p>
            <a:r>
              <a:rPr lang="tr-TR" sz="2800" smtClean="0"/>
              <a:t>BAKIŞ AÇILARI</a:t>
            </a:r>
            <a:endParaRPr lang="tr-TR" sz="2800" dirty="0" smtClean="0"/>
          </a:p>
        </p:txBody>
      </p:sp>
      <p:sp>
        <p:nvSpPr>
          <p:cNvPr id="4" name="Dikdörtgen 3"/>
          <p:cNvSpPr/>
          <p:nvPr/>
        </p:nvSpPr>
        <p:spPr>
          <a:xfrm>
            <a:off x="208111" y="523220"/>
            <a:ext cx="8784976" cy="4555093"/>
          </a:xfrm>
          <a:prstGeom prst="rect">
            <a:avLst/>
          </a:prstGeom>
        </p:spPr>
        <p:txBody>
          <a:bodyPr wrap="square">
            <a:spAutoFit/>
          </a:bodyPr>
          <a:lstStyle/>
          <a:p>
            <a:r>
              <a:rPr lang="tr-TR" sz="2400" b="1" dirty="0"/>
              <a:t>2</a:t>
            </a:r>
            <a:r>
              <a:rPr lang="tr-TR" sz="2400" b="1" dirty="0" smtClean="0"/>
              <a:t>) Gözlemci </a:t>
            </a:r>
            <a:r>
              <a:rPr lang="tr-TR" sz="2400" b="1" dirty="0"/>
              <a:t>Bakış </a:t>
            </a:r>
            <a:r>
              <a:rPr lang="tr-TR" sz="2400" b="1" dirty="0" smtClean="0"/>
              <a:t>Açısı</a:t>
            </a:r>
          </a:p>
          <a:p>
            <a:endParaRPr lang="tr-TR" sz="2400" dirty="0" smtClean="0"/>
          </a:p>
          <a:p>
            <a:pPr marL="342900" indent="-342900">
              <a:buFont typeface="Arial" charset="0"/>
              <a:buChar char="•"/>
            </a:pPr>
            <a:r>
              <a:rPr lang="tr-TR" sz="2200" dirty="0"/>
              <a:t>Olayların dışında kalan ve bir gözlemci gibi gördüğü durumları bizlere aktaran anlatıcının </a:t>
            </a:r>
            <a:r>
              <a:rPr lang="tr-TR" sz="2200" dirty="0" smtClean="0"/>
              <a:t>bakış açısıdır.</a:t>
            </a:r>
          </a:p>
          <a:p>
            <a:pPr marL="342900" indent="-342900">
              <a:buFont typeface="Arial" charset="0"/>
              <a:buChar char="•"/>
            </a:pPr>
            <a:endParaRPr lang="tr-TR" sz="2200" dirty="0"/>
          </a:p>
          <a:p>
            <a:pPr marL="342900" indent="-342900">
              <a:buFont typeface="Arial" charset="0"/>
              <a:buChar char="•"/>
            </a:pPr>
            <a:r>
              <a:rPr lang="tr-TR" sz="2200" dirty="0"/>
              <a:t>Olayları görebildiği kadarıyla adeta bir kameraman göreviyle okuyucuya aktarır. </a:t>
            </a:r>
            <a:endParaRPr lang="tr-TR" sz="2200" dirty="0" smtClean="0"/>
          </a:p>
          <a:p>
            <a:pPr marL="342900" indent="-342900">
              <a:buFont typeface="Arial" charset="0"/>
              <a:buChar char="•"/>
            </a:pPr>
            <a:endParaRPr lang="tr-TR" sz="2200" dirty="0"/>
          </a:p>
          <a:p>
            <a:pPr marL="342900" indent="-342900">
              <a:buFont typeface="Arial" charset="0"/>
              <a:buChar char="•"/>
            </a:pPr>
            <a:r>
              <a:rPr lang="tr-TR" sz="2200" dirty="0"/>
              <a:t>Anlatımın “3.tekil şahıs” ağzıyla yapıldığı bu bakış açısında objektiflik söz konusudur</a:t>
            </a:r>
            <a:r>
              <a:rPr lang="tr-TR" sz="2200" dirty="0" smtClean="0"/>
              <a:t>.</a:t>
            </a:r>
          </a:p>
          <a:p>
            <a:pPr marL="342900" indent="-342900">
              <a:buFont typeface="Arial" charset="0"/>
              <a:buChar char="•"/>
            </a:pPr>
            <a:endParaRPr lang="tr-TR" sz="2200" dirty="0"/>
          </a:p>
          <a:p>
            <a:pPr marL="342900" indent="-342900">
              <a:buFont typeface="Arial" charset="0"/>
              <a:buChar char="•"/>
            </a:pPr>
            <a:r>
              <a:rPr lang="tr-TR" sz="2200" dirty="0"/>
              <a:t>O</a:t>
            </a:r>
            <a:r>
              <a:rPr lang="tr-TR" sz="2200" dirty="0" smtClean="0"/>
              <a:t>layların </a:t>
            </a:r>
            <a:r>
              <a:rPr lang="tr-TR" sz="2200" dirty="0"/>
              <a:t>öncesini bilemez, kahramanların düşüncelerini ve iç dünyasını okuyucuya aktaramaz.</a:t>
            </a:r>
          </a:p>
        </p:txBody>
      </p:sp>
    </p:spTree>
    <p:extLst>
      <p:ext uri="{BB962C8B-B14F-4D97-AF65-F5344CB8AC3E}">
        <p14:creationId xmlns:p14="http://schemas.microsoft.com/office/powerpoint/2010/main" val="695634405"/>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Dikdörtgen"/>
          <p:cNvSpPr/>
          <p:nvPr/>
        </p:nvSpPr>
        <p:spPr>
          <a:xfrm>
            <a:off x="3481190" y="0"/>
            <a:ext cx="2238818" cy="523220"/>
          </a:xfrm>
          <a:prstGeom prst="rect">
            <a:avLst/>
          </a:prstGeom>
        </p:spPr>
        <p:style>
          <a:lnRef idx="0">
            <a:schemeClr val="accent2"/>
          </a:lnRef>
          <a:fillRef idx="3">
            <a:schemeClr val="accent2"/>
          </a:fillRef>
          <a:effectRef idx="3">
            <a:schemeClr val="accent2"/>
          </a:effectRef>
          <a:fontRef idx="minor">
            <a:schemeClr val="lt1"/>
          </a:fontRef>
        </p:style>
        <p:txBody>
          <a:bodyPr wrap="none">
            <a:spAutoFit/>
          </a:bodyPr>
          <a:lstStyle/>
          <a:p>
            <a:r>
              <a:rPr lang="tr-TR" sz="2800" smtClean="0"/>
              <a:t>BAKIŞ AÇILARI</a:t>
            </a:r>
            <a:endParaRPr lang="tr-TR" sz="2800" dirty="0" smtClean="0"/>
          </a:p>
        </p:txBody>
      </p:sp>
      <p:sp>
        <p:nvSpPr>
          <p:cNvPr id="4" name="Dikdörtgen 3"/>
          <p:cNvSpPr/>
          <p:nvPr/>
        </p:nvSpPr>
        <p:spPr>
          <a:xfrm>
            <a:off x="208111" y="523220"/>
            <a:ext cx="8784976" cy="3416320"/>
          </a:xfrm>
          <a:prstGeom prst="rect">
            <a:avLst/>
          </a:prstGeom>
        </p:spPr>
        <p:txBody>
          <a:bodyPr wrap="square">
            <a:spAutoFit/>
          </a:bodyPr>
          <a:lstStyle/>
          <a:p>
            <a:r>
              <a:rPr lang="tr-TR" sz="2400" b="1" dirty="0"/>
              <a:t>2</a:t>
            </a:r>
            <a:r>
              <a:rPr lang="tr-TR" sz="2400" b="1" dirty="0" smtClean="0"/>
              <a:t>) Gözlemci </a:t>
            </a:r>
            <a:r>
              <a:rPr lang="tr-TR" sz="2400" b="1" dirty="0"/>
              <a:t>Bakış </a:t>
            </a:r>
            <a:r>
              <a:rPr lang="tr-TR" sz="2400" b="1" dirty="0" smtClean="0"/>
              <a:t>Açısı Örnek Metin</a:t>
            </a:r>
          </a:p>
          <a:p>
            <a:endParaRPr lang="tr-TR" sz="2400" dirty="0" smtClean="0"/>
          </a:p>
          <a:p>
            <a:r>
              <a:rPr lang="tr-TR" sz="2400" dirty="0">
                <a:solidFill>
                  <a:schemeClr val="accent1"/>
                </a:solidFill>
              </a:rPr>
              <a:t>Asansör yerine onunca kata kadar yavaş adımlarla merdivenleri çıktı. Cebini karıştırdı ve anahtarı bulamadığından zile hafifçe bastı. Kısa bir süre sonra annesi korkulu bir yüz ifadesiyle kapıyı açtı. Geç saatlerde olmamıza rağmen uyumamış olan ailesi kapıda onu karşıladı. Babası ona yorgun bir şekilde bakarak hafifçe de kızan ve acıyan ses </a:t>
            </a:r>
            <a:r>
              <a:rPr lang="tr-TR" sz="2400" dirty="0" smtClean="0">
                <a:solidFill>
                  <a:schemeClr val="accent1"/>
                </a:solidFill>
              </a:rPr>
              <a:t>tonuyla “Neredesin </a:t>
            </a:r>
            <a:r>
              <a:rPr lang="tr-TR" sz="2400" dirty="0">
                <a:solidFill>
                  <a:schemeClr val="accent1"/>
                </a:solidFill>
              </a:rPr>
              <a:t>be oğlum? Çok merak ettik seni.” dedi. </a:t>
            </a:r>
            <a:r>
              <a:rPr lang="tr-TR" sz="2400" dirty="0" smtClean="0">
                <a:solidFill>
                  <a:schemeClr val="accent1"/>
                </a:solidFill>
              </a:rPr>
              <a:t>Fakat o hiçbir </a:t>
            </a:r>
            <a:r>
              <a:rPr lang="tr-TR" sz="2400" dirty="0">
                <a:solidFill>
                  <a:schemeClr val="accent1"/>
                </a:solidFill>
              </a:rPr>
              <a:t>şey söylemedi, babasının yüzüne bakarak sadece sustu.</a:t>
            </a:r>
            <a:endParaRPr lang="tr-TR" sz="2200" dirty="0">
              <a:solidFill>
                <a:schemeClr val="accent1"/>
              </a:solidFill>
            </a:endParaRPr>
          </a:p>
        </p:txBody>
      </p:sp>
    </p:spTree>
    <p:extLst>
      <p:ext uri="{BB962C8B-B14F-4D97-AF65-F5344CB8AC3E}">
        <p14:creationId xmlns:p14="http://schemas.microsoft.com/office/powerpoint/2010/main" val="1004106125"/>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Dikdörtgen"/>
          <p:cNvSpPr/>
          <p:nvPr/>
        </p:nvSpPr>
        <p:spPr>
          <a:xfrm>
            <a:off x="3481190" y="0"/>
            <a:ext cx="2238818" cy="523220"/>
          </a:xfrm>
          <a:prstGeom prst="rect">
            <a:avLst/>
          </a:prstGeom>
        </p:spPr>
        <p:style>
          <a:lnRef idx="0">
            <a:schemeClr val="accent2"/>
          </a:lnRef>
          <a:fillRef idx="3">
            <a:schemeClr val="accent2"/>
          </a:fillRef>
          <a:effectRef idx="3">
            <a:schemeClr val="accent2"/>
          </a:effectRef>
          <a:fontRef idx="minor">
            <a:schemeClr val="lt1"/>
          </a:fontRef>
        </p:style>
        <p:txBody>
          <a:bodyPr wrap="none">
            <a:spAutoFit/>
          </a:bodyPr>
          <a:lstStyle/>
          <a:p>
            <a:r>
              <a:rPr lang="tr-TR" sz="2800" smtClean="0"/>
              <a:t>BAKIŞ AÇILARI</a:t>
            </a:r>
            <a:endParaRPr lang="tr-TR" sz="2800" dirty="0" smtClean="0"/>
          </a:p>
        </p:txBody>
      </p:sp>
      <p:sp>
        <p:nvSpPr>
          <p:cNvPr id="4" name="Dikdörtgen 3"/>
          <p:cNvSpPr/>
          <p:nvPr/>
        </p:nvSpPr>
        <p:spPr>
          <a:xfrm>
            <a:off x="208111" y="523220"/>
            <a:ext cx="8784976" cy="4524315"/>
          </a:xfrm>
          <a:prstGeom prst="rect">
            <a:avLst/>
          </a:prstGeom>
        </p:spPr>
        <p:txBody>
          <a:bodyPr wrap="square">
            <a:spAutoFit/>
          </a:bodyPr>
          <a:lstStyle/>
          <a:p>
            <a:r>
              <a:rPr lang="tr-TR" sz="2400" b="1" dirty="0" smtClean="0"/>
              <a:t>1) İlahi (Tanrısal </a:t>
            </a:r>
            <a:r>
              <a:rPr lang="mr-IN" sz="2400" b="1" dirty="0" smtClean="0"/>
              <a:t>–</a:t>
            </a:r>
            <a:r>
              <a:rPr lang="tr-TR" sz="2400" b="1" dirty="0" smtClean="0"/>
              <a:t> Hakim) </a:t>
            </a:r>
            <a:r>
              <a:rPr lang="tr-TR" sz="2400" b="1" dirty="0"/>
              <a:t>Bakış </a:t>
            </a:r>
            <a:r>
              <a:rPr lang="tr-TR" sz="2400" b="1" dirty="0" smtClean="0"/>
              <a:t>Açısı</a:t>
            </a:r>
            <a:endParaRPr lang="tr-TR" sz="2400" dirty="0" smtClean="0"/>
          </a:p>
          <a:p>
            <a:pPr marL="342900" indent="-342900">
              <a:buFont typeface="Arial" charset="0"/>
              <a:buChar char="•"/>
            </a:pPr>
            <a:r>
              <a:rPr lang="tr-TR" sz="2200" dirty="0" smtClean="0"/>
              <a:t>Olayların </a:t>
            </a:r>
            <a:r>
              <a:rPr lang="tr-TR" sz="2200" dirty="0"/>
              <a:t>öncesi ve sonrası olmak üzere her türlü ayrıntısına sahip olan, metindeki kahramanların iç dünyasını, düşüncelerini ve duygularını okuyucuya aktaran </a:t>
            </a:r>
            <a:r>
              <a:rPr lang="tr-TR" sz="2200" dirty="0" smtClean="0"/>
              <a:t>anlatıcı bakış açısıdır.</a:t>
            </a:r>
          </a:p>
          <a:p>
            <a:pPr marL="342900" indent="-342900">
              <a:buFont typeface="Arial" charset="0"/>
              <a:buChar char="•"/>
            </a:pPr>
            <a:endParaRPr lang="tr-TR" sz="2200" dirty="0"/>
          </a:p>
          <a:p>
            <a:pPr marL="342900" indent="-342900">
              <a:buFont typeface="Arial" charset="0"/>
              <a:buChar char="•"/>
            </a:pPr>
            <a:r>
              <a:rPr lang="tr-TR" sz="2200" dirty="0"/>
              <a:t>H</a:t>
            </a:r>
            <a:r>
              <a:rPr lang="tr-TR" sz="2200" dirty="0" smtClean="0"/>
              <a:t>er </a:t>
            </a:r>
            <a:r>
              <a:rPr lang="tr-TR" sz="2200" dirty="0"/>
              <a:t>şeyi bilen ilahi bir güce sahip olan bir anlatıcı vardır</a:t>
            </a:r>
            <a:r>
              <a:rPr lang="tr-TR" sz="2200" dirty="0" smtClean="0"/>
              <a:t>.</a:t>
            </a:r>
          </a:p>
          <a:p>
            <a:pPr marL="342900" indent="-342900">
              <a:buFont typeface="Arial" charset="0"/>
              <a:buChar char="•"/>
            </a:pPr>
            <a:endParaRPr lang="tr-TR" sz="2200" dirty="0"/>
          </a:p>
          <a:p>
            <a:pPr marL="342900" indent="-342900">
              <a:buFont typeface="Arial" charset="0"/>
              <a:buChar char="•"/>
            </a:pPr>
            <a:r>
              <a:rPr lang="tr-TR" sz="2200" dirty="0"/>
              <a:t>Tanrısal bakış açısında “3.tekil şahıs” yani “o” ağzıyla olaylar okuyucuya </a:t>
            </a:r>
            <a:r>
              <a:rPr lang="tr-TR" sz="2200" dirty="0" smtClean="0"/>
              <a:t>aktarılır.</a:t>
            </a:r>
          </a:p>
          <a:p>
            <a:pPr marL="342900" indent="-342900">
              <a:buFont typeface="Arial" charset="0"/>
              <a:buChar char="•"/>
            </a:pPr>
            <a:endParaRPr lang="tr-TR" sz="2200" dirty="0"/>
          </a:p>
          <a:p>
            <a:pPr marL="342900" indent="-342900">
              <a:buFont typeface="Arial" charset="0"/>
              <a:buChar char="•"/>
            </a:pPr>
            <a:r>
              <a:rPr lang="tr-TR" sz="2200" dirty="0"/>
              <a:t>G</a:t>
            </a:r>
            <a:r>
              <a:rPr lang="tr-TR" sz="2200" dirty="0" smtClean="0"/>
              <a:t>özlemciden </a:t>
            </a:r>
            <a:r>
              <a:rPr lang="tr-TR" sz="2200" dirty="0"/>
              <a:t>farklı olarak bu hakim anlatıcı, olayların öncesini ve gelecekteki halini bilir, kişilerin o anki düşüncelerini okuyucuya aktarır, zamanı ileriye ya da geriye alabilir.</a:t>
            </a:r>
          </a:p>
        </p:txBody>
      </p:sp>
    </p:spTree>
    <p:extLst>
      <p:ext uri="{BB962C8B-B14F-4D97-AF65-F5344CB8AC3E}">
        <p14:creationId xmlns:p14="http://schemas.microsoft.com/office/powerpoint/2010/main" val="2007469901"/>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Dikdörtgen"/>
          <p:cNvSpPr/>
          <p:nvPr/>
        </p:nvSpPr>
        <p:spPr>
          <a:xfrm>
            <a:off x="3481190" y="0"/>
            <a:ext cx="2238818" cy="523220"/>
          </a:xfrm>
          <a:prstGeom prst="rect">
            <a:avLst/>
          </a:prstGeom>
        </p:spPr>
        <p:style>
          <a:lnRef idx="0">
            <a:schemeClr val="accent2"/>
          </a:lnRef>
          <a:fillRef idx="3">
            <a:schemeClr val="accent2"/>
          </a:fillRef>
          <a:effectRef idx="3">
            <a:schemeClr val="accent2"/>
          </a:effectRef>
          <a:fontRef idx="minor">
            <a:schemeClr val="lt1"/>
          </a:fontRef>
        </p:style>
        <p:txBody>
          <a:bodyPr wrap="none">
            <a:spAutoFit/>
          </a:bodyPr>
          <a:lstStyle/>
          <a:p>
            <a:r>
              <a:rPr lang="tr-TR" sz="2800" smtClean="0"/>
              <a:t>BAKIŞ AÇILARI</a:t>
            </a:r>
            <a:endParaRPr lang="tr-TR" sz="2800" dirty="0" smtClean="0"/>
          </a:p>
        </p:txBody>
      </p:sp>
      <p:sp>
        <p:nvSpPr>
          <p:cNvPr id="4" name="Dikdörtgen 3"/>
          <p:cNvSpPr/>
          <p:nvPr/>
        </p:nvSpPr>
        <p:spPr>
          <a:xfrm>
            <a:off x="208111" y="523220"/>
            <a:ext cx="8784976" cy="4339650"/>
          </a:xfrm>
          <a:prstGeom prst="rect">
            <a:avLst/>
          </a:prstGeom>
        </p:spPr>
        <p:txBody>
          <a:bodyPr wrap="square">
            <a:spAutoFit/>
          </a:bodyPr>
          <a:lstStyle/>
          <a:p>
            <a:r>
              <a:rPr lang="tr-TR" sz="2400" b="1" dirty="0" smtClean="0"/>
              <a:t>3) İlahi </a:t>
            </a:r>
            <a:r>
              <a:rPr lang="tr-TR" sz="2400" b="1" dirty="0"/>
              <a:t>Bakış </a:t>
            </a:r>
            <a:r>
              <a:rPr lang="tr-TR" sz="2400" b="1" dirty="0" smtClean="0"/>
              <a:t>Açısı Örnek Metin</a:t>
            </a:r>
            <a:endParaRPr lang="tr-TR" sz="2400" dirty="0" smtClean="0"/>
          </a:p>
          <a:p>
            <a:r>
              <a:rPr lang="tr-TR" sz="2100" dirty="0">
                <a:solidFill>
                  <a:schemeClr val="accent1"/>
                </a:solidFill>
              </a:rPr>
              <a:t>O anki dalgınlığı ile asansörü kullanmak aklına bile gelmeden onuncu kata kadar yavaş adımlarla çıktı. Elini cebine attığında anahtarlarını yanına almadığını fark etti ve evdekileri rahatsız etmenin huzursuzluğu içinde çekinerek zile hafifçe dokundu. Böylelikle kimseyi rahatsız etmeden birinin zili duymasını umdu. Kısa bir sonra kapıdan ses geldi ve oğlundan bir süredir haber almadığı için yüreği korkuyla dolu olan annesi kapıyı açtı. Annesinin ve evdekilerin bu halini görür görmez kendisinden uzun süredir haberdar olmayan ailesinin endişe içinde olduğunu hemen sezdi. Zil çaldığında büyük bir telaşla karısının ardından kapıya giden babası oğluna sinirlenmiş ancak bir yandan da onun bu haline acıdığından karışık bir ses tonuyla “Neredesin be oğlum? Çok merak ettik seni.” dedi. Babasına bir şey demedi, sustu ve sadece yüzündeki yaşlılık görüntüsüne daldı. Bugüne kadar babasının bu kadar yaşlı olduğunu fark etmemişti.</a:t>
            </a:r>
          </a:p>
        </p:txBody>
      </p:sp>
    </p:spTree>
    <p:extLst>
      <p:ext uri="{BB962C8B-B14F-4D97-AF65-F5344CB8AC3E}">
        <p14:creationId xmlns:p14="http://schemas.microsoft.com/office/powerpoint/2010/main" val="1227347979"/>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1312</TotalTime>
  <Words>518</Words>
  <Application>Microsoft Macintosh PowerPoint</Application>
  <PresentationFormat>Ekran Gösterisi (16:9)</PresentationFormat>
  <Paragraphs>61</Paragraphs>
  <Slides>8</Slides>
  <Notes>8</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Calibri</vt:lpstr>
      <vt:lpstr>Mangal</vt:lpstr>
      <vt:lpstr>Arial</vt:lpstr>
      <vt:lpstr>Ofis Teması</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15.0035</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pasa</dc:creator>
  <cp:lastModifiedBy>Microsoft Office Kullanıcısı</cp:lastModifiedBy>
  <cp:revision>94</cp:revision>
  <dcterms:created xsi:type="dcterms:W3CDTF">2013-01-27T12:21:31Z</dcterms:created>
  <dcterms:modified xsi:type="dcterms:W3CDTF">2019-02-10T17:16:24Z</dcterms:modified>
</cp:coreProperties>
</file>