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 autoAdjust="0"/>
    <p:restoredTop sz="94729"/>
  </p:normalViewPr>
  <p:slideViewPr>
    <p:cSldViewPr>
      <p:cViewPr varScale="1">
        <p:scale>
          <a:sx n="140" d="100"/>
          <a:sy n="140" d="100"/>
        </p:scale>
        <p:origin x="632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16.02.2019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03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832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270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831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945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583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67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ebiyatciyim.com/" TargetMode="External"/><Relationship Id="rId4" Type="http://schemas.openxmlformats.org/officeDocument/2006/relationships/hyperlink" Target="https://www.youtube.com/DenizHoca" TargetMode="External"/><Relationship Id="rId5" Type="http://schemas.openxmlformats.org/officeDocument/2006/relationships/hyperlink" Target="https://www.edebiyatciyim.com/sifat-tamlamas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debiyatciyim.com/sifat-tamlamas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SIFAT TAMLAMASI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1707654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/>
              <a:t>Bu </a:t>
            </a:r>
            <a:r>
              <a:rPr lang="tr-TR" sz="2000" dirty="0" smtClean="0"/>
              <a:t>sunu </a:t>
            </a:r>
            <a:r>
              <a:rPr lang="tr-TR" sz="2000" dirty="0"/>
              <a:t>“</a:t>
            </a:r>
            <a:r>
              <a:rPr lang="tr-TR" sz="2000" b="1" dirty="0"/>
              <a:t>Deniz Hoca</a:t>
            </a:r>
            <a:r>
              <a:rPr lang="tr-TR" sz="2000" dirty="0"/>
              <a:t>” ve </a:t>
            </a:r>
            <a:r>
              <a:rPr lang="tr-TR" sz="2000" b="1" dirty="0" smtClean="0">
                <a:hlinkClick r:id="rId3"/>
              </a:rPr>
              <a:t>www.edebiyatciyim.com</a:t>
            </a:r>
            <a:r>
              <a:rPr lang="tr-TR" sz="2000" dirty="0" smtClean="0"/>
              <a:t> </a:t>
            </a:r>
            <a:r>
              <a:rPr lang="tr-TR" sz="2000" dirty="0"/>
              <a:t>tarafından hazırlanmıştır.</a:t>
            </a:r>
          </a:p>
          <a:p>
            <a:pPr algn="ctr"/>
            <a:endParaRPr lang="tr-TR" sz="2800" dirty="0"/>
          </a:p>
          <a:p>
            <a:r>
              <a:rPr lang="tr-TR" sz="2200" dirty="0">
                <a:solidFill>
                  <a:srgbClr val="FF0000"/>
                </a:solidFill>
              </a:rPr>
              <a:t>1. Deniz Hoca Youtube Kanalı</a:t>
            </a:r>
            <a:r>
              <a:rPr lang="tr-TR" sz="2200" dirty="0"/>
              <a:t> ⇒ </a:t>
            </a:r>
            <a:r>
              <a:rPr lang="tr-TR" sz="2200" dirty="0">
                <a:hlinkClick r:id="rId4"/>
              </a:rPr>
              <a:t>www.youtube.com/DenizHoca</a:t>
            </a:r>
            <a:endParaRPr lang="tr-TR" sz="2200" dirty="0"/>
          </a:p>
          <a:p>
            <a:r>
              <a:rPr lang="tr-TR" sz="2200" dirty="0">
                <a:solidFill>
                  <a:srgbClr val="FF0000"/>
                </a:solidFill>
              </a:rPr>
              <a:t>2. Konu Linki </a:t>
            </a:r>
            <a:r>
              <a:rPr lang="tr-TR" sz="2200" dirty="0"/>
              <a:t>⇒ </a:t>
            </a:r>
            <a:r>
              <a:rPr lang="tr-TR" sz="2200" dirty="0">
                <a:hlinkClick r:id="rId5"/>
              </a:rPr>
              <a:t>https://</a:t>
            </a:r>
            <a:r>
              <a:rPr lang="tr-TR" sz="2200" dirty="0" smtClean="0">
                <a:hlinkClick r:id="rId5"/>
              </a:rPr>
              <a:t>www.edebiyatciyim.com/sifat-tamlamasi/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34482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SIFAT TAMLAMASI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Bir ismin önüne gelerek onları çeşitli açılardan niteleyen ve belirten sıfatların isimle birlikte oluşturmuş oldukları söz öbeklerine “</a:t>
            </a:r>
            <a:r>
              <a:rPr lang="tr-TR" sz="2400" b="1" i="1" dirty="0">
                <a:hlinkClick r:id="rId3"/>
              </a:rPr>
              <a:t>Sıfat </a:t>
            </a:r>
            <a:r>
              <a:rPr lang="tr-TR" sz="2400" b="1" i="1" dirty="0" smtClean="0">
                <a:hlinkClick r:id="rId3"/>
              </a:rPr>
              <a:t>Tamlamaları</a:t>
            </a:r>
            <a:r>
              <a:rPr lang="tr-TR" sz="2400" dirty="0"/>
              <a:t>” denir. </a:t>
            </a:r>
            <a:endParaRPr lang="tr-TR" sz="2400" dirty="0" smtClean="0"/>
          </a:p>
          <a:p>
            <a:pPr algn="just"/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S</a:t>
            </a:r>
            <a:r>
              <a:rPr lang="tr-TR" sz="2400" dirty="0" smtClean="0"/>
              <a:t>ıfatların </a:t>
            </a:r>
            <a:r>
              <a:rPr lang="tr-TR" sz="2400" dirty="0"/>
              <a:t>olduğu her yerde mutlaka bir “Sıfat tamlaması” vardır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Geniş </a:t>
            </a:r>
            <a:r>
              <a:rPr lang="tr-TR" sz="2400" i="1" dirty="0" smtClean="0"/>
              <a:t>sınıf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 smtClean="0"/>
              <a:t>Tüm insanlar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i="1" dirty="0"/>
              <a:t>Şu ağaç</a:t>
            </a:r>
            <a:endParaRPr lang="tr-TR" sz="2400" dirty="0"/>
          </a:p>
          <a:p>
            <a:pPr algn="just"/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⇒</a:t>
            </a:r>
            <a:r>
              <a:rPr lang="tr-TR" sz="2400" dirty="0"/>
              <a:t> Sıfat tamlaması için mutlaka bir isim ve onu niteleyen-belirten bir sıfatın olması şarttır. 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⇒ Sıfatlar birden fazla ismi belirtebilir-niteleyebilir: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>
                <a:solidFill>
                  <a:srgbClr val="00B050"/>
                </a:solidFill>
              </a:rPr>
              <a:t>Çürümüş elmalar, armutlar ve muzlar çöpe gitti.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⇒ </a:t>
            </a:r>
            <a:r>
              <a:rPr lang="tr-TR" sz="2400" dirty="0" smtClean="0"/>
              <a:t>Bir isme birden fazla sıfat gelebilir:</a:t>
            </a:r>
            <a:endParaRPr lang="tr-TR" sz="2400" dirty="0"/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>
                <a:solidFill>
                  <a:srgbClr val="00B050"/>
                </a:solidFill>
              </a:rPr>
              <a:t>Zeki, çalışkan, uslu ve neşeli bir çocuktu.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⇒ Sıfatlar </a:t>
            </a:r>
            <a:r>
              <a:rPr lang="tr-TR" sz="2400" dirty="0" smtClean="0"/>
              <a:t>bir isim tamlamasının önüne gelebilir.</a:t>
            </a:r>
            <a:endParaRPr lang="tr-TR" sz="2400" dirty="0"/>
          </a:p>
          <a:p>
            <a:pPr marL="342900" indent="-342900" algn="just">
              <a:buFont typeface="Arial" charset="0"/>
              <a:buChar char="•"/>
            </a:pPr>
            <a:r>
              <a:rPr lang="tr-TR" sz="2400" dirty="0" smtClean="0">
                <a:solidFill>
                  <a:srgbClr val="00B050"/>
                </a:solidFill>
              </a:rPr>
              <a:t>Unutulmaz aşk acısı taşıyor bu yürek.</a:t>
            </a:r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Niteleme sıfatlarıyla oluşan “Sıfat Tamlamaları”</a:t>
            </a:r>
          </a:p>
          <a:p>
            <a:endParaRPr lang="tr-TR" sz="2400" i="1" u="sng" dirty="0"/>
          </a:p>
          <a:p>
            <a:r>
              <a:rPr lang="tr-TR" sz="2400" i="1" u="sng" dirty="0" smtClean="0"/>
              <a:t>Yağmurlu </a:t>
            </a:r>
            <a:r>
              <a:rPr lang="tr-TR" sz="2400" i="1" u="sng" dirty="0"/>
              <a:t>havada</a:t>
            </a:r>
            <a:r>
              <a:rPr lang="tr-TR" sz="2400" i="1" dirty="0"/>
              <a:t> tüm neşesi kayboluyordu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dirty="0"/>
          </a:p>
          <a:p>
            <a:r>
              <a:rPr lang="tr-TR" sz="2400" i="1" dirty="0" smtClean="0"/>
              <a:t>Çocuk</a:t>
            </a:r>
            <a:r>
              <a:rPr lang="tr-TR" sz="2400" i="1" dirty="0"/>
              <a:t> </a:t>
            </a:r>
            <a:r>
              <a:rPr lang="tr-TR" sz="2400" i="1" u="sng" dirty="0"/>
              <a:t>mavi gözleriyle</a:t>
            </a:r>
            <a:r>
              <a:rPr lang="tr-TR" sz="2400" i="1" dirty="0"/>
              <a:t> bana bakıyordu</a:t>
            </a:r>
            <a:r>
              <a:rPr lang="tr-TR" sz="2400" i="1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5657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İşaret sıfatıyla oluşan “Sıfat Tamlamaları”</a:t>
            </a:r>
          </a:p>
          <a:p>
            <a:endParaRPr lang="tr-TR" sz="2400" i="1" u="sng" dirty="0"/>
          </a:p>
          <a:p>
            <a:r>
              <a:rPr lang="tr-TR" sz="2400" i="1" u="sng" dirty="0"/>
              <a:t>Bu sorunu</a:t>
            </a:r>
            <a:r>
              <a:rPr lang="tr-TR" sz="2400" i="1" dirty="0"/>
              <a:t> en kısa sürede çözmeliyiz.</a:t>
            </a:r>
            <a:endParaRPr lang="tr-TR" sz="2400" dirty="0"/>
          </a:p>
          <a:p>
            <a:endParaRPr lang="tr-TR" sz="2400" i="1" dirty="0" smtClean="0"/>
          </a:p>
          <a:p>
            <a:endParaRPr lang="tr-TR" sz="2400" i="1" u="sng" dirty="0"/>
          </a:p>
          <a:p>
            <a:r>
              <a:rPr lang="tr-TR" sz="2400" i="1" u="sng" dirty="0" smtClean="0"/>
              <a:t>Öteki </a:t>
            </a:r>
            <a:r>
              <a:rPr lang="tr-TR" sz="2400" i="1" u="sng" dirty="0"/>
              <a:t>soruyu</a:t>
            </a:r>
            <a:r>
              <a:rPr lang="tr-TR" sz="2400" i="1" dirty="0"/>
              <a:t> çözmeden sınavı bitirmeyin.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06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/>
              <a:t>Belgisiz</a:t>
            </a:r>
            <a:r>
              <a:rPr lang="tr-TR" sz="2400" b="1" dirty="0" smtClean="0"/>
              <a:t> sıfatlarla oluşan “Sıfat Tamlamaları”</a:t>
            </a:r>
          </a:p>
          <a:p>
            <a:endParaRPr lang="tr-TR" sz="2400" i="1" u="sng" dirty="0"/>
          </a:p>
          <a:p>
            <a:r>
              <a:rPr lang="tr-TR" sz="2400" i="1" dirty="0"/>
              <a:t>Bugünlerde </a:t>
            </a:r>
            <a:r>
              <a:rPr lang="tr-TR" sz="2400" i="1" u="sng" dirty="0"/>
              <a:t>bazı öğrenciler</a:t>
            </a:r>
            <a:r>
              <a:rPr lang="tr-TR" sz="2400" i="1" dirty="0"/>
              <a:t> okuldan erken çıkmaya başladı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i="1" dirty="0"/>
          </a:p>
          <a:p>
            <a:endParaRPr lang="tr-TR" sz="2400" dirty="0"/>
          </a:p>
          <a:p>
            <a:r>
              <a:rPr lang="tr-TR" sz="2400" i="1" u="sng" dirty="0"/>
              <a:t>Tüm insanların</a:t>
            </a:r>
            <a:r>
              <a:rPr lang="tr-TR" sz="2400" i="1" dirty="0"/>
              <a:t> bu konuda duyarlı olmasını beklemek yanlış.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9418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Soru sıfatlarıyla oluşan “Sıfat Tamlamaları”</a:t>
            </a:r>
          </a:p>
          <a:p>
            <a:endParaRPr lang="tr-TR" sz="2400" i="1" u="sng" dirty="0"/>
          </a:p>
          <a:p>
            <a:r>
              <a:rPr lang="tr-TR" sz="2400" i="1" dirty="0"/>
              <a:t>Tatilde </a:t>
            </a:r>
            <a:r>
              <a:rPr lang="tr-TR" sz="2400" i="1" u="sng" dirty="0"/>
              <a:t>kaç kitap</a:t>
            </a:r>
            <a:r>
              <a:rPr lang="tr-TR" sz="2400" i="1" dirty="0"/>
              <a:t> okuyacağımızı bilmiyorum.</a:t>
            </a:r>
            <a:endParaRPr lang="tr-TR" sz="2400" dirty="0"/>
          </a:p>
          <a:p>
            <a:endParaRPr lang="tr-TR" sz="2400" i="1" dirty="0" smtClean="0"/>
          </a:p>
          <a:p>
            <a:endParaRPr lang="tr-TR" sz="2400" i="1" dirty="0"/>
          </a:p>
          <a:p>
            <a:endParaRPr lang="tr-TR" sz="2400" i="1" dirty="0" smtClean="0"/>
          </a:p>
          <a:p>
            <a:r>
              <a:rPr lang="tr-TR" sz="2400" i="1" dirty="0" smtClean="0"/>
              <a:t>Oğlunuz</a:t>
            </a:r>
            <a:r>
              <a:rPr lang="tr-TR" sz="2400" i="1" dirty="0"/>
              <a:t> </a:t>
            </a:r>
            <a:r>
              <a:rPr lang="tr-TR" sz="2400" i="1" u="sng" dirty="0"/>
              <a:t>kaçıncı sınıfta</a:t>
            </a:r>
            <a:r>
              <a:rPr lang="tr-TR" sz="2400" i="1" dirty="0"/>
              <a:t> eğitim görüyor?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2200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Sayı sıfatlarıyla oluşan “Sıfat Tamlamaları”</a:t>
            </a:r>
          </a:p>
          <a:p>
            <a:endParaRPr lang="tr-TR" sz="2400" i="1" u="sng" dirty="0"/>
          </a:p>
          <a:p>
            <a:r>
              <a:rPr lang="tr-TR" sz="2400" i="1" dirty="0"/>
              <a:t>Bu işten kendilerine </a:t>
            </a:r>
            <a:r>
              <a:rPr lang="tr-TR" sz="2400" i="1" u="sng" dirty="0"/>
              <a:t>beşer lira</a:t>
            </a:r>
            <a:r>
              <a:rPr lang="tr-TR" sz="2400" i="1" dirty="0"/>
              <a:t> kalmıştı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i="1" dirty="0"/>
          </a:p>
          <a:p>
            <a:endParaRPr lang="tr-TR" sz="2400" dirty="0"/>
          </a:p>
          <a:p>
            <a:r>
              <a:rPr lang="tr-TR" sz="2400" i="1" dirty="0"/>
              <a:t>Bir öğünde </a:t>
            </a:r>
            <a:r>
              <a:rPr lang="tr-TR" sz="2400" i="1" u="sng" dirty="0"/>
              <a:t>üç ekmek</a:t>
            </a:r>
            <a:r>
              <a:rPr lang="tr-TR" sz="2400" i="1" dirty="0"/>
              <a:t> yerdi.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8850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93419" y="0"/>
            <a:ext cx="2814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SIFAT TAMLAMASI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Sıfat fiillerle oluşan “Sıfat Tamlamaları”</a:t>
            </a:r>
          </a:p>
          <a:p>
            <a:endParaRPr lang="tr-TR" sz="2400" i="1" u="sng" dirty="0"/>
          </a:p>
          <a:p>
            <a:r>
              <a:rPr lang="tr-TR" sz="2400" dirty="0">
                <a:solidFill>
                  <a:srgbClr val="333333"/>
                </a:solidFill>
                <a:latin typeface="Times New Roman" charset="0"/>
              </a:rPr>
              <a:t> </a:t>
            </a:r>
            <a:r>
              <a:rPr lang="tr-TR" sz="2400" b="1" i="1" dirty="0">
                <a:solidFill>
                  <a:srgbClr val="333333"/>
                </a:solidFill>
                <a:latin typeface="Times New Roman" charset="0"/>
              </a:rPr>
              <a:t>“</a:t>
            </a:r>
            <a:r>
              <a:rPr lang="tr-TR" sz="2400" b="1" i="1" dirty="0">
                <a:solidFill>
                  <a:srgbClr val="FF0000"/>
                </a:solidFill>
                <a:latin typeface="Times New Roman" charset="0"/>
              </a:rPr>
              <a:t>An</a:t>
            </a:r>
            <a:r>
              <a:rPr lang="tr-TR" sz="2400" b="1" i="1" dirty="0">
                <a:solidFill>
                  <a:srgbClr val="00FF00"/>
                </a:solidFill>
                <a:latin typeface="Times New Roman" charset="0"/>
              </a:rPr>
              <a:t>ası</a:t>
            </a:r>
            <a:r>
              <a:rPr lang="tr-TR" sz="2400" b="1" i="1" dirty="0">
                <a:solidFill>
                  <a:srgbClr val="333333"/>
                </a:solidFill>
                <a:latin typeface="Times New Roman" charset="0"/>
              </a:rPr>
              <a:t> </a:t>
            </a:r>
            <a:r>
              <a:rPr lang="tr-TR" sz="2400" b="1" i="1" dirty="0" smtClean="0">
                <a:solidFill>
                  <a:srgbClr val="993366"/>
                </a:solidFill>
                <a:latin typeface="Times New Roman" charset="0"/>
              </a:rPr>
              <a:t>mez</a:t>
            </a:r>
            <a:r>
              <a:rPr lang="tr-TR" sz="2400" b="1" i="1" dirty="0" smtClean="0">
                <a:solidFill>
                  <a:srgbClr val="FF00FF"/>
                </a:solidFill>
                <a:latin typeface="Times New Roman" charset="0"/>
              </a:rPr>
              <a:t>ar </a:t>
            </a:r>
            <a:r>
              <a:rPr lang="tr-TR" sz="2400" b="1" i="1" dirty="0" smtClean="0">
                <a:solidFill>
                  <a:srgbClr val="FF6600"/>
                </a:solidFill>
                <a:latin typeface="Times New Roman" charset="0"/>
              </a:rPr>
              <a:t>dik</a:t>
            </a:r>
            <a:r>
              <a:rPr lang="tr-TR" sz="2400" b="1" i="1" dirty="0" smtClean="0">
                <a:solidFill>
                  <a:srgbClr val="FFCC00"/>
                </a:solidFill>
                <a:latin typeface="Times New Roman" charset="0"/>
              </a:rPr>
              <a:t>ecek</a:t>
            </a:r>
            <a:r>
              <a:rPr lang="tr-TR" sz="2400" b="1" i="1" dirty="0" smtClean="0">
                <a:solidFill>
                  <a:srgbClr val="99CCFF"/>
                </a:solidFill>
                <a:latin typeface="Times New Roman" charset="0"/>
              </a:rPr>
              <a:t>miş</a:t>
            </a:r>
            <a:r>
              <a:rPr lang="tr-TR" sz="2400" b="1" i="1" dirty="0">
                <a:solidFill>
                  <a:srgbClr val="333333"/>
                </a:solidFill>
                <a:latin typeface="Times New Roman" charset="0"/>
              </a:rPr>
              <a:t>” </a:t>
            </a:r>
            <a:endParaRPr lang="tr-TR" sz="2400" i="1" u="sng" dirty="0" smtClean="0"/>
          </a:p>
          <a:p>
            <a:endParaRPr lang="tr-TR" sz="2400" i="1" u="sng" dirty="0"/>
          </a:p>
          <a:p>
            <a:r>
              <a:rPr lang="tr-TR" sz="2400" i="1" u="sng" dirty="0" smtClean="0"/>
              <a:t>Gelecek </a:t>
            </a:r>
            <a:r>
              <a:rPr lang="tr-TR" sz="2400" i="1" u="sng" dirty="0"/>
              <a:t>günlerde</a:t>
            </a:r>
            <a:r>
              <a:rPr lang="tr-TR" sz="2400" i="1" dirty="0"/>
              <a:t> bu konuları tekrar konuşuruz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dirty="0"/>
          </a:p>
          <a:p>
            <a:r>
              <a:rPr lang="tr-TR" sz="2400" i="1" dirty="0"/>
              <a:t>Yüzündeki </a:t>
            </a:r>
            <a:r>
              <a:rPr lang="tr-TR" sz="2400" i="1" u="sng" dirty="0"/>
              <a:t>tükenmiş ifade</a:t>
            </a:r>
            <a:r>
              <a:rPr lang="tr-TR" sz="2400" i="1" dirty="0"/>
              <a:t> her şeyi özetliyordu</a:t>
            </a:r>
            <a:r>
              <a:rPr lang="tr-TR" sz="2400" i="1" dirty="0" smtClean="0"/>
              <a:t>.</a:t>
            </a:r>
          </a:p>
          <a:p>
            <a:endParaRPr lang="tr-TR" sz="2400" i="1" dirty="0" smtClean="0"/>
          </a:p>
          <a:p>
            <a:endParaRPr lang="tr-TR" sz="2400" dirty="0"/>
          </a:p>
          <a:p>
            <a:r>
              <a:rPr lang="tr-TR" sz="2400" i="1" dirty="0"/>
              <a:t>Toplantıya sonradan </a:t>
            </a:r>
            <a:r>
              <a:rPr lang="tr-TR" sz="2400" i="1" u="sng" dirty="0"/>
              <a:t>gelen adam</a:t>
            </a:r>
            <a:r>
              <a:rPr lang="tr-TR" sz="2400" i="1" dirty="0"/>
              <a:t> ortalığı karıştırdı.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159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130</Words>
  <Application>Microsoft Macintosh PowerPoint</Application>
  <PresentationFormat>Ekran Gösterisi (16:9)</PresentationFormat>
  <Paragraphs>90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90</cp:revision>
  <dcterms:created xsi:type="dcterms:W3CDTF">2013-01-27T12:21:31Z</dcterms:created>
  <dcterms:modified xsi:type="dcterms:W3CDTF">2019-02-16T19:58:46Z</dcterms:modified>
</cp:coreProperties>
</file>