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66" r:id="rId3"/>
    <p:sldId id="265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 autoAdjust="0"/>
    <p:restoredTop sz="94729"/>
  </p:normalViewPr>
  <p:slideViewPr>
    <p:cSldViewPr>
      <p:cViewPr varScale="1">
        <p:scale>
          <a:sx n="140" d="100"/>
          <a:sy n="140" d="100"/>
        </p:scale>
        <p:origin x="632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17.03.2019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0235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10105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803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836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06170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81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994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4065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417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174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3132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557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4668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06795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934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55909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10023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2913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263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9257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821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71989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065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0150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7883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7619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891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1401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5471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48018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0839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684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48044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830607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12952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20168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3216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4509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8500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1410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366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23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509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250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34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891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17.03.2019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ebiyatciyim.com/" TargetMode="External"/><Relationship Id="rId4" Type="http://schemas.openxmlformats.org/officeDocument/2006/relationships/hyperlink" Target="https://www.youtube.com/DenizHoca" TargetMode="External"/><Relationship Id="rId5" Type="http://schemas.openxmlformats.org/officeDocument/2006/relationships/hyperlink" Target="https://www.edebiyatciyim.com/10-sinif-turk-dili-ve-edebiyati-2-donem-1-yazili-sinava-hazirlik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edebiyatciyim.com/islamiyet-oncesi-turk-destanlari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edebiyatciyim.com/romantiz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tanzimat-doneminde-roman/" TargetMode="External"/><Relationship Id="rId4" Type="http://schemas.openxmlformats.org/officeDocument/2006/relationships/hyperlink" Target="https://www.edebiyatciyim.com/tanzimat-donemi/" TargetMode="External"/><Relationship Id="rId5" Type="http://schemas.openxmlformats.org/officeDocument/2006/relationships/hyperlink" Target="https://www.edebiyatciyim.com/roman-nedir-roman-turunun-ozellikleri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serveti-funun-doneminde-roman/" TargetMode="External"/><Relationship Id="rId4" Type="http://schemas.openxmlformats.org/officeDocument/2006/relationships/hyperlink" Target="https://www.edebiyatciyim.com/tevfik-fikret-kimdir-tevfik-fikretin-edebi-kisiligi/" TargetMode="External"/><Relationship Id="rId5" Type="http://schemas.openxmlformats.org/officeDocument/2006/relationships/hyperlink" Target="https://www.edebiyatciyim.com/cenap-sahabettin-kimdir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edebiyatciyim.com/milli-edebiyat-doneminde-roman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edebiyatciyim.com/destan-nedir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www.edebiyatciyim.com/sifat-tamlamasi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anlamina-gore-cumleler/" TargetMode="External"/><Relationship Id="rId4" Type="http://schemas.openxmlformats.org/officeDocument/2006/relationships/hyperlink" Target="https://www.edebiyatciyim.com/anlamina-gore-cumleler/#1" TargetMode="External"/><Relationship Id="rId5" Type="http://schemas.openxmlformats.org/officeDocument/2006/relationships/hyperlink" Target="https://www.edebiyatciyim.com/anlamina-gore-cumleler/#2" TargetMode="External"/><Relationship Id="rId6" Type="http://schemas.openxmlformats.org/officeDocument/2006/relationships/hyperlink" Target="https://www.edebiyatciyim.com/anlamina-gore-cumleler/#3" TargetMode="External"/><Relationship Id="rId7" Type="http://schemas.openxmlformats.org/officeDocument/2006/relationships/hyperlink" Target="https://www.edebiyatciyim.com/anlamina-gore-cumleler/#4" TargetMode="External"/><Relationship Id="rId8" Type="http://schemas.openxmlformats.org/officeDocument/2006/relationships/hyperlink" Target="https://www.edebiyatciyim.com/anlamina-gore-cumleler/#5" TargetMode="External"/><Relationship Id="rId9" Type="http://schemas.openxmlformats.org/officeDocument/2006/relationships/hyperlink" Target="https://www.edebiyatciyim.com/anlamina-gore-cumleler/#6" TargetMode="External"/><Relationship Id="rId10" Type="http://schemas.openxmlformats.org/officeDocument/2006/relationships/hyperlink" Target="https://www.edebiyatciyim.com/anlamina-gore-cumleler/#7" TargetMode="External"/><Relationship Id="rId11" Type="http://schemas.openxmlformats.org/officeDocument/2006/relationships/hyperlink" Target="https://www.edebiyatciyim.com/anlamina-gore-cumleler/#8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36667" y="0"/>
            <a:ext cx="132786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DESTAN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1707654"/>
            <a:ext cx="87849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dirty="0"/>
              <a:t>Bu </a:t>
            </a:r>
            <a:r>
              <a:rPr lang="tr-TR" sz="2000" dirty="0" smtClean="0"/>
              <a:t>sunu </a:t>
            </a:r>
            <a:r>
              <a:rPr lang="tr-TR" sz="2000" dirty="0"/>
              <a:t>“</a:t>
            </a:r>
            <a:r>
              <a:rPr lang="tr-TR" sz="2000" b="1" dirty="0"/>
              <a:t>Deniz Hoca</a:t>
            </a:r>
            <a:r>
              <a:rPr lang="tr-TR" sz="2000" dirty="0"/>
              <a:t>” ve </a:t>
            </a:r>
            <a:r>
              <a:rPr lang="tr-TR" sz="2000" b="1" dirty="0" smtClean="0">
                <a:hlinkClick r:id="rId3"/>
              </a:rPr>
              <a:t>www.edebiyatciyim.com</a:t>
            </a:r>
            <a:r>
              <a:rPr lang="tr-TR" sz="2000" dirty="0" smtClean="0"/>
              <a:t> </a:t>
            </a:r>
            <a:r>
              <a:rPr lang="tr-TR" sz="2000" dirty="0"/>
              <a:t>tarafından hazırlanmıştır.</a:t>
            </a:r>
          </a:p>
          <a:p>
            <a:pPr algn="ctr"/>
            <a:endParaRPr lang="tr-TR" sz="2800" dirty="0"/>
          </a:p>
          <a:p>
            <a:r>
              <a:rPr lang="tr-TR" sz="2200" dirty="0">
                <a:solidFill>
                  <a:srgbClr val="FF0000"/>
                </a:solidFill>
              </a:rPr>
              <a:t>1. Deniz Hoca Youtube Kanalı</a:t>
            </a:r>
            <a:r>
              <a:rPr lang="tr-TR" sz="2200" dirty="0"/>
              <a:t> ⇒ </a:t>
            </a:r>
            <a:r>
              <a:rPr lang="tr-TR" sz="2200" dirty="0">
                <a:hlinkClick r:id="rId4"/>
              </a:rPr>
              <a:t>www.youtube.com/DenizHoca</a:t>
            </a:r>
            <a:endParaRPr lang="tr-TR" sz="2200" dirty="0"/>
          </a:p>
          <a:p>
            <a:r>
              <a:rPr lang="tr-TR" sz="2200" dirty="0">
                <a:solidFill>
                  <a:srgbClr val="FF0000"/>
                </a:solidFill>
              </a:rPr>
              <a:t>2. Konu Linki </a:t>
            </a:r>
            <a:r>
              <a:rPr lang="tr-TR" sz="2200" dirty="0"/>
              <a:t>⇒ </a:t>
            </a:r>
            <a:r>
              <a:rPr lang="tr-TR" sz="2200" dirty="0" smtClean="0">
                <a:hlinkClick r:id="rId5"/>
              </a:rPr>
              <a:t>https://www.edebiyatciyim.com/SINAV HAZIRLIĞI</a:t>
            </a:r>
            <a:endParaRPr lang="tr-TR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408332" y="4606"/>
            <a:ext cx="438453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TÜRK EDEBİYATINDA DESTAN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solidFill>
                  <a:schemeClr val="accent1"/>
                </a:solidFill>
                <a:hlinkClick r:id="rId3"/>
              </a:rPr>
              <a:t>İslamiyet’in Kabulünden Önceki Türk </a:t>
            </a:r>
            <a:r>
              <a:rPr lang="tr-TR" sz="2000" b="1" dirty="0">
                <a:solidFill>
                  <a:schemeClr val="accent1"/>
                </a:solidFill>
                <a:hlinkClick r:id="rId3"/>
              </a:rPr>
              <a:t>Destanları</a:t>
            </a:r>
            <a:endParaRPr lang="tr-TR" sz="2000" dirty="0">
              <a:solidFill>
                <a:schemeClr val="accent1"/>
              </a:solidFill>
            </a:endParaRPr>
          </a:p>
          <a:p>
            <a:r>
              <a:rPr lang="tr-TR" sz="2000" b="1" dirty="0"/>
              <a:t>1.Altay  –  Yakut</a:t>
            </a:r>
            <a:endParaRPr lang="tr-TR" sz="2000" dirty="0"/>
          </a:p>
          <a:p>
            <a:r>
              <a:rPr lang="tr-TR" sz="2000" dirty="0"/>
              <a:t>  </a:t>
            </a:r>
            <a:r>
              <a:rPr lang="tr-TR" sz="2000" i="1" dirty="0"/>
              <a:t>Yaratılış  Destanı</a:t>
            </a:r>
            <a:endParaRPr lang="tr-TR" sz="2000" dirty="0"/>
          </a:p>
          <a:p>
            <a:r>
              <a:rPr lang="tr-TR" sz="2000" b="1" dirty="0"/>
              <a:t>2.Sakalar  Dönemi</a:t>
            </a:r>
            <a:endParaRPr lang="tr-TR" sz="2000" dirty="0"/>
          </a:p>
          <a:p>
            <a:r>
              <a:rPr lang="tr-TR" sz="2000" i="1" dirty="0"/>
              <a:t>  </a:t>
            </a:r>
            <a:r>
              <a:rPr lang="tr-TR" sz="2000" i="1" dirty="0" err="1"/>
              <a:t>a.Alp</a:t>
            </a:r>
            <a:r>
              <a:rPr lang="tr-TR" sz="2000" i="1" dirty="0"/>
              <a:t>  Er Tunga  Destanı</a:t>
            </a:r>
            <a:endParaRPr lang="tr-TR" sz="2000" dirty="0"/>
          </a:p>
          <a:p>
            <a:r>
              <a:rPr lang="tr-TR" sz="2000" i="1" dirty="0"/>
              <a:t>  </a:t>
            </a:r>
            <a:r>
              <a:rPr lang="tr-TR" sz="2000" i="1" dirty="0" err="1"/>
              <a:t>b.Şu</a:t>
            </a:r>
            <a:r>
              <a:rPr lang="tr-TR" sz="2000" i="1" dirty="0"/>
              <a:t> Destanı</a:t>
            </a:r>
            <a:endParaRPr lang="tr-TR" sz="2000" dirty="0"/>
          </a:p>
          <a:p>
            <a:r>
              <a:rPr lang="tr-TR" sz="2000" b="1" dirty="0"/>
              <a:t>3.Hun   Dönemi</a:t>
            </a:r>
            <a:endParaRPr lang="tr-TR" sz="2000" dirty="0"/>
          </a:p>
          <a:p>
            <a:r>
              <a:rPr lang="tr-TR" sz="2000" dirty="0"/>
              <a:t>  </a:t>
            </a:r>
            <a:r>
              <a:rPr lang="tr-TR" sz="2000" i="1" dirty="0"/>
              <a:t>Oğuz  Kağan  Destanı</a:t>
            </a:r>
            <a:endParaRPr lang="tr-TR" sz="2000" dirty="0"/>
          </a:p>
          <a:p>
            <a:r>
              <a:rPr lang="tr-TR" sz="2000" b="1" dirty="0"/>
              <a:t>4.Köktürk   Dönemi                                                                           </a:t>
            </a:r>
            <a:endParaRPr lang="tr-TR" sz="2000" dirty="0"/>
          </a:p>
          <a:p>
            <a:r>
              <a:rPr lang="tr-TR" sz="2000" i="1" dirty="0"/>
              <a:t>  </a:t>
            </a:r>
            <a:r>
              <a:rPr lang="tr-TR" sz="2000" i="1" dirty="0" err="1"/>
              <a:t>a.Bozkurt</a:t>
            </a:r>
            <a:r>
              <a:rPr lang="tr-TR" sz="2000" i="1" dirty="0"/>
              <a:t> Destanı</a:t>
            </a:r>
            <a:endParaRPr lang="tr-TR" sz="2000" dirty="0"/>
          </a:p>
          <a:p>
            <a:r>
              <a:rPr lang="tr-TR" sz="2000" i="1" dirty="0"/>
              <a:t>  </a:t>
            </a:r>
            <a:r>
              <a:rPr lang="tr-TR" sz="2000" i="1" dirty="0" err="1"/>
              <a:t>b.Ergenekon</a:t>
            </a:r>
            <a:r>
              <a:rPr lang="tr-TR" sz="2000" i="1" dirty="0"/>
              <a:t> Destanı</a:t>
            </a:r>
            <a:endParaRPr lang="tr-TR" sz="2000" dirty="0"/>
          </a:p>
          <a:p>
            <a:r>
              <a:rPr lang="tr-TR" sz="2000" b="1" dirty="0"/>
              <a:t>5.Uygur   Dönemi</a:t>
            </a:r>
            <a:endParaRPr lang="tr-TR" sz="2000" dirty="0"/>
          </a:p>
          <a:p>
            <a:r>
              <a:rPr lang="tr-TR" sz="2000" i="1" dirty="0"/>
              <a:t>Türeyiş Destanı</a:t>
            </a:r>
            <a:endParaRPr lang="tr-TR" sz="2000" dirty="0"/>
          </a:p>
          <a:p>
            <a:r>
              <a:rPr lang="tr-TR" sz="2000" i="1" dirty="0"/>
              <a:t>Göç Destanı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66248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408332" y="4606"/>
            <a:ext cx="438453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TÜRK EDEBİYATINDA DESTAN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solidFill>
                  <a:schemeClr val="accent1"/>
                </a:solidFill>
              </a:rPr>
              <a:t>İslamiyet’in Kabulünden Sonraki Türk </a:t>
            </a:r>
            <a:r>
              <a:rPr lang="tr-TR" sz="2000" b="1" dirty="0">
                <a:solidFill>
                  <a:schemeClr val="accent1"/>
                </a:solidFill>
              </a:rPr>
              <a:t>Destanları</a:t>
            </a:r>
            <a:endParaRPr lang="tr-TR" sz="2000" dirty="0">
              <a:solidFill>
                <a:schemeClr val="accent1"/>
              </a:solidFill>
            </a:endParaRPr>
          </a:p>
          <a:p>
            <a:r>
              <a:rPr lang="tr-TR" sz="2000" b="1" dirty="0"/>
              <a:t>1.Karahanlı   Dönemi</a:t>
            </a:r>
            <a:r>
              <a:rPr lang="tr-TR" sz="2000" dirty="0"/>
              <a:t/>
            </a:r>
            <a:br>
              <a:rPr lang="tr-TR" sz="2000" dirty="0"/>
            </a:br>
            <a:r>
              <a:rPr lang="tr-TR" sz="2000" i="1" dirty="0" err="1"/>
              <a:t>Satuk</a:t>
            </a:r>
            <a:r>
              <a:rPr lang="tr-TR" sz="2000" i="1" dirty="0"/>
              <a:t> Buğra  Han  Destanı</a:t>
            </a:r>
            <a:r>
              <a:rPr lang="tr-TR" sz="2000" dirty="0"/>
              <a:t> </a:t>
            </a:r>
          </a:p>
          <a:p>
            <a:r>
              <a:rPr lang="tr-TR" sz="2000" b="1" dirty="0"/>
              <a:t>2.Kazak-Kırgız  Kültür  </a:t>
            </a:r>
            <a:r>
              <a:rPr lang="tr-TR" sz="2000" b="1" dirty="0" err="1"/>
              <a:t>Dâiresi</a:t>
            </a:r>
            <a:r>
              <a:rPr lang="tr-TR" sz="2000" dirty="0"/>
              <a:t/>
            </a:r>
            <a:br>
              <a:rPr lang="tr-TR" sz="2000" dirty="0"/>
            </a:br>
            <a:r>
              <a:rPr lang="tr-TR" sz="2000" i="1" dirty="0"/>
              <a:t>Manas  </a:t>
            </a:r>
            <a:r>
              <a:rPr lang="tr-TR" sz="2000" dirty="0"/>
              <a:t> </a:t>
            </a:r>
          </a:p>
          <a:p>
            <a:r>
              <a:rPr lang="tr-TR" sz="2000" b="1" dirty="0"/>
              <a:t>3.Türk-Moğol  Kültür  </a:t>
            </a:r>
            <a:r>
              <a:rPr lang="tr-TR" sz="2000" b="1" dirty="0" err="1"/>
              <a:t>Dâiresi</a:t>
            </a:r>
            <a:r>
              <a:rPr lang="tr-TR" sz="2000" b="1" dirty="0"/>
              <a:t> </a:t>
            </a:r>
            <a:r>
              <a:rPr lang="tr-TR" sz="2000" dirty="0"/>
              <a:t/>
            </a:r>
            <a:br>
              <a:rPr lang="tr-TR" sz="2000" dirty="0"/>
            </a:br>
            <a:r>
              <a:rPr lang="tr-TR" sz="2000" i="1" dirty="0"/>
              <a:t>Cengiz-name</a:t>
            </a:r>
            <a:r>
              <a:rPr lang="tr-TR" sz="2000" dirty="0"/>
              <a:t> </a:t>
            </a:r>
          </a:p>
          <a:p>
            <a:r>
              <a:rPr lang="tr-TR" sz="2000" b="1" dirty="0"/>
              <a:t>4.Tatar-Kırım   </a:t>
            </a:r>
            <a:r>
              <a:rPr lang="tr-TR" sz="2000" dirty="0"/>
              <a:t/>
            </a:r>
            <a:br>
              <a:rPr lang="tr-TR" sz="2000" dirty="0"/>
            </a:br>
            <a:r>
              <a:rPr lang="tr-TR" sz="2000" i="1" dirty="0"/>
              <a:t>Timur ve </a:t>
            </a:r>
            <a:r>
              <a:rPr lang="tr-TR" sz="2000" i="1" dirty="0" err="1"/>
              <a:t>Edige</a:t>
            </a:r>
            <a:r>
              <a:rPr lang="tr-TR" sz="2000" i="1" dirty="0"/>
              <a:t> Destanları</a:t>
            </a:r>
            <a:r>
              <a:rPr lang="tr-TR" sz="2000" dirty="0"/>
              <a:t> </a:t>
            </a:r>
          </a:p>
          <a:p>
            <a:r>
              <a:rPr lang="tr-TR" sz="2000" b="1" dirty="0"/>
              <a:t>5.Selçuklu-Beylikler ve  Osmanlı  Dönemleri</a:t>
            </a:r>
            <a:r>
              <a:rPr lang="tr-TR" sz="2000" dirty="0"/>
              <a:t/>
            </a:r>
            <a:br>
              <a:rPr lang="tr-TR" sz="2000" dirty="0"/>
            </a:br>
            <a:r>
              <a:rPr lang="tr-TR" sz="2000" i="1" dirty="0"/>
              <a:t>a. </a:t>
            </a:r>
            <a:r>
              <a:rPr lang="tr-TR" sz="2000" i="1" dirty="0" err="1"/>
              <a:t>Seyid</a:t>
            </a:r>
            <a:r>
              <a:rPr lang="tr-TR" sz="2000" i="1" dirty="0"/>
              <a:t>  Battal Gazi  Destanı</a:t>
            </a:r>
            <a:br>
              <a:rPr lang="tr-TR" sz="2000" i="1" dirty="0"/>
            </a:br>
            <a:r>
              <a:rPr lang="tr-TR" sz="2000" i="1" dirty="0"/>
              <a:t>b. </a:t>
            </a:r>
            <a:r>
              <a:rPr lang="tr-TR" sz="2000" i="1" dirty="0" err="1"/>
              <a:t>Danişmend</a:t>
            </a:r>
            <a:r>
              <a:rPr lang="tr-TR" sz="2000" i="1" dirty="0"/>
              <a:t>  Gazi   Destanı</a:t>
            </a:r>
            <a:br>
              <a:rPr lang="tr-TR" sz="2000" i="1" dirty="0"/>
            </a:br>
            <a:r>
              <a:rPr lang="tr-TR" sz="2000" i="1" dirty="0" err="1"/>
              <a:t>c.Köroğlu</a:t>
            </a:r>
            <a:r>
              <a:rPr lang="tr-TR" sz="2000" i="1" dirty="0"/>
              <a:t>  Destanı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74420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371431" y="0"/>
            <a:ext cx="445833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2.DÖNEM 1.SINAVA HAZIRLIK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solidFill>
                  <a:srgbClr val="0070C0"/>
                </a:solidFill>
              </a:rPr>
              <a:t>ROMAN</a:t>
            </a:r>
            <a:endParaRPr lang="tr-TR" sz="2400" dirty="0"/>
          </a:p>
          <a:p>
            <a:pPr marL="342900" indent="-342900" algn="just">
              <a:buFont typeface="Arial" charset="0"/>
              <a:buChar char="•"/>
            </a:pPr>
            <a:r>
              <a:rPr lang="tr-TR" sz="2400" dirty="0" smtClean="0"/>
              <a:t>Romantizm Akımı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sz="2400" dirty="0" smtClean="0"/>
              <a:t>Tanzimat Dönemi’nde Roman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sz="2400" dirty="0"/>
              <a:t>Servet-i </a:t>
            </a:r>
            <a:r>
              <a:rPr lang="tr-TR" sz="2400" dirty="0" err="1"/>
              <a:t>Fünun</a:t>
            </a:r>
            <a:r>
              <a:rPr lang="tr-TR" sz="2400" dirty="0"/>
              <a:t> Dönemi’nde </a:t>
            </a:r>
            <a:r>
              <a:rPr lang="tr-TR" sz="2400" dirty="0" smtClean="0"/>
              <a:t>Roman</a:t>
            </a:r>
            <a:endParaRPr lang="tr-TR" sz="2400" dirty="0"/>
          </a:p>
          <a:p>
            <a:pPr marL="342900" indent="-342900" algn="just">
              <a:buFont typeface="Arial" charset="0"/>
              <a:buChar char="•"/>
            </a:pPr>
            <a:r>
              <a:rPr lang="tr-TR" sz="2400" dirty="0"/>
              <a:t>Milli Edebiyat Dönemi’nde </a:t>
            </a:r>
            <a:r>
              <a:rPr lang="tr-TR" sz="2400" dirty="0" smtClean="0"/>
              <a:t>Roman</a:t>
            </a:r>
          </a:p>
          <a:p>
            <a:pPr marL="342900" indent="-342900" algn="just">
              <a:buFont typeface="Arial" charset="0"/>
              <a:buChar char="•"/>
            </a:pPr>
            <a:endParaRPr lang="tr-TR" sz="2400" dirty="0" smtClean="0"/>
          </a:p>
          <a:p>
            <a:pPr algn="ctr"/>
            <a:r>
              <a:rPr lang="tr-TR" sz="2800" b="1" dirty="0" smtClean="0">
                <a:solidFill>
                  <a:srgbClr val="0070C0"/>
                </a:solidFill>
              </a:rPr>
              <a:t>DİL BİLGİSİ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sz="2400" dirty="0" smtClean="0"/>
              <a:t>Sıfat Tamlamaları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sz="2400" dirty="0" smtClean="0"/>
              <a:t>Anlamlarına Göre Cümleler (Cümle Çeşitleri)</a:t>
            </a:r>
          </a:p>
          <a:p>
            <a:pPr algn="just"/>
            <a:r>
              <a:rPr lang="tr-T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2493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466072" y="4606"/>
            <a:ext cx="426905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ROMANTİZMİN ÖZELLİKLERİ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 smtClean="0">
                <a:hlinkClick r:id="rId3"/>
              </a:rPr>
              <a:t>Romantizm</a:t>
            </a:r>
            <a:r>
              <a:rPr lang="tr-TR" sz="2400" dirty="0" smtClean="0"/>
              <a:t>, 18</a:t>
            </a:r>
            <a:r>
              <a:rPr lang="tr-TR" sz="2400" dirty="0"/>
              <a:t>. yüzyılda klasisizm akımına tepki olarak doğmuştur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İnsanı baskı altında tutan akıl ve sağduyuya tepki gösterilmiş onun yerine duygu ve hayaller ön plana çıkarılmış, tarihe </a:t>
            </a:r>
            <a:r>
              <a:rPr lang="tr-TR" sz="2400" dirty="0" err="1"/>
              <a:t>yönelinmiş</a:t>
            </a:r>
            <a:r>
              <a:rPr lang="tr-TR" sz="2400" dirty="0"/>
              <a:t>, milli ve dini değerler benimsenmiştir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İçinde bulunulan </a:t>
            </a:r>
            <a:r>
              <a:rPr lang="tr-TR" sz="2400" dirty="0"/>
              <a:t>ortamdan ve dönemden kaçış belirgin bir </a:t>
            </a:r>
            <a:r>
              <a:rPr lang="tr-TR" sz="2400" dirty="0" smtClean="0"/>
              <a:t>özelliktir.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Zengin bir ilham kaynağı olan tabiata ayrıca önem verilmiş tabiat renkli ve canlı bir şekilde tasvir edilmiştir</a:t>
            </a:r>
            <a:r>
              <a:rPr lang="tr-TR" sz="2400" dirty="0" smtClean="0"/>
              <a:t>.</a:t>
            </a:r>
            <a:endParaRPr lang="tr-TR" sz="2400" dirty="0"/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2257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Tarihi </a:t>
            </a:r>
            <a:r>
              <a:rPr lang="tr-TR" sz="2400" dirty="0"/>
              <a:t>olaylar konu olarak işlenmiş ve tarihteki kahramanlar eserlerde yeniden canlandırılmıştır.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Dini ve milli konulara önem verilmiştir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Kuralları </a:t>
            </a:r>
            <a:r>
              <a:rPr lang="tr-TR" sz="2400" dirty="0"/>
              <a:t>olan üslup yerine daha renkli ve özgür bir üslup tercih edilmiştir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Olaylar abartılı ve </a:t>
            </a:r>
            <a:r>
              <a:rPr lang="tr-TR" sz="2400" dirty="0" smtClean="0"/>
              <a:t>sürükleyici </a:t>
            </a:r>
            <a:r>
              <a:rPr lang="tr-TR" sz="2400" dirty="0"/>
              <a:t>bir şekilde ele alınmıştır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5" name="2 Dikdörtgen"/>
          <p:cNvSpPr/>
          <p:nvPr/>
        </p:nvSpPr>
        <p:spPr>
          <a:xfrm>
            <a:off x="2466072" y="0"/>
            <a:ext cx="426905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ROMANTİZMİN ÖZELLİKLERİ</a:t>
            </a:r>
          </a:p>
        </p:txBody>
      </p:sp>
    </p:spTree>
    <p:extLst>
      <p:ext uri="{BB962C8B-B14F-4D97-AF65-F5344CB8AC3E}">
        <p14:creationId xmlns:p14="http://schemas.microsoft.com/office/powerpoint/2010/main" val="17496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Sanatçılar </a:t>
            </a:r>
            <a:r>
              <a:rPr lang="tr-TR" sz="2400" dirty="0"/>
              <a:t>eserlerdeki olaylar karşısında kendi duygu ve düşüncelerini saklama gereği duymamış, kişiliklerini açıkça ortaya koymuşlardır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Sanatçının sosyal bir rolünün olduğunu savunan romantizmde “Sanat toplum içindir” anlayışı hakimdir</a:t>
            </a:r>
          </a:p>
        </p:txBody>
      </p:sp>
      <p:sp>
        <p:nvSpPr>
          <p:cNvPr id="5" name="2 Dikdörtgen"/>
          <p:cNvSpPr/>
          <p:nvPr/>
        </p:nvSpPr>
        <p:spPr>
          <a:xfrm>
            <a:off x="2466072" y="4606"/>
            <a:ext cx="426905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ROMANTİZMİN ÖZELLİKLERİ</a:t>
            </a:r>
          </a:p>
        </p:txBody>
      </p:sp>
    </p:spTree>
    <p:extLst>
      <p:ext uri="{BB962C8B-B14F-4D97-AF65-F5344CB8AC3E}">
        <p14:creationId xmlns:p14="http://schemas.microsoft.com/office/powerpoint/2010/main" val="16892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371655" y="-9144"/>
            <a:ext cx="445788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ROMANTİZMİN TEMSİLCİLERİ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Victor </a:t>
            </a:r>
            <a:r>
              <a:rPr lang="tr-TR" sz="2400" dirty="0"/>
              <a:t>Hugo</a:t>
            </a:r>
          </a:p>
          <a:p>
            <a:r>
              <a:rPr lang="tr-TR" sz="2400" dirty="0"/>
              <a:t>Jean </a:t>
            </a:r>
            <a:r>
              <a:rPr lang="tr-TR" sz="2400" dirty="0" err="1"/>
              <a:t>Jacques</a:t>
            </a:r>
            <a:r>
              <a:rPr lang="tr-TR" sz="2400" dirty="0"/>
              <a:t> Rousseau</a:t>
            </a:r>
          </a:p>
          <a:p>
            <a:r>
              <a:rPr lang="tr-TR" sz="2400" dirty="0"/>
              <a:t>Montesquieu</a:t>
            </a:r>
          </a:p>
          <a:p>
            <a:r>
              <a:rPr lang="tr-TR" sz="2400" dirty="0" err="1"/>
              <a:t>Lamartine</a:t>
            </a:r>
            <a:endParaRPr lang="tr-TR" sz="2400" dirty="0"/>
          </a:p>
          <a:p>
            <a:r>
              <a:rPr lang="tr-TR" sz="2400" dirty="0" err="1"/>
              <a:t>Voltaire</a:t>
            </a:r>
            <a:endParaRPr lang="tr-TR" sz="2400" dirty="0"/>
          </a:p>
          <a:p>
            <a:r>
              <a:rPr lang="tr-TR" sz="2400" dirty="0" err="1" smtClean="0"/>
              <a:t>Lord</a:t>
            </a:r>
            <a:r>
              <a:rPr lang="tr-TR" sz="2400" dirty="0" smtClean="0"/>
              <a:t> </a:t>
            </a:r>
            <a:r>
              <a:rPr lang="tr-TR" sz="2400" dirty="0"/>
              <a:t>Byron</a:t>
            </a:r>
          </a:p>
          <a:p>
            <a:r>
              <a:rPr lang="tr-TR" sz="2400" dirty="0"/>
              <a:t>Charles Dickens</a:t>
            </a:r>
          </a:p>
          <a:p>
            <a:r>
              <a:rPr lang="tr-TR" sz="2400" dirty="0" smtClean="0"/>
              <a:t>Goethe</a:t>
            </a:r>
            <a:endParaRPr lang="tr-TR" sz="2400" dirty="0"/>
          </a:p>
          <a:p>
            <a:r>
              <a:rPr lang="tr-TR" sz="2400" dirty="0" err="1" smtClean="0"/>
              <a:t>Aleksandr</a:t>
            </a:r>
            <a:r>
              <a:rPr lang="tr-TR" sz="2400" dirty="0" smtClean="0"/>
              <a:t> Puşkin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6091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371655" y="-9144"/>
            <a:ext cx="445788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ROMANTİZMİN TEMSİLCİLERİ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Namık Kemal (Roman ve tiyatrolarıyla)</a:t>
            </a:r>
          </a:p>
          <a:p>
            <a:r>
              <a:rPr lang="tr-TR" sz="2400" dirty="0"/>
              <a:t>Ahmet Mithat (İlk romanlarıyla)</a:t>
            </a:r>
          </a:p>
          <a:p>
            <a:r>
              <a:rPr lang="tr-TR" sz="2400" dirty="0" err="1"/>
              <a:t>Recaizade</a:t>
            </a:r>
            <a:r>
              <a:rPr lang="tr-TR" sz="2400" dirty="0"/>
              <a:t> Mahmut Ekrem (Şiirleriyle)</a:t>
            </a:r>
          </a:p>
          <a:p>
            <a:r>
              <a:rPr lang="tr-TR" sz="2400" dirty="0"/>
              <a:t>Abdülhak Hamit (Tiyatrolarıyla</a:t>
            </a:r>
            <a:r>
              <a:rPr lang="tr-TR" sz="2400" dirty="0" smtClean="0"/>
              <a:t>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5896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092508" y="3462"/>
            <a:ext cx="501618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>
                <a:hlinkClick r:id="rId3"/>
              </a:rPr>
              <a:t>TANZİMAT DÖNEMİ’NDE ROMAN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1860 ile </a:t>
            </a:r>
            <a:r>
              <a:rPr lang="tr-TR" sz="2400" dirty="0" smtClean="0"/>
              <a:t>1895 yılları arasını kapsayan </a:t>
            </a:r>
            <a:r>
              <a:rPr lang="tr-TR" sz="2400" dirty="0" smtClean="0">
                <a:hlinkClick r:id="rId4"/>
              </a:rPr>
              <a:t>Tanzimat Edebiyatı</a:t>
            </a:r>
            <a:r>
              <a:rPr lang="tr-TR" sz="2400" dirty="0" smtClean="0"/>
              <a:t>, edebiyatımızın her anlamda yüzünü Batı’ya döndüğü bir dönemdir.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Gazetenin </a:t>
            </a:r>
            <a:r>
              <a:rPr lang="tr-TR" sz="2400" dirty="0"/>
              <a:t>gelişiyle birlikte </a:t>
            </a:r>
            <a:r>
              <a:rPr lang="tr-TR" sz="2400" dirty="0" smtClean="0">
                <a:hlinkClick r:id="rId5"/>
              </a:rPr>
              <a:t>roman</a:t>
            </a:r>
            <a:r>
              <a:rPr lang="tr-TR" sz="2400" dirty="0" smtClean="0"/>
              <a:t>, hikaye, deneme, makale gibi </a:t>
            </a:r>
            <a:r>
              <a:rPr lang="tr-TR" sz="2400" dirty="0"/>
              <a:t>türlerde önemli değişimler gözlenmiştir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Türk Edebiyatı’nın romanla tanışması Batı’dan yapılan çevirilerle olmuştur.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İlk çeviri eserimiz Yusuf Kamil Paşa’nın Fransız yazar </a:t>
            </a:r>
            <a:r>
              <a:rPr lang="tr-TR" sz="2400" dirty="0" err="1"/>
              <a:t>Fenelon’dan</a:t>
            </a:r>
            <a:r>
              <a:rPr lang="tr-TR" sz="2400" dirty="0"/>
              <a:t> tercüme ettiği (</a:t>
            </a:r>
            <a:r>
              <a:rPr lang="tr-TR" sz="2400" dirty="0" err="1"/>
              <a:t>Télémaque</a:t>
            </a:r>
            <a:r>
              <a:rPr lang="tr-TR" sz="2400" dirty="0"/>
              <a:t>) </a:t>
            </a:r>
            <a:r>
              <a:rPr lang="tr-TR" sz="2400" dirty="0" err="1"/>
              <a:t>Telemak</a:t>
            </a:r>
            <a:r>
              <a:rPr lang="tr-TR" sz="2400" dirty="0"/>
              <a:t> adlı eserdir.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83496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092508" y="3462"/>
            <a:ext cx="501618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TANZİMAT DÖNEMİ’NDE ROMAN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İlk romanımız ise </a:t>
            </a:r>
            <a:r>
              <a:rPr lang="tr-TR" sz="2400" dirty="0"/>
              <a:t>Şemsettin </a:t>
            </a:r>
            <a:r>
              <a:rPr lang="tr-TR" sz="2400" dirty="0" smtClean="0"/>
              <a:t>Sami’nin </a:t>
            </a:r>
            <a:r>
              <a:rPr lang="tr-TR" sz="2400" dirty="0" err="1"/>
              <a:t>Taaşşuk-ı</a:t>
            </a:r>
            <a:r>
              <a:rPr lang="tr-TR" sz="2400" dirty="0"/>
              <a:t> </a:t>
            </a:r>
            <a:r>
              <a:rPr lang="tr-TR" sz="2400" dirty="0" err="1"/>
              <a:t>Tal’at</a:t>
            </a:r>
            <a:r>
              <a:rPr lang="tr-TR" sz="2400" dirty="0"/>
              <a:t> ve </a:t>
            </a:r>
            <a:r>
              <a:rPr lang="tr-TR" sz="2400" dirty="0" err="1"/>
              <a:t>Fıtnat</a:t>
            </a:r>
            <a:r>
              <a:rPr lang="tr-TR" sz="2400" dirty="0"/>
              <a:t> </a:t>
            </a:r>
            <a:r>
              <a:rPr lang="tr-TR" sz="2400" dirty="0" smtClean="0"/>
              <a:t>adlı eseridir.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Bu dönemde verilen eserlerde -romantizmin etkisiyle- sanatçılar daha çok sosyal sorunları ele almışlardır.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Sosyal konuların yanında günlük </a:t>
            </a:r>
            <a:r>
              <a:rPr lang="tr-TR" sz="2400" dirty="0" smtClean="0"/>
              <a:t>yaşam, kadın-erkek </a:t>
            </a:r>
            <a:r>
              <a:rPr lang="tr-TR" sz="2400" dirty="0"/>
              <a:t>ilişkileri, </a:t>
            </a:r>
            <a:r>
              <a:rPr lang="tr-TR" sz="2400" dirty="0" err="1"/>
              <a:t>yanlıs</a:t>
            </a:r>
            <a:r>
              <a:rPr lang="tr-TR" sz="2400" dirty="0"/>
              <a:t>̧ ve mutsuz evlilikler, esaret, </a:t>
            </a:r>
            <a:r>
              <a:rPr lang="tr-TR" sz="2400" dirty="0" err="1"/>
              <a:t>Batılılaşmayı</a:t>
            </a:r>
            <a:r>
              <a:rPr lang="tr-TR" sz="2400" dirty="0"/>
              <a:t> </a:t>
            </a:r>
            <a:r>
              <a:rPr lang="tr-TR" sz="2400" dirty="0" err="1"/>
              <a:t>yanlıs</a:t>
            </a:r>
            <a:r>
              <a:rPr lang="tr-TR" sz="2400" dirty="0"/>
              <a:t>̧ yorumlayan </a:t>
            </a:r>
            <a:r>
              <a:rPr lang="tr-TR" sz="2400" dirty="0" err="1"/>
              <a:t>gençler</a:t>
            </a:r>
            <a:r>
              <a:rPr lang="tr-TR" sz="2400" dirty="0"/>
              <a:t> </a:t>
            </a:r>
            <a:r>
              <a:rPr lang="tr-TR" sz="2400" dirty="0" err="1"/>
              <a:t>vb</a:t>
            </a:r>
            <a:r>
              <a:rPr lang="tr-TR" sz="2400" dirty="0"/>
              <a:t> konu olarak işlenmiştir.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4998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36667" y="0"/>
            <a:ext cx="132786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DESTAN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1707654"/>
            <a:ext cx="8784976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0070C0"/>
                </a:solidFill>
              </a:rPr>
              <a:t>10.Sınıf</a:t>
            </a:r>
          </a:p>
          <a:p>
            <a:pPr algn="ctr"/>
            <a:r>
              <a:rPr lang="tr-TR" sz="5000" b="1" dirty="0" smtClean="0">
                <a:solidFill>
                  <a:srgbClr val="FF0000"/>
                </a:solidFill>
              </a:rPr>
              <a:t>Türk Dili ve Edebiyatı Dersi</a:t>
            </a:r>
          </a:p>
          <a:p>
            <a:pPr algn="ctr"/>
            <a:r>
              <a:rPr lang="tr-TR" sz="4500" b="1" dirty="0" smtClean="0"/>
              <a:t>2. Dönem 1. Yazılı Sınavına Hazırlık</a:t>
            </a:r>
            <a:endParaRPr lang="tr-TR" sz="4500" b="1" dirty="0"/>
          </a:p>
        </p:txBody>
      </p:sp>
    </p:spTree>
    <p:extLst>
      <p:ext uri="{BB962C8B-B14F-4D97-AF65-F5344CB8AC3E}">
        <p14:creationId xmlns:p14="http://schemas.microsoft.com/office/powerpoint/2010/main" val="1204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092508" y="3462"/>
            <a:ext cx="501618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TANZİMAT DÖNEMİ’NDE ROMAN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/>
              <a:t>Halkı aydınlatmak ve eğitmek rolünü üstlenen sanatçılar eserlerinde kişiliklerini ve düşüncelerini saklama gereği duymaz ve eserin içinde bunu dile getirir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Roman kahramanları tek yönleriyle ele alındıklarında tip özelliği taşır.</a:t>
            </a: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Tanzimat Edebiyatı’nın </a:t>
            </a:r>
            <a:r>
              <a:rPr lang="tr-TR" sz="2400" dirty="0" err="1"/>
              <a:t>I.dönem</a:t>
            </a:r>
            <a:r>
              <a:rPr lang="tr-TR" sz="2400" dirty="0"/>
              <a:t> sanatçıları Namık Kemal, Ahmet Mithat, Şemsettin Sami romantizm akımından; </a:t>
            </a:r>
            <a:r>
              <a:rPr lang="tr-TR" sz="2400" dirty="0" err="1"/>
              <a:t>II.dönem</a:t>
            </a:r>
            <a:r>
              <a:rPr lang="tr-TR" sz="2400" dirty="0"/>
              <a:t> sanatçıları olan </a:t>
            </a:r>
            <a:r>
              <a:rPr lang="tr-TR" sz="2400" dirty="0" err="1"/>
              <a:t>Recaizâde</a:t>
            </a:r>
            <a:r>
              <a:rPr lang="tr-TR" sz="2400" dirty="0"/>
              <a:t> Mahmut Ekrem, </a:t>
            </a:r>
            <a:r>
              <a:rPr lang="tr-TR" sz="2400" dirty="0" err="1"/>
              <a:t>Samipaşazâde</a:t>
            </a:r>
            <a:r>
              <a:rPr lang="tr-TR" sz="2400" dirty="0"/>
              <a:t> Sezai, </a:t>
            </a:r>
            <a:r>
              <a:rPr lang="tr-TR" sz="2400" dirty="0" err="1"/>
              <a:t>Nabizâde</a:t>
            </a:r>
            <a:r>
              <a:rPr lang="tr-TR" sz="2400" dirty="0"/>
              <a:t> Nâzım ise realizm ve natüralizm akımının etkisinde kalmıştır.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258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092508" y="3462"/>
            <a:ext cx="501618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TANZİMAT DÖNEMİ’NDE ROMAN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/>
          </a:p>
          <a:p>
            <a:r>
              <a:rPr lang="tr-TR" sz="2400" b="1" i="1" dirty="0" smtClean="0">
                <a:solidFill>
                  <a:srgbClr val="00B0F0"/>
                </a:solidFill>
              </a:rPr>
              <a:t>Tanzimat Dönemi’nde Yazılan Romanlar</a:t>
            </a:r>
          </a:p>
          <a:p>
            <a:endParaRPr lang="tr-TR" sz="2400" b="1" i="1" dirty="0">
              <a:solidFill>
                <a:srgbClr val="00B0F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400" dirty="0" err="1" smtClean="0"/>
              <a:t>Telemak</a:t>
            </a:r>
            <a:r>
              <a:rPr lang="tr-TR" sz="2400" dirty="0" smtClean="0"/>
              <a:t> </a:t>
            </a:r>
            <a:r>
              <a:rPr lang="tr-TR" sz="2400" dirty="0"/>
              <a:t>– Yusuf Kamil Paşa (İlk çeviri </a:t>
            </a:r>
            <a:r>
              <a:rPr lang="tr-TR" sz="2400" dirty="0" smtClean="0"/>
              <a:t>romanı)</a:t>
            </a: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dirty="0" err="1"/>
              <a:t>Taaşşuk-ı</a:t>
            </a:r>
            <a:r>
              <a:rPr lang="tr-TR" sz="2400" dirty="0"/>
              <a:t> </a:t>
            </a:r>
            <a:r>
              <a:rPr lang="tr-TR" sz="2400" dirty="0" err="1"/>
              <a:t>Tal’at</a:t>
            </a:r>
            <a:r>
              <a:rPr lang="tr-TR" sz="2400" dirty="0"/>
              <a:t> ve </a:t>
            </a:r>
            <a:r>
              <a:rPr lang="tr-TR" sz="2400" dirty="0" err="1"/>
              <a:t>Fıtnat</a:t>
            </a:r>
            <a:r>
              <a:rPr lang="tr-TR" sz="2400" dirty="0"/>
              <a:t> – Şemsettin Sami (İlk roman)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İntibah – Namık Kemal (İlk edebi roman)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Cezmi – Namık Kemal (İlk tarihi roman)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Araba Sevdası – </a:t>
            </a:r>
            <a:r>
              <a:rPr lang="tr-TR" sz="2400" dirty="0" err="1"/>
              <a:t>Recaizade</a:t>
            </a:r>
            <a:r>
              <a:rPr lang="tr-TR" sz="2400" dirty="0"/>
              <a:t> Mahmut Ekrem (İlk realist roman)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 err="1"/>
              <a:t>Karabibik</a:t>
            </a:r>
            <a:r>
              <a:rPr lang="tr-TR" sz="2400" dirty="0"/>
              <a:t> – </a:t>
            </a:r>
            <a:r>
              <a:rPr lang="tr-TR" sz="2400" dirty="0" err="1"/>
              <a:t>Nabizâde</a:t>
            </a:r>
            <a:r>
              <a:rPr lang="tr-TR" sz="2400" dirty="0"/>
              <a:t> Nâzım (İlk köy romanı)</a:t>
            </a:r>
          </a:p>
          <a:p>
            <a:pPr algn="just"/>
            <a:endParaRPr lang="tr-TR" sz="2400" dirty="0"/>
          </a:p>
          <a:p>
            <a:pPr algn="just"/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46210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447638" y="0"/>
            <a:ext cx="430592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>
                <a:hlinkClick r:id="rId3"/>
              </a:rPr>
              <a:t>SERVETİ FÜNUN’DA ROMAN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Servet-i </a:t>
            </a:r>
            <a:r>
              <a:rPr lang="tr-TR" sz="2400" dirty="0" err="1" smtClean="0"/>
              <a:t>Fünun</a:t>
            </a:r>
            <a:r>
              <a:rPr lang="tr-TR" sz="2400" dirty="0" smtClean="0"/>
              <a:t>; </a:t>
            </a:r>
            <a:r>
              <a:rPr lang="tr-TR" sz="2400" dirty="0" smtClean="0"/>
              <a:t>1896-1901 </a:t>
            </a:r>
            <a:r>
              <a:rPr lang="tr-TR" sz="2400" dirty="0" smtClean="0"/>
              <a:t>yılları arasında etkili olmuş, dönemin siyasi-sosyal koşulları nedeniyle oldukça içe kapanık ve karamsar bir özellik göstermiş, kısa olmasına rağmen edebiyatımızda önemli bir basamak olmayı başarmış bir edebi topluluktur.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>
                <a:hlinkClick r:id="rId4"/>
              </a:rPr>
              <a:t>Tevfik Fikret</a:t>
            </a:r>
            <a:r>
              <a:rPr lang="tr-TR" sz="2400" dirty="0"/>
              <a:t>, </a:t>
            </a:r>
            <a:r>
              <a:rPr lang="tr-TR" sz="2400" dirty="0">
                <a:hlinkClick r:id="rId5"/>
              </a:rPr>
              <a:t>Cenap Şahabettin</a:t>
            </a:r>
            <a:r>
              <a:rPr lang="tr-TR" sz="2400" dirty="0"/>
              <a:t>, Halit Ziya </a:t>
            </a:r>
            <a:r>
              <a:rPr lang="tr-TR" sz="2400" dirty="0" err="1"/>
              <a:t>Uşaklıgil</a:t>
            </a:r>
            <a:r>
              <a:rPr lang="tr-TR" sz="2400" dirty="0"/>
              <a:t>, Mehmet Rauf, </a:t>
            </a:r>
            <a:r>
              <a:rPr lang="tr-TR" sz="2400" dirty="0" err="1"/>
              <a:t>Hüseyin</a:t>
            </a:r>
            <a:r>
              <a:rPr lang="tr-TR" sz="2400" dirty="0"/>
              <a:t> Cahit </a:t>
            </a:r>
            <a:r>
              <a:rPr lang="tr-TR" sz="2400" dirty="0" err="1"/>
              <a:t>Yalçın</a:t>
            </a:r>
            <a:r>
              <a:rPr lang="tr-TR" sz="2400" dirty="0"/>
              <a:t>, </a:t>
            </a:r>
            <a:r>
              <a:rPr lang="tr-TR" sz="2400" dirty="0" err="1"/>
              <a:t>Süleyman</a:t>
            </a:r>
            <a:r>
              <a:rPr lang="tr-TR" sz="2400" dirty="0"/>
              <a:t> </a:t>
            </a:r>
            <a:r>
              <a:rPr lang="tr-TR" sz="2400" dirty="0" smtClean="0"/>
              <a:t>Nazif gibi </a:t>
            </a:r>
            <a:r>
              <a:rPr lang="tr-TR" sz="2400" dirty="0"/>
              <a:t>genç isimlerin “Servet-i </a:t>
            </a:r>
            <a:r>
              <a:rPr lang="tr-TR" sz="2400" dirty="0" err="1"/>
              <a:t>Fünun</a:t>
            </a:r>
            <a:r>
              <a:rPr lang="tr-TR" sz="2400" dirty="0"/>
              <a:t>” </a:t>
            </a:r>
            <a:r>
              <a:rPr lang="tr-TR" sz="2400" dirty="0" smtClean="0"/>
              <a:t>dergisi etrafında yazmasıyla oluşmuştur.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Toplumsal konular yerine bireysel konulara </a:t>
            </a:r>
            <a:r>
              <a:rPr lang="tr-TR" sz="2400" dirty="0" err="1" smtClean="0"/>
              <a:t>yönelinmiş</a:t>
            </a:r>
            <a:r>
              <a:rPr lang="tr-TR" sz="2400" dirty="0" smtClean="0"/>
              <a:t> ve ağır bir dil kullanılmıştır.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7704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447638" y="0"/>
            <a:ext cx="430592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SERVETİ FÜNUN’DA ROMAN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Türk Edebiyatı’nda Batı tekniğine uygun ilk </a:t>
            </a:r>
            <a:r>
              <a:rPr lang="tr-TR" sz="2400" dirty="0" smtClean="0"/>
              <a:t>romanlar </a:t>
            </a:r>
            <a:r>
              <a:rPr lang="tr-TR" sz="2400" dirty="0"/>
              <a:t>bu dönemde verilmiştir. 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Bu dönem romanlarında realizm akımın etkisi vardır.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Realizm akımının etkisiyle güçlü bir ruhsal ve özellikle gerçekçi mekan betimlemeleri romanların en belirgin özelliklerindendir.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Bu dönem sanatçıların içe kapanık ve karamsarlık içinde olmalarından dolayı eserlerde “hayal </a:t>
            </a:r>
            <a:r>
              <a:rPr lang="tr-TR" sz="2400" dirty="0" err="1"/>
              <a:t>kırıklığı</a:t>
            </a:r>
            <a:r>
              <a:rPr lang="tr-TR" sz="2400" dirty="0"/>
              <a:t>, </a:t>
            </a:r>
            <a:r>
              <a:rPr lang="tr-TR" sz="2400" dirty="0" err="1"/>
              <a:t>kaçıs</a:t>
            </a:r>
            <a:r>
              <a:rPr lang="tr-TR" sz="2400" dirty="0"/>
              <a:t>̧” teması oldukça çok işlenmiştir.</a:t>
            </a:r>
          </a:p>
          <a:p>
            <a:pPr algn="just"/>
            <a:endParaRPr lang="tr-TR" sz="2400" dirty="0" smtClean="0"/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502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447638" y="0"/>
            <a:ext cx="430592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SERVETİ FÜNUN’DA ROMAN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Dönemin siyasi ve sosyal ortamının etkisiyle bireysel konulara yöneliş söz konusudur.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B</a:t>
            </a:r>
            <a:r>
              <a:rPr lang="tr-TR" sz="2400" dirty="0" smtClean="0"/>
              <a:t>u </a:t>
            </a:r>
            <a:r>
              <a:rPr lang="tr-TR" sz="2400" dirty="0"/>
              <a:t>dönem romanlarında oldukça ağır ve süslü bir dil kullanılmıştır. 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Eserlerde mekan olarak İstanbul tercih edilmiştir.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Kahramanlar daha çok seçkin ve aydın kişilerden seçilmiştir. 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Eserlerdeki kahramanların ruhsal betimlemeleri oldukça derin bir şekilde yapılmıştır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3921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447638" y="0"/>
            <a:ext cx="430592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SERVETİ FÜNUN’DA ROMAN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600" b="1" dirty="0" smtClean="0"/>
              <a:t>Servet-i </a:t>
            </a:r>
            <a:r>
              <a:rPr lang="tr-TR" sz="2600" b="1" dirty="0" err="1" smtClean="0"/>
              <a:t>Fünun</a:t>
            </a:r>
            <a:r>
              <a:rPr lang="tr-TR" sz="2600" b="1" dirty="0" smtClean="0"/>
              <a:t> Dönemi’nde Yazılmış Romanlar</a:t>
            </a:r>
          </a:p>
          <a:p>
            <a:pPr algn="just"/>
            <a:endParaRPr lang="tr-TR" sz="2200" b="1" dirty="0" smtClean="0"/>
          </a:p>
          <a:p>
            <a:pPr algn="just"/>
            <a:r>
              <a:rPr lang="tr-TR" sz="2000" b="1" dirty="0" smtClean="0"/>
              <a:t>Halit </a:t>
            </a:r>
            <a:r>
              <a:rPr lang="tr-TR" sz="2000" b="1" dirty="0"/>
              <a:t>Ziya </a:t>
            </a:r>
            <a:r>
              <a:rPr lang="tr-TR" sz="2000" b="1" dirty="0" err="1"/>
              <a:t>Uş</a:t>
            </a:r>
            <a:r>
              <a:rPr lang="tr-TR" sz="2000" b="1" dirty="0" err="1" smtClean="0"/>
              <a:t>aklıgil</a:t>
            </a:r>
            <a:r>
              <a:rPr lang="tr-TR" sz="2000" b="1" dirty="0" smtClean="0"/>
              <a:t>: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sz="2000" i="1" dirty="0" smtClean="0">
                <a:solidFill>
                  <a:srgbClr val="00B050"/>
                </a:solidFill>
              </a:rPr>
              <a:t>Mai ve Siyah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sz="2000" i="1" dirty="0" err="1" smtClean="0">
                <a:solidFill>
                  <a:srgbClr val="00B050"/>
                </a:solidFill>
              </a:rPr>
              <a:t>As</a:t>
            </a:r>
            <a:r>
              <a:rPr lang="tr-TR" sz="2000" i="1" dirty="0" err="1">
                <a:solidFill>
                  <a:srgbClr val="00B050"/>
                </a:solidFill>
              </a:rPr>
              <a:t>̧k-ı</a:t>
            </a:r>
            <a:r>
              <a:rPr lang="tr-TR" sz="2000" i="1" dirty="0">
                <a:solidFill>
                  <a:srgbClr val="00B050"/>
                </a:solidFill>
              </a:rPr>
              <a:t> </a:t>
            </a:r>
            <a:r>
              <a:rPr lang="tr-TR" sz="2000" i="1" dirty="0" smtClean="0">
                <a:solidFill>
                  <a:srgbClr val="00B050"/>
                </a:solidFill>
              </a:rPr>
              <a:t>Memnu</a:t>
            </a:r>
            <a:endParaRPr lang="tr-TR" sz="2000" dirty="0">
              <a:solidFill>
                <a:srgbClr val="00B050"/>
              </a:solidFill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tr-TR" sz="2000" i="1" dirty="0" smtClean="0">
                <a:solidFill>
                  <a:srgbClr val="00B050"/>
                </a:solidFill>
              </a:rPr>
              <a:t>Kırık Hayatlar</a:t>
            </a:r>
            <a:r>
              <a:rPr lang="tr-TR" sz="2000" dirty="0" smtClean="0">
                <a:solidFill>
                  <a:srgbClr val="00B050"/>
                </a:solidFill>
              </a:rPr>
              <a:t>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sz="2000" i="1" dirty="0" err="1" smtClean="0">
                <a:solidFill>
                  <a:srgbClr val="00B050"/>
                </a:solidFill>
              </a:rPr>
              <a:t>Nemide</a:t>
            </a:r>
            <a:r>
              <a:rPr lang="tr-TR" sz="2000" dirty="0" smtClean="0">
                <a:solidFill>
                  <a:srgbClr val="00B050"/>
                </a:solidFill>
              </a:rPr>
              <a:t> </a:t>
            </a:r>
          </a:p>
          <a:p>
            <a:pPr algn="just"/>
            <a:r>
              <a:rPr lang="tr-TR" sz="2000" b="1" dirty="0" smtClean="0"/>
              <a:t>Mehmet Rauf: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sz="2000" i="1" dirty="0" err="1" smtClean="0">
                <a:solidFill>
                  <a:srgbClr val="00B050"/>
                </a:solidFill>
              </a:rPr>
              <a:t>Eylu</a:t>
            </a:r>
            <a:r>
              <a:rPr lang="tr-TR" sz="2000" i="1" dirty="0" err="1">
                <a:solidFill>
                  <a:srgbClr val="00B050"/>
                </a:solidFill>
              </a:rPr>
              <a:t>̈</a:t>
            </a:r>
            <a:r>
              <a:rPr lang="tr-TR" sz="2000" i="1" dirty="0" err="1" smtClean="0">
                <a:solidFill>
                  <a:srgbClr val="00B050"/>
                </a:solidFill>
              </a:rPr>
              <a:t>l</a:t>
            </a:r>
            <a:r>
              <a:rPr lang="tr-TR" sz="2000" dirty="0" smtClean="0">
                <a:solidFill>
                  <a:srgbClr val="00B050"/>
                </a:solidFill>
              </a:rPr>
              <a:t>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sz="2000" i="1" dirty="0" smtClean="0">
                <a:solidFill>
                  <a:srgbClr val="00B050"/>
                </a:solidFill>
              </a:rPr>
              <a:t>Ferda</a:t>
            </a:r>
            <a:r>
              <a:rPr lang="tr-TR" sz="2000" i="1" dirty="0">
                <a:solidFill>
                  <a:srgbClr val="00B050"/>
                </a:solidFill>
              </a:rPr>
              <a:t>̂-</a:t>
            </a:r>
            <a:r>
              <a:rPr lang="tr-TR" sz="2000" i="1" dirty="0" err="1">
                <a:solidFill>
                  <a:srgbClr val="00B050"/>
                </a:solidFill>
              </a:rPr>
              <a:t>yı</a:t>
            </a:r>
            <a:r>
              <a:rPr lang="tr-TR" sz="2000" i="1" dirty="0">
                <a:solidFill>
                  <a:srgbClr val="00B050"/>
                </a:solidFill>
              </a:rPr>
              <a:t> </a:t>
            </a:r>
            <a:r>
              <a:rPr lang="tr-TR" sz="2000" i="1" dirty="0" err="1">
                <a:solidFill>
                  <a:srgbClr val="00B050"/>
                </a:solidFill>
              </a:rPr>
              <a:t>Garâ</a:t>
            </a:r>
            <a:r>
              <a:rPr lang="tr-TR" sz="2000" i="1" dirty="0" err="1" smtClean="0">
                <a:solidFill>
                  <a:srgbClr val="00B050"/>
                </a:solidFill>
              </a:rPr>
              <a:t>m</a:t>
            </a:r>
            <a:r>
              <a:rPr lang="tr-TR" sz="2000" dirty="0" smtClean="0">
                <a:solidFill>
                  <a:srgbClr val="00B050"/>
                </a:solidFill>
              </a:rPr>
              <a:t>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sz="2000" i="1" dirty="0" smtClean="0">
                <a:solidFill>
                  <a:srgbClr val="00B050"/>
                </a:solidFill>
              </a:rPr>
              <a:t>Bir </a:t>
            </a:r>
            <a:r>
              <a:rPr lang="tr-TR" sz="2000" i="1" dirty="0" err="1">
                <a:solidFill>
                  <a:srgbClr val="00B050"/>
                </a:solidFill>
              </a:rPr>
              <a:t>Aşkın</a:t>
            </a:r>
            <a:r>
              <a:rPr lang="tr-TR" sz="2000" i="1" dirty="0">
                <a:solidFill>
                  <a:srgbClr val="00B050"/>
                </a:solidFill>
              </a:rPr>
              <a:t> </a:t>
            </a:r>
            <a:r>
              <a:rPr lang="tr-TR" sz="2000" i="1" dirty="0" smtClean="0">
                <a:solidFill>
                  <a:srgbClr val="00B050"/>
                </a:solidFill>
              </a:rPr>
              <a:t>Tarihi</a:t>
            </a:r>
            <a:r>
              <a:rPr lang="tr-TR" sz="2000" dirty="0" smtClean="0">
                <a:solidFill>
                  <a:srgbClr val="00B050"/>
                </a:solidFill>
              </a:rPr>
              <a:t> </a:t>
            </a:r>
          </a:p>
          <a:p>
            <a:pPr algn="just"/>
            <a:r>
              <a:rPr lang="tr-TR" sz="2000" b="1" dirty="0" err="1" smtClean="0"/>
              <a:t>Hu</a:t>
            </a:r>
            <a:r>
              <a:rPr lang="tr-TR" sz="2000" b="1" dirty="0" err="1"/>
              <a:t>̈seyin</a:t>
            </a:r>
            <a:r>
              <a:rPr lang="tr-TR" sz="2000" b="1" dirty="0"/>
              <a:t> Cahit </a:t>
            </a:r>
            <a:r>
              <a:rPr lang="tr-TR" sz="2000" b="1" dirty="0" err="1"/>
              <a:t>Yalç</a:t>
            </a:r>
            <a:r>
              <a:rPr lang="tr-TR" sz="2000" b="1" dirty="0" err="1" smtClean="0"/>
              <a:t>ın</a:t>
            </a:r>
            <a:r>
              <a:rPr lang="tr-TR" sz="2000" b="1" dirty="0" smtClean="0"/>
              <a:t>: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sz="2000" i="1" dirty="0" smtClean="0">
                <a:solidFill>
                  <a:srgbClr val="00B050"/>
                </a:solidFill>
              </a:rPr>
              <a:t>Nadide</a:t>
            </a:r>
            <a:endParaRPr lang="tr-TR" sz="2000" dirty="0">
              <a:solidFill>
                <a:srgbClr val="00B050"/>
              </a:solidFill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tr-TR" sz="2000" i="1" dirty="0" smtClean="0">
                <a:solidFill>
                  <a:srgbClr val="00B050"/>
                </a:solidFill>
              </a:rPr>
              <a:t>Hayal </a:t>
            </a:r>
            <a:r>
              <a:rPr lang="tr-TR" sz="2000" i="1" dirty="0" err="1" smtClean="0">
                <a:solidFill>
                  <a:srgbClr val="00B050"/>
                </a:solidFill>
              </a:rPr>
              <a:t>İc</a:t>
            </a:r>
            <a:r>
              <a:rPr lang="tr-TR" sz="2000" i="1" dirty="0" err="1">
                <a:solidFill>
                  <a:srgbClr val="00B050"/>
                </a:solidFill>
              </a:rPr>
              <a:t>̧inde</a:t>
            </a:r>
            <a:r>
              <a:rPr lang="tr-TR" sz="2000" i="1" dirty="0">
                <a:solidFill>
                  <a:srgbClr val="00B050"/>
                </a:solidFill>
              </a:rPr>
              <a:t> </a:t>
            </a:r>
            <a:endParaRPr lang="tr-T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731897" y="0"/>
            <a:ext cx="57374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>
                <a:hlinkClick r:id="rId3"/>
              </a:rPr>
              <a:t>MİLLİ EDEBİYAT DÖNEMİ’NDE ROMAN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Milli Edebiyat, </a:t>
            </a:r>
            <a:r>
              <a:rPr lang="tr-TR" sz="2400" dirty="0"/>
              <a:t>II. Meşrutiyet’in ilan edilmesiyle kuvvetlenen Türkçülük akımının savunduğu düşüncelerin edebiyat eserleri vasıtasıyla anlatılmaya başlandığı ve 1911-1923 yıllarını kapsayan dönemdir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Milli </a:t>
            </a:r>
            <a:r>
              <a:rPr lang="tr-TR" sz="2400" dirty="0" err="1" smtClean="0"/>
              <a:t>Edebiyat’ın</a:t>
            </a:r>
            <a:r>
              <a:rPr lang="tr-TR" sz="2400" dirty="0" smtClean="0"/>
              <a:t> amacı</a:t>
            </a:r>
            <a:r>
              <a:rPr lang="tr-TR" sz="2400" dirty="0"/>
              <a:t>, batı taklitçiliğinden kaçınmak, milli konulara yönelerek modern ve milli bir edebiyat ortaya koymaktır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Toplum için sanat anlayışıyla birlikte dilde sadeleşme başlamıştır.</a:t>
            </a:r>
          </a:p>
        </p:txBody>
      </p:sp>
    </p:spTree>
    <p:extLst>
      <p:ext uri="{BB962C8B-B14F-4D97-AF65-F5344CB8AC3E}">
        <p14:creationId xmlns:p14="http://schemas.microsoft.com/office/powerpoint/2010/main" val="131104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731897" y="0"/>
            <a:ext cx="57374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MİLLİ EDEBİYAT DÖNEMİ’NDE ROMAN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Bireysel konulardan çok toplumsal meselelere ağırlık </a:t>
            </a:r>
            <a:r>
              <a:rPr lang="tr-TR" sz="2400" dirty="0" smtClean="0"/>
              <a:t>verilmiş, yerli hayat romanın konusunu oluşturmuştur.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 smtClean="0"/>
              <a:t>Bu dönem eserlerinde ”Milli </a:t>
            </a:r>
            <a:r>
              <a:rPr lang="tr-TR" sz="2400" dirty="0" err="1" smtClean="0"/>
              <a:t>Mücadele”nin</a:t>
            </a:r>
            <a:r>
              <a:rPr lang="tr-TR" sz="2400" dirty="0" smtClean="0"/>
              <a:t> izleri bulunmaktadır.</a:t>
            </a: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Roman kahramanları seçkinlerden ziyade halkın içinde yaşayan kişilerdir.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Sanatçılar gözleme önem vermiş, güçlü gözlemle daha gerçekçi ürünler verilmiştir.</a:t>
            </a:r>
            <a:endParaRPr lang="tr-TR" sz="2400" dirty="0"/>
          </a:p>
          <a:p>
            <a:pPr algn="just"/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5631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731897" y="0"/>
            <a:ext cx="57374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MİLLİ EDEBİYAT DÖNEMİ’NDE ROMAN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Daha önceki dönemlerin eserlerinde mekan İstanbul’ken bu dönemde İstanbul’un dışına çıkılmıştır.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Anadolu’nun her köşesi, </a:t>
            </a:r>
            <a:r>
              <a:rPr lang="tr-TR" sz="2400" dirty="0" err="1"/>
              <a:t>köy</a:t>
            </a:r>
            <a:r>
              <a:rPr lang="tr-TR" sz="2400" dirty="0"/>
              <a:t> ve </a:t>
            </a:r>
            <a:r>
              <a:rPr lang="tr-TR" sz="2400" dirty="0" err="1"/>
              <a:t>taşra</a:t>
            </a:r>
            <a:r>
              <a:rPr lang="tr-TR" sz="2400" dirty="0"/>
              <a:t> hayatı da edebiyattaki yerini </a:t>
            </a:r>
            <a:r>
              <a:rPr lang="tr-TR" sz="2400" dirty="0" err="1"/>
              <a:t>almıştır</a:t>
            </a:r>
            <a:r>
              <a:rPr lang="tr-TR" sz="2400" dirty="0"/>
              <a:t>. 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Dilde sadeleşme yolunda önemli adımların atıldığı bu dönemde romanlar günlük konuşma diliyle yazılmıştır.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Millî Edebiyat </a:t>
            </a:r>
            <a:r>
              <a:rPr lang="tr-TR" sz="2400" dirty="0" err="1"/>
              <a:t>Dönemi</a:t>
            </a:r>
            <a:r>
              <a:rPr lang="tr-TR" sz="2400" dirty="0"/>
              <a:t> roman ve </a:t>
            </a:r>
            <a:r>
              <a:rPr lang="tr-TR" sz="2400" dirty="0" err="1"/>
              <a:t>hikâye</a:t>
            </a:r>
            <a:r>
              <a:rPr lang="tr-TR" sz="2400" dirty="0"/>
              <a:t> yazarları arasında </a:t>
            </a:r>
            <a:r>
              <a:rPr lang="tr-TR" sz="2400" dirty="0" err="1"/>
              <a:t>Ömer</a:t>
            </a:r>
            <a:r>
              <a:rPr lang="tr-TR" sz="2400" dirty="0"/>
              <a:t> Seyfettin, Halide Edip Adıvar, Yakup Kadri </a:t>
            </a:r>
            <a:r>
              <a:rPr lang="tr-TR" sz="2400" dirty="0" err="1"/>
              <a:t>Karaosmanoğlu</a:t>
            </a:r>
            <a:r>
              <a:rPr lang="tr-TR" sz="2400" dirty="0"/>
              <a:t>, Refik </a:t>
            </a:r>
            <a:r>
              <a:rPr lang="tr-TR" sz="2400" dirty="0" err="1"/>
              <a:t>Halid</a:t>
            </a:r>
            <a:r>
              <a:rPr lang="tr-TR" sz="2400" dirty="0"/>
              <a:t> Karay, Falih Rıfkı Atay, Aka </a:t>
            </a:r>
            <a:r>
              <a:rPr lang="tr-TR" sz="2400" dirty="0" err="1"/>
              <a:t>Gündüz</a:t>
            </a:r>
            <a:r>
              <a:rPr lang="tr-TR" sz="2400" dirty="0"/>
              <a:t> gibi isimler yer alır. </a:t>
            </a:r>
          </a:p>
        </p:txBody>
      </p:sp>
    </p:spTree>
    <p:extLst>
      <p:ext uri="{BB962C8B-B14F-4D97-AF65-F5344CB8AC3E}">
        <p14:creationId xmlns:p14="http://schemas.microsoft.com/office/powerpoint/2010/main" val="78812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731897" y="0"/>
            <a:ext cx="57374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MİLLİ EDEBİYAT DÖNEMİ’NDE ROMAN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900" b="1" i="1" dirty="0">
                <a:solidFill>
                  <a:srgbClr val="0070C0"/>
                </a:solidFill>
              </a:rPr>
              <a:t>Halide Edip Adıvar</a:t>
            </a:r>
            <a:endParaRPr lang="tr-TR" sz="1900" dirty="0">
              <a:solidFill>
                <a:srgbClr val="0070C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1900" dirty="0"/>
              <a:t>Ateşten Gömlek</a:t>
            </a:r>
          </a:p>
          <a:p>
            <a:pPr marL="342900" indent="-342900">
              <a:buFont typeface="Arial" charset="0"/>
              <a:buChar char="•"/>
            </a:pPr>
            <a:r>
              <a:rPr lang="tr-TR" sz="1900" dirty="0"/>
              <a:t>Sinekli Bakkal</a:t>
            </a:r>
          </a:p>
          <a:p>
            <a:pPr marL="342900" indent="-342900">
              <a:buFont typeface="Arial" charset="0"/>
              <a:buChar char="•"/>
            </a:pPr>
            <a:r>
              <a:rPr lang="tr-TR" sz="1900" dirty="0"/>
              <a:t>Vurun Kahpeye</a:t>
            </a:r>
          </a:p>
          <a:p>
            <a:r>
              <a:rPr lang="tr-TR" sz="1900" b="1" i="1" dirty="0">
                <a:solidFill>
                  <a:srgbClr val="0070C0"/>
                </a:solidFill>
              </a:rPr>
              <a:t>Yakup Kadri Karaosmanoğlu</a:t>
            </a:r>
            <a:endParaRPr lang="tr-TR" sz="1900" dirty="0">
              <a:solidFill>
                <a:srgbClr val="0070C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1900" dirty="0"/>
              <a:t>Kiralık Konak</a:t>
            </a:r>
          </a:p>
          <a:p>
            <a:pPr marL="342900" indent="-342900">
              <a:buFont typeface="Arial" charset="0"/>
              <a:buChar char="•"/>
            </a:pPr>
            <a:r>
              <a:rPr lang="tr-TR" sz="1900" dirty="0"/>
              <a:t>Nur Baba</a:t>
            </a:r>
          </a:p>
          <a:p>
            <a:pPr marL="342900" indent="-342900">
              <a:buFont typeface="Arial" charset="0"/>
              <a:buChar char="•"/>
            </a:pPr>
            <a:r>
              <a:rPr lang="tr-TR" sz="1900" dirty="0" err="1"/>
              <a:t>Sodom</a:t>
            </a:r>
            <a:r>
              <a:rPr lang="tr-TR" sz="1900" dirty="0"/>
              <a:t> ve </a:t>
            </a:r>
            <a:r>
              <a:rPr lang="tr-TR" sz="1900" dirty="0" err="1"/>
              <a:t>Gomore</a:t>
            </a:r>
            <a:endParaRPr lang="tr-TR" sz="1900" dirty="0"/>
          </a:p>
          <a:p>
            <a:pPr marL="342900" indent="-342900">
              <a:buFont typeface="Arial" charset="0"/>
              <a:buChar char="•"/>
            </a:pPr>
            <a:r>
              <a:rPr lang="tr-TR" sz="1900" dirty="0"/>
              <a:t>Hüküm Gecesi</a:t>
            </a:r>
          </a:p>
          <a:p>
            <a:r>
              <a:rPr lang="tr-TR" sz="1900" b="1" i="1" dirty="0">
                <a:solidFill>
                  <a:srgbClr val="0070C0"/>
                </a:solidFill>
              </a:rPr>
              <a:t>Reşat Nuri Güntekin</a:t>
            </a:r>
            <a:endParaRPr lang="tr-TR" sz="1900" dirty="0">
              <a:solidFill>
                <a:srgbClr val="0070C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1900" dirty="0"/>
              <a:t>Çalıkuşu</a:t>
            </a:r>
          </a:p>
          <a:p>
            <a:pPr marL="342900" indent="-342900">
              <a:buFont typeface="Arial" charset="0"/>
              <a:buChar char="•"/>
            </a:pPr>
            <a:r>
              <a:rPr lang="tr-TR" sz="1900" dirty="0"/>
              <a:t>Yaprak Dökümü</a:t>
            </a:r>
          </a:p>
          <a:p>
            <a:pPr marL="342900" indent="-342900">
              <a:buFont typeface="Arial" charset="0"/>
              <a:buChar char="•"/>
            </a:pPr>
            <a:r>
              <a:rPr lang="tr-TR" sz="1900" dirty="0"/>
              <a:t>Yeşil Gece</a:t>
            </a:r>
          </a:p>
          <a:p>
            <a:pPr marL="342900" indent="-342900">
              <a:buFont typeface="Arial" charset="0"/>
              <a:buChar char="•"/>
            </a:pPr>
            <a:r>
              <a:rPr lang="tr-TR" sz="1900" dirty="0"/>
              <a:t>Gizli El</a:t>
            </a:r>
          </a:p>
          <a:p>
            <a:pPr marL="342900" indent="-342900">
              <a:buFont typeface="Arial" charset="0"/>
              <a:buChar char="•"/>
            </a:pPr>
            <a:r>
              <a:rPr lang="tr-TR" sz="1900" dirty="0"/>
              <a:t>Damga</a:t>
            </a:r>
          </a:p>
        </p:txBody>
      </p:sp>
    </p:spTree>
    <p:extLst>
      <p:ext uri="{BB962C8B-B14F-4D97-AF65-F5344CB8AC3E}">
        <p14:creationId xmlns:p14="http://schemas.microsoft.com/office/powerpoint/2010/main" val="37623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36667" y="0"/>
            <a:ext cx="132786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DESTAN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Bir milleti derinden etkileyen ve uzun yıllar iz bırakacak büyük bir savaş, doğal afet, göç, yiğitlik gibi durumların uzun bir şekilde manzum olarak anlatılmasına </a:t>
            </a:r>
            <a:r>
              <a:rPr lang="tr-TR" sz="2400" b="1" dirty="0">
                <a:hlinkClick r:id="rId3"/>
              </a:rPr>
              <a:t>destan </a:t>
            </a:r>
            <a:r>
              <a:rPr lang="tr-TR" sz="2400" dirty="0"/>
              <a:t>denir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Destanlar, ulusların tarihte yer almaya </a:t>
            </a:r>
            <a:r>
              <a:rPr lang="tr-TR" sz="2400" dirty="0" err="1"/>
              <a:t>başladıkları</a:t>
            </a:r>
            <a:r>
              <a:rPr lang="tr-TR" sz="2400" dirty="0"/>
              <a:t> </a:t>
            </a:r>
            <a:r>
              <a:rPr lang="tr-TR" sz="2400" dirty="0" err="1"/>
              <a:t>dönemlerin</a:t>
            </a:r>
            <a:r>
              <a:rPr lang="tr-TR" sz="2400" dirty="0"/>
              <a:t> ilk </a:t>
            </a:r>
            <a:r>
              <a:rPr lang="tr-TR" sz="2400" dirty="0" err="1"/>
              <a:t>ürünleridir</a:t>
            </a:r>
            <a:r>
              <a:rPr lang="tr-TR" sz="2400" dirty="0"/>
              <a:t>. 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Destanlar milli özellikler </a:t>
            </a:r>
            <a:r>
              <a:rPr lang="tr-TR" sz="2400" dirty="0" smtClean="0"/>
              <a:t>gösterir; </a:t>
            </a:r>
            <a:r>
              <a:rPr lang="tr-TR" sz="2400" dirty="0"/>
              <a:t>yani </a:t>
            </a:r>
            <a:r>
              <a:rPr lang="tr-TR" sz="2400" dirty="0" smtClean="0"/>
              <a:t>her destan ait olduğu toplumun geçmişini yansıtmaktadır.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Uzun yıllar sözlü gelenek yoluyla yaşamını sürdürdüğü için olağanüstü özelliklerle süslenmiştir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153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/>
          </p:nvPr>
        </p:nvGraphicFramePr>
        <p:xfrm>
          <a:off x="323528" y="339503"/>
          <a:ext cx="8568952" cy="4140704"/>
        </p:xfrm>
        <a:graphic>
          <a:graphicData uri="http://schemas.openxmlformats.org/drawingml/2006/table">
            <a:tbl>
              <a:tblPr firstRow="1" firstCol="1" bandRow="1"/>
              <a:tblGrid>
                <a:gridCol w="2142238"/>
                <a:gridCol w="2142238"/>
                <a:gridCol w="2142238"/>
                <a:gridCol w="2142238"/>
              </a:tblGrid>
              <a:tr h="433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b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Tanzimat</a:t>
                      </a:r>
                      <a:endParaRPr lang="tr-TR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b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Servet-i Fünun</a:t>
                      </a:r>
                      <a:endParaRPr lang="tr-TR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b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Milli Edebiyat</a:t>
                      </a:r>
                      <a:endParaRPr lang="tr-TR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3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Dil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Sade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7030A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Ağır ve süslü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Sade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6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Konu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Batılılaşma, esaret, mutsuz </a:t>
                      </a:r>
                      <a:r>
                        <a:rPr lang="tr-TR" sz="1200" dirty="0" smtClean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evlilikler, günlük yaşam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7030A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Hayal ve hayal kırıklıkları, karamsarlık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Kurtuluş Savaşı, Toplumsal sorunlar, Anadolu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3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Akım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Romantizm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7030A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Realizm-Natüralizm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Realizm-Natüralizm</a:t>
                      </a:r>
                      <a:endParaRPr lang="tr-TR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3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Sanat Anlayışı</a:t>
                      </a:r>
                      <a:endParaRPr lang="tr-TR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Toplum için sanat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7030A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Sanat için sanat</a:t>
                      </a:r>
                      <a:endParaRPr lang="tr-TR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Toplum için sanat</a:t>
                      </a:r>
                      <a:endParaRPr lang="tr-TR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5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Mekan</a:t>
                      </a:r>
                      <a:endParaRPr lang="tr-TR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İstanbul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7030A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İstanbul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İstanbul ve Anadolu</a:t>
                      </a:r>
                      <a:endParaRPr lang="tr-TR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3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Roman Tekniği</a:t>
                      </a:r>
                      <a:endParaRPr lang="tr-TR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Kusurlu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7030A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Sağlam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Sağlam</a:t>
                      </a:r>
                      <a:endParaRPr lang="tr-TR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9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Kişiler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Seçkin ve Aydın Kişiler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7030A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Seçkin ve Aydın Kişiler</a:t>
                      </a:r>
                      <a:endParaRPr lang="tr-TR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Sıradan Kişiler</a:t>
                      </a:r>
                      <a:endParaRPr lang="tr-T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SIFAT TAMLAMASI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Bir ismin önüne gelerek onları çeşitli açılardan niteleyen ve belirten sıfatların isimle birlikte oluşturmuş oldukları söz öbeklerine “</a:t>
            </a:r>
            <a:r>
              <a:rPr lang="tr-TR" sz="2400" b="1" i="1" dirty="0">
                <a:hlinkClick r:id="rId3"/>
              </a:rPr>
              <a:t>Sıfat </a:t>
            </a:r>
            <a:r>
              <a:rPr lang="tr-TR" sz="2400" b="1" i="1" dirty="0" smtClean="0">
                <a:hlinkClick r:id="rId3"/>
              </a:rPr>
              <a:t>Tamlamaları</a:t>
            </a:r>
            <a:r>
              <a:rPr lang="tr-TR" sz="2400" dirty="0"/>
              <a:t>” denir. </a:t>
            </a:r>
            <a:endParaRPr lang="tr-TR" sz="2400" dirty="0" smtClean="0"/>
          </a:p>
          <a:p>
            <a:pPr algn="just"/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S</a:t>
            </a:r>
            <a:r>
              <a:rPr lang="tr-TR" sz="2400" dirty="0" smtClean="0"/>
              <a:t>ıfatların </a:t>
            </a:r>
            <a:r>
              <a:rPr lang="tr-TR" sz="2400" dirty="0"/>
              <a:t>olduğu her yerde mutlaka bir “Sıfat tamlaması” vardır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Geniş </a:t>
            </a:r>
            <a:r>
              <a:rPr lang="tr-TR" sz="2400" i="1" dirty="0" smtClean="0"/>
              <a:t>sınıf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 smtClean="0"/>
              <a:t>Tüm insanlar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Şu ağaç</a:t>
            </a:r>
            <a:endParaRPr lang="tr-TR" sz="2400" dirty="0"/>
          </a:p>
          <a:p>
            <a:pPr algn="just"/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86719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SIFAT TAMLAMASI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/>
              <a:t>⇒</a:t>
            </a:r>
            <a:r>
              <a:rPr lang="tr-TR" sz="2400" dirty="0"/>
              <a:t> Sıfat tamlaması için mutlaka bir isim ve onu niteleyen-belirten bir sıfatın olması şarttır. 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⇒ Sıfatlar birden fazla ismi belirtebilir-niteleyebilir: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sz="2400" dirty="0" smtClean="0">
                <a:solidFill>
                  <a:srgbClr val="00B050"/>
                </a:solidFill>
              </a:rPr>
              <a:t>Çürümüş elmalar, armutlar ve muzlar çöpe gitti.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⇒ </a:t>
            </a:r>
            <a:r>
              <a:rPr lang="tr-TR" sz="2400" dirty="0" smtClean="0"/>
              <a:t>Bir isme birden fazla sıfat gelebilir:</a:t>
            </a:r>
            <a:endParaRPr lang="tr-TR" sz="2400" dirty="0"/>
          </a:p>
          <a:p>
            <a:pPr marL="342900" indent="-342900" algn="just">
              <a:buFont typeface="Arial" charset="0"/>
              <a:buChar char="•"/>
            </a:pPr>
            <a:r>
              <a:rPr lang="tr-TR" sz="2400" dirty="0" smtClean="0">
                <a:solidFill>
                  <a:srgbClr val="00B050"/>
                </a:solidFill>
              </a:rPr>
              <a:t>Zeki, çalışkan, uslu ve neşeli bir çocuktu.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⇒ Sıfatlar </a:t>
            </a:r>
            <a:r>
              <a:rPr lang="tr-TR" sz="2400" dirty="0" smtClean="0"/>
              <a:t>bir isim tamlamasının önüne gelebilir.</a:t>
            </a:r>
            <a:endParaRPr lang="tr-TR" sz="2400" dirty="0"/>
          </a:p>
          <a:p>
            <a:pPr marL="342900" indent="-342900" algn="just">
              <a:buFont typeface="Arial" charset="0"/>
              <a:buChar char="•"/>
            </a:pPr>
            <a:r>
              <a:rPr lang="tr-TR" sz="2400" dirty="0" smtClean="0">
                <a:solidFill>
                  <a:srgbClr val="00B050"/>
                </a:solidFill>
              </a:rPr>
              <a:t>Unutulmaz aşk acısı taşıyor bu yürek.</a:t>
            </a:r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9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SIFAT TAMLAMASI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Niteleme sıfatlarıyla oluşan “Sıfat Tamlamaları”</a:t>
            </a:r>
          </a:p>
          <a:p>
            <a:endParaRPr lang="tr-TR" sz="2400" i="1" u="sng" dirty="0"/>
          </a:p>
          <a:p>
            <a:r>
              <a:rPr lang="tr-TR" sz="2400" i="1" u="sng" dirty="0" smtClean="0"/>
              <a:t>Yağmurlu </a:t>
            </a:r>
            <a:r>
              <a:rPr lang="tr-TR" sz="2400" i="1" u="sng" dirty="0"/>
              <a:t>havada</a:t>
            </a:r>
            <a:r>
              <a:rPr lang="tr-TR" sz="2400" i="1" dirty="0"/>
              <a:t> tüm neşesi kayboluyordu</a:t>
            </a:r>
            <a:r>
              <a:rPr lang="tr-TR" sz="2400" i="1" dirty="0" smtClean="0"/>
              <a:t>.</a:t>
            </a:r>
          </a:p>
          <a:p>
            <a:endParaRPr lang="tr-TR" sz="2400" i="1" dirty="0" smtClean="0"/>
          </a:p>
          <a:p>
            <a:endParaRPr lang="tr-TR" sz="2400" dirty="0"/>
          </a:p>
          <a:p>
            <a:r>
              <a:rPr lang="tr-TR" sz="2400" i="1" dirty="0" smtClean="0"/>
              <a:t>Çocuk</a:t>
            </a:r>
            <a:r>
              <a:rPr lang="tr-TR" sz="2400" i="1" dirty="0"/>
              <a:t> </a:t>
            </a:r>
            <a:r>
              <a:rPr lang="tr-TR" sz="2400" i="1" u="sng" dirty="0"/>
              <a:t>mavi gözleriyle</a:t>
            </a:r>
            <a:r>
              <a:rPr lang="tr-TR" sz="2400" i="1" dirty="0"/>
              <a:t> bana bakıyordu</a:t>
            </a:r>
            <a:r>
              <a:rPr lang="tr-TR" sz="2400" i="1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6863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SIFAT TAMLAMASI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İşaret sıfatıyla oluşan “Sıfat Tamlamaları”</a:t>
            </a:r>
          </a:p>
          <a:p>
            <a:endParaRPr lang="tr-TR" sz="2400" i="1" u="sng" dirty="0"/>
          </a:p>
          <a:p>
            <a:r>
              <a:rPr lang="tr-TR" sz="2400" i="1" u="sng" dirty="0"/>
              <a:t>Bu sorunu</a:t>
            </a:r>
            <a:r>
              <a:rPr lang="tr-TR" sz="2400" i="1" dirty="0"/>
              <a:t> en kısa sürede çözmeliyiz.</a:t>
            </a:r>
            <a:endParaRPr lang="tr-TR" sz="2400" dirty="0"/>
          </a:p>
          <a:p>
            <a:endParaRPr lang="tr-TR" sz="2400" i="1" dirty="0" smtClean="0"/>
          </a:p>
          <a:p>
            <a:endParaRPr lang="tr-TR" sz="2400" i="1" u="sng" dirty="0"/>
          </a:p>
          <a:p>
            <a:r>
              <a:rPr lang="tr-TR" sz="2400" i="1" u="sng" dirty="0" smtClean="0"/>
              <a:t>Öteki </a:t>
            </a:r>
            <a:r>
              <a:rPr lang="tr-TR" sz="2400" i="1" u="sng" dirty="0"/>
              <a:t>soruyu</a:t>
            </a:r>
            <a:r>
              <a:rPr lang="tr-TR" sz="2400" i="1" dirty="0"/>
              <a:t> çözmeden sınavı bitirmeyin.</a:t>
            </a:r>
            <a:endParaRPr lang="tr-TR" sz="2400" dirty="0"/>
          </a:p>
          <a:p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5127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SIFAT TAMLAMASI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/>
              <a:t>Belgisiz</a:t>
            </a:r>
            <a:r>
              <a:rPr lang="tr-TR" sz="2400" b="1" dirty="0" smtClean="0"/>
              <a:t> sıfatlarla oluşan “Sıfat Tamlamaları”</a:t>
            </a:r>
          </a:p>
          <a:p>
            <a:endParaRPr lang="tr-TR" sz="2400" i="1" u="sng" dirty="0"/>
          </a:p>
          <a:p>
            <a:r>
              <a:rPr lang="tr-TR" sz="2400" i="1" dirty="0"/>
              <a:t>Bugünlerde </a:t>
            </a:r>
            <a:r>
              <a:rPr lang="tr-TR" sz="2400" i="1" u="sng" dirty="0"/>
              <a:t>bazı öğrenciler</a:t>
            </a:r>
            <a:r>
              <a:rPr lang="tr-TR" sz="2400" i="1" dirty="0"/>
              <a:t> okuldan erken çıkmaya başladı</a:t>
            </a:r>
            <a:r>
              <a:rPr lang="tr-TR" sz="2400" i="1" dirty="0" smtClean="0"/>
              <a:t>.</a:t>
            </a:r>
          </a:p>
          <a:p>
            <a:endParaRPr lang="tr-TR" sz="2400" i="1" dirty="0" smtClean="0"/>
          </a:p>
          <a:p>
            <a:endParaRPr lang="tr-TR" sz="2400" i="1" dirty="0"/>
          </a:p>
          <a:p>
            <a:endParaRPr lang="tr-TR" sz="2400" dirty="0"/>
          </a:p>
          <a:p>
            <a:r>
              <a:rPr lang="tr-TR" sz="2400" i="1" u="sng" dirty="0"/>
              <a:t>Tüm insanların</a:t>
            </a:r>
            <a:r>
              <a:rPr lang="tr-TR" sz="2400" i="1" dirty="0"/>
              <a:t> bu konuda duyarlı olmasını beklemek yanlış.</a:t>
            </a:r>
            <a:endParaRPr lang="tr-TR" sz="2400" dirty="0"/>
          </a:p>
          <a:p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8104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SIFAT TAMLAMASI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Soru sıfatlarıyla oluşan “Sıfat Tamlamaları”</a:t>
            </a:r>
          </a:p>
          <a:p>
            <a:endParaRPr lang="tr-TR" sz="2400" i="1" u="sng" dirty="0"/>
          </a:p>
          <a:p>
            <a:r>
              <a:rPr lang="tr-TR" sz="2400" i="1" dirty="0"/>
              <a:t>Tatilde </a:t>
            </a:r>
            <a:r>
              <a:rPr lang="tr-TR" sz="2400" i="1" u="sng" dirty="0"/>
              <a:t>kaç kitap</a:t>
            </a:r>
            <a:r>
              <a:rPr lang="tr-TR" sz="2400" i="1" dirty="0"/>
              <a:t> okuyacağımızı bilmiyorum.</a:t>
            </a:r>
            <a:endParaRPr lang="tr-TR" sz="2400" dirty="0"/>
          </a:p>
          <a:p>
            <a:endParaRPr lang="tr-TR" sz="2400" i="1" dirty="0" smtClean="0"/>
          </a:p>
          <a:p>
            <a:endParaRPr lang="tr-TR" sz="2400" i="1" dirty="0"/>
          </a:p>
          <a:p>
            <a:endParaRPr lang="tr-TR" sz="2400" i="1" dirty="0" smtClean="0"/>
          </a:p>
          <a:p>
            <a:r>
              <a:rPr lang="tr-TR" sz="2400" i="1" dirty="0" smtClean="0"/>
              <a:t>Oğlunuz</a:t>
            </a:r>
            <a:r>
              <a:rPr lang="tr-TR" sz="2400" i="1" dirty="0"/>
              <a:t> </a:t>
            </a:r>
            <a:r>
              <a:rPr lang="tr-TR" sz="2400" i="1" u="sng" dirty="0"/>
              <a:t>kaçıncı sınıfta</a:t>
            </a:r>
            <a:r>
              <a:rPr lang="tr-TR" sz="2400" i="1" dirty="0"/>
              <a:t> eğitim görüyor?</a:t>
            </a:r>
            <a:endParaRPr lang="tr-TR" sz="2400" dirty="0"/>
          </a:p>
          <a:p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1875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SIFAT TAMLAMASI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Sayı sıfatlarıyla oluşan “Sıfat Tamlamaları”</a:t>
            </a:r>
          </a:p>
          <a:p>
            <a:endParaRPr lang="tr-TR" sz="2400" i="1" u="sng" dirty="0"/>
          </a:p>
          <a:p>
            <a:r>
              <a:rPr lang="tr-TR" sz="2400" i="1" dirty="0"/>
              <a:t>Bu işten kendilerine </a:t>
            </a:r>
            <a:r>
              <a:rPr lang="tr-TR" sz="2400" i="1" u="sng" dirty="0"/>
              <a:t>beşer lira</a:t>
            </a:r>
            <a:r>
              <a:rPr lang="tr-TR" sz="2400" i="1" dirty="0"/>
              <a:t> kalmıştı</a:t>
            </a:r>
            <a:r>
              <a:rPr lang="tr-TR" sz="2400" i="1" dirty="0" smtClean="0"/>
              <a:t>.</a:t>
            </a:r>
          </a:p>
          <a:p>
            <a:endParaRPr lang="tr-TR" sz="2400" i="1" dirty="0" smtClean="0"/>
          </a:p>
          <a:p>
            <a:endParaRPr lang="tr-TR" sz="2400" i="1" dirty="0"/>
          </a:p>
          <a:p>
            <a:endParaRPr lang="tr-TR" sz="2400" dirty="0"/>
          </a:p>
          <a:p>
            <a:r>
              <a:rPr lang="tr-TR" sz="2400" i="1" dirty="0"/>
              <a:t>Bir öğünde </a:t>
            </a:r>
            <a:r>
              <a:rPr lang="tr-TR" sz="2400" i="1" u="sng" dirty="0"/>
              <a:t>üç ekmek</a:t>
            </a:r>
            <a:r>
              <a:rPr lang="tr-TR" sz="2400" i="1" dirty="0"/>
              <a:t> yerdi.</a:t>
            </a:r>
            <a:endParaRPr lang="tr-TR" sz="2400" dirty="0"/>
          </a:p>
          <a:p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1017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SIFAT TAMLAMASI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Sıfat fiillerle oluşan “Sıfat Tamlamaları”</a:t>
            </a:r>
          </a:p>
          <a:p>
            <a:endParaRPr lang="tr-TR" sz="2400" i="1" u="sng" dirty="0"/>
          </a:p>
          <a:p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 </a:t>
            </a:r>
            <a:r>
              <a:rPr lang="tr-TR" sz="2400" b="1" i="1" dirty="0">
                <a:solidFill>
                  <a:srgbClr val="333333"/>
                </a:solidFill>
                <a:latin typeface="Times New Roman" charset="0"/>
              </a:rPr>
              <a:t>“</a:t>
            </a:r>
            <a:r>
              <a:rPr lang="tr-TR" sz="2400" b="1" i="1" dirty="0">
                <a:solidFill>
                  <a:srgbClr val="FF0000"/>
                </a:solidFill>
                <a:latin typeface="Times New Roman" charset="0"/>
              </a:rPr>
              <a:t>An</a:t>
            </a:r>
            <a:r>
              <a:rPr lang="tr-TR" sz="2400" b="1" i="1" dirty="0">
                <a:solidFill>
                  <a:srgbClr val="00FF00"/>
                </a:solidFill>
                <a:latin typeface="Times New Roman" charset="0"/>
              </a:rPr>
              <a:t>ası</a:t>
            </a:r>
            <a:r>
              <a:rPr lang="tr-TR" sz="2400" b="1" i="1" dirty="0">
                <a:solidFill>
                  <a:srgbClr val="333333"/>
                </a:solidFill>
                <a:latin typeface="Times New Roman" charset="0"/>
              </a:rPr>
              <a:t> </a:t>
            </a:r>
            <a:r>
              <a:rPr lang="tr-TR" sz="2400" b="1" i="1" dirty="0" smtClean="0">
                <a:solidFill>
                  <a:srgbClr val="993366"/>
                </a:solidFill>
                <a:latin typeface="Times New Roman" charset="0"/>
              </a:rPr>
              <a:t>mez</a:t>
            </a:r>
            <a:r>
              <a:rPr lang="tr-TR" sz="2400" b="1" i="1" dirty="0" smtClean="0">
                <a:solidFill>
                  <a:srgbClr val="FF00FF"/>
                </a:solidFill>
                <a:latin typeface="Times New Roman" charset="0"/>
              </a:rPr>
              <a:t>ar </a:t>
            </a:r>
            <a:r>
              <a:rPr lang="tr-TR" sz="2400" b="1" i="1" dirty="0" smtClean="0">
                <a:solidFill>
                  <a:srgbClr val="FF6600"/>
                </a:solidFill>
                <a:latin typeface="Times New Roman" charset="0"/>
              </a:rPr>
              <a:t>dik</a:t>
            </a:r>
            <a:r>
              <a:rPr lang="tr-TR" sz="2400" b="1" i="1" dirty="0" smtClean="0">
                <a:solidFill>
                  <a:srgbClr val="FFCC00"/>
                </a:solidFill>
                <a:latin typeface="Times New Roman" charset="0"/>
              </a:rPr>
              <a:t>ecek</a:t>
            </a:r>
            <a:r>
              <a:rPr lang="tr-TR" sz="2400" b="1" i="1" dirty="0" smtClean="0">
                <a:solidFill>
                  <a:srgbClr val="99CCFF"/>
                </a:solidFill>
                <a:latin typeface="Times New Roman" charset="0"/>
              </a:rPr>
              <a:t>miş</a:t>
            </a:r>
            <a:r>
              <a:rPr lang="tr-TR" sz="2400" b="1" i="1" dirty="0">
                <a:solidFill>
                  <a:srgbClr val="333333"/>
                </a:solidFill>
                <a:latin typeface="Times New Roman" charset="0"/>
              </a:rPr>
              <a:t>” </a:t>
            </a:r>
            <a:endParaRPr lang="tr-TR" sz="2400" i="1" u="sng" dirty="0" smtClean="0"/>
          </a:p>
          <a:p>
            <a:endParaRPr lang="tr-TR" sz="2400" i="1" u="sng" dirty="0"/>
          </a:p>
          <a:p>
            <a:r>
              <a:rPr lang="tr-TR" sz="2400" i="1" u="sng" dirty="0" smtClean="0"/>
              <a:t>Gelecek </a:t>
            </a:r>
            <a:r>
              <a:rPr lang="tr-TR" sz="2400" i="1" u="sng" dirty="0"/>
              <a:t>günlerde</a:t>
            </a:r>
            <a:r>
              <a:rPr lang="tr-TR" sz="2400" i="1" dirty="0"/>
              <a:t> bu konuları tekrar konuşuruz</a:t>
            </a:r>
            <a:r>
              <a:rPr lang="tr-TR" sz="2400" i="1" dirty="0" smtClean="0"/>
              <a:t>.</a:t>
            </a:r>
          </a:p>
          <a:p>
            <a:endParaRPr lang="tr-TR" sz="2400" i="1" dirty="0" smtClean="0"/>
          </a:p>
          <a:p>
            <a:endParaRPr lang="tr-TR" sz="2400" dirty="0"/>
          </a:p>
          <a:p>
            <a:r>
              <a:rPr lang="tr-TR" sz="2400" i="1" dirty="0"/>
              <a:t>Yüzündeki </a:t>
            </a:r>
            <a:r>
              <a:rPr lang="tr-TR" sz="2400" i="1" u="sng" dirty="0"/>
              <a:t>tükenmiş ifade</a:t>
            </a:r>
            <a:r>
              <a:rPr lang="tr-TR" sz="2400" i="1" dirty="0"/>
              <a:t> her şeyi özetliyordu</a:t>
            </a:r>
            <a:r>
              <a:rPr lang="tr-TR" sz="2400" i="1" dirty="0" smtClean="0"/>
              <a:t>.</a:t>
            </a:r>
          </a:p>
          <a:p>
            <a:endParaRPr lang="tr-TR" sz="2400" i="1" dirty="0" smtClean="0"/>
          </a:p>
          <a:p>
            <a:endParaRPr lang="tr-TR" sz="2400" dirty="0"/>
          </a:p>
          <a:p>
            <a:r>
              <a:rPr lang="tr-TR" sz="2400" i="1" dirty="0"/>
              <a:t>Toplantıya sonradan </a:t>
            </a:r>
            <a:r>
              <a:rPr lang="tr-TR" sz="2400" i="1" u="sng" dirty="0"/>
              <a:t>gelen adam</a:t>
            </a:r>
            <a:r>
              <a:rPr lang="tr-TR" sz="2400" i="1" dirty="0"/>
              <a:t> ortalığı karıştırdı.</a:t>
            </a:r>
            <a:endParaRPr lang="tr-TR" sz="2400" dirty="0"/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73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25402" y="0"/>
            <a:ext cx="49503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ANLAMLARINA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hlinkClick r:id="rId3"/>
              </a:rPr>
              <a:t>Anlamlarına Göre Cümle Çeşitleri</a:t>
            </a:r>
            <a:endParaRPr lang="tr-TR" sz="2400" dirty="0"/>
          </a:p>
          <a:p>
            <a:pPr marL="457200" indent="-457200">
              <a:buFont typeface="+mj-lt"/>
              <a:buAutoNum type="arabicPeriod"/>
            </a:pPr>
            <a:r>
              <a:rPr lang="tr-TR" sz="2400" b="1" i="1" dirty="0">
                <a:hlinkClick r:id="rId4"/>
              </a:rPr>
              <a:t>Olumlu Cümle</a:t>
            </a:r>
            <a:endParaRPr lang="tr-TR" sz="2400" dirty="0"/>
          </a:p>
          <a:p>
            <a:pPr marL="457200" indent="-457200">
              <a:buFont typeface="+mj-lt"/>
              <a:buAutoNum type="arabicPeriod"/>
            </a:pPr>
            <a:r>
              <a:rPr lang="tr-TR" sz="2400" b="1" i="1" dirty="0">
                <a:hlinkClick r:id="rId5"/>
              </a:rPr>
              <a:t>Olumsuz Cümle</a:t>
            </a:r>
            <a:endParaRPr lang="tr-TR" sz="2400" dirty="0"/>
          </a:p>
          <a:p>
            <a:pPr marL="457200" indent="-457200">
              <a:buFont typeface="+mj-lt"/>
              <a:buAutoNum type="arabicPeriod"/>
            </a:pPr>
            <a:r>
              <a:rPr lang="tr-TR" sz="2400" b="1" i="1" dirty="0">
                <a:hlinkClick r:id="rId6"/>
              </a:rPr>
              <a:t>Soru Cümlesi</a:t>
            </a:r>
            <a:endParaRPr lang="tr-TR" sz="2400" dirty="0"/>
          </a:p>
          <a:p>
            <a:pPr marL="457200" indent="-457200">
              <a:buFont typeface="+mj-lt"/>
              <a:buAutoNum type="arabicPeriod"/>
            </a:pPr>
            <a:r>
              <a:rPr lang="tr-TR" sz="2400" b="1" i="1" dirty="0">
                <a:hlinkClick r:id="rId7"/>
              </a:rPr>
              <a:t>Emir Cümlesi</a:t>
            </a:r>
            <a:endParaRPr lang="tr-TR" sz="2400" dirty="0"/>
          </a:p>
          <a:p>
            <a:pPr marL="457200" indent="-457200">
              <a:buFont typeface="+mj-lt"/>
              <a:buAutoNum type="arabicPeriod"/>
            </a:pPr>
            <a:r>
              <a:rPr lang="tr-TR" sz="2400" b="1" i="1" dirty="0">
                <a:hlinkClick r:id="rId8"/>
              </a:rPr>
              <a:t>Ünlem Cümlesi</a:t>
            </a:r>
            <a:endParaRPr lang="tr-TR" sz="2400" dirty="0"/>
          </a:p>
          <a:p>
            <a:pPr marL="457200" indent="-457200">
              <a:buFont typeface="+mj-lt"/>
              <a:buAutoNum type="arabicPeriod"/>
            </a:pPr>
            <a:r>
              <a:rPr lang="tr-TR" sz="2400" b="1" i="1" dirty="0">
                <a:hlinkClick r:id="rId9"/>
              </a:rPr>
              <a:t>Şart Cümlesi</a:t>
            </a:r>
            <a:endParaRPr lang="tr-TR" sz="2400" dirty="0"/>
          </a:p>
          <a:p>
            <a:pPr marL="457200" indent="-457200">
              <a:buFont typeface="+mj-lt"/>
              <a:buAutoNum type="arabicPeriod"/>
            </a:pPr>
            <a:r>
              <a:rPr lang="tr-TR" sz="2400" b="1" i="1" dirty="0">
                <a:hlinkClick r:id="rId10"/>
              </a:rPr>
              <a:t>İstek Cümlesi</a:t>
            </a:r>
            <a:endParaRPr lang="tr-TR" sz="2400" dirty="0"/>
          </a:p>
          <a:p>
            <a:pPr marL="457200" indent="-457200">
              <a:buFont typeface="+mj-lt"/>
              <a:buAutoNum type="arabicPeriod"/>
            </a:pPr>
            <a:r>
              <a:rPr lang="tr-TR" sz="2400" b="1" i="1" dirty="0">
                <a:hlinkClick r:id="rId11"/>
              </a:rPr>
              <a:t>Gereklilik Cümlesi</a:t>
            </a: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97073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36667" y="0"/>
            <a:ext cx="132786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DESTAN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/>
              <a:t>Genellikle manzum olarak </a:t>
            </a:r>
            <a:r>
              <a:rPr lang="tr-TR" sz="2400" dirty="0" smtClean="0"/>
              <a:t>oluşturulmuşlardır.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H</a:t>
            </a:r>
            <a:r>
              <a:rPr lang="tr-TR" sz="2400" dirty="0" smtClean="0"/>
              <a:t>erkesin </a:t>
            </a:r>
            <a:r>
              <a:rPr lang="tr-TR" sz="2400" dirty="0"/>
              <a:t>anlayabileceği bir şekilde sade bir dile sahiptir</a:t>
            </a:r>
            <a:r>
              <a:rPr lang="tr-TR" sz="24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Kahramanlar seçkin kişilerden oluşur ve bu kişiler olağanüstü özelliklerle kuşatılır.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Destanlar doğal ve yapay olmak üzere iki başlıkta </a:t>
            </a:r>
            <a:r>
              <a:rPr lang="tr-TR" sz="2400" dirty="0" smtClean="0"/>
              <a:t>incelenir.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896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25402" y="0"/>
            <a:ext cx="49503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ANLAMLARINA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1) Olumlu Cümle</a:t>
            </a:r>
            <a:endParaRPr lang="tr-TR" sz="2400" dirty="0"/>
          </a:p>
          <a:p>
            <a:r>
              <a:rPr lang="tr-TR" sz="2400" dirty="0"/>
              <a:t>Ele alınan yargının gerçekleştiği, gerçekleşmekte olunduğu ya da ileride gerçekleşeceğinin ifade edildiği cümlelere “Olumlu cümle” denir. 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/>
              <a:t>⇒ Sonunda beklediğimiz güzel haber bize ulaştı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b="1" dirty="0"/>
              <a:t>UYARI!</a:t>
            </a:r>
            <a:r>
              <a:rPr lang="tr-TR" sz="2400" dirty="0"/>
              <a:t> Bazı cümlelerde yüklem şekil olarak olumsuz görünse de anlamca olumlu olabilmektedir. Bu tür cümlelere “Anlamca olumlu, biçimce olumsuz” cümleler denir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⇒ Sen ararsın da ben gelmez miyim? </a:t>
            </a:r>
          </a:p>
        </p:txBody>
      </p:sp>
    </p:spTree>
    <p:extLst>
      <p:ext uri="{BB962C8B-B14F-4D97-AF65-F5344CB8AC3E}">
        <p14:creationId xmlns:p14="http://schemas.microsoft.com/office/powerpoint/2010/main" val="49839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25402" y="0"/>
            <a:ext cx="49503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ANLAMLARINA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2) Olumsuz Cümle</a:t>
            </a:r>
            <a:endParaRPr lang="tr-TR" sz="2400" dirty="0"/>
          </a:p>
          <a:p>
            <a:r>
              <a:rPr lang="tr-TR" sz="2400" dirty="0"/>
              <a:t>Cümlede ifade edilen yargının gerçekleşmediğini ya da ilerleyen zamanlarda gerçekleşmeyeceğinin ifade edildiği cümlelere “Olumsuz cümle” denir. </a:t>
            </a:r>
            <a:endParaRPr lang="tr-TR" sz="2400" dirty="0" smtClean="0"/>
          </a:p>
          <a:p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dirty="0" smtClean="0"/>
              <a:t>Bu </a:t>
            </a:r>
            <a:r>
              <a:rPr lang="tr-TR" sz="2400" dirty="0"/>
              <a:t>tür cümlelerin yükleminde “-</a:t>
            </a:r>
            <a:r>
              <a:rPr lang="tr-TR" sz="2400" dirty="0" err="1"/>
              <a:t>mA</a:t>
            </a:r>
            <a:r>
              <a:rPr lang="tr-TR" sz="2400" dirty="0"/>
              <a:t>, -</a:t>
            </a:r>
            <a:r>
              <a:rPr lang="tr-TR" sz="2400" dirty="0" err="1"/>
              <a:t>mAz</a:t>
            </a:r>
            <a:r>
              <a:rPr lang="tr-TR" sz="2400" dirty="0"/>
              <a:t>” olumsuzluk ekleri ya da “yok, değil” gibi olumsuzluk bildiren sözcükler bulunmaktadır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r>
              <a:rPr lang="tr-TR" sz="2400" dirty="0"/>
              <a:t>⇒ Verdiğimiz yemek siparişi evimize gelmedi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⇒ Bu hayatı ne sen ne de ben hak ettik. (Hak etmedik)</a:t>
            </a:r>
          </a:p>
        </p:txBody>
      </p:sp>
    </p:spTree>
    <p:extLst>
      <p:ext uri="{BB962C8B-B14F-4D97-AF65-F5344CB8AC3E}">
        <p14:creationId xmlns:p14="http://schemas.microsoft.com/office/powerpoint/2010/main" val="118136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25402" y="0"/>
            <a:ext cx="49503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ANLAMLARINA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3) Soru Cümlesi</a:t>
            </a:r>
            <a:endParaRPr lang="tr-TR" sz="2400" dirty="0"/>
          </a:p>
          <a:p>
            <a:r>
              <a:rPr lang="tr-TR" sz="2400" dirty="0"/>
              <a:t>Cevap almak, bilgi edinmek ve herhangi bir kuşkuyu gidermek amacıyla oluşturulmuş olan cümlelere “Soru cümlesi” denir. </a:t>
            </a:r>
          </a:p>
          <a:p>
            <a:r>
              <a:rPr lang="tr-TR" sz="2400" dirty="0"/>
              <a:t>⇒ Bugün yağmur yağacak mı</a:t>
            </a:r>
            <a:r>
              <a:rPr lang="tr-TR" sz="2400" dirty="0" smtClean="0"/>
              <a:t>?</a:t>
            </a:r>
          </a:p>
          <a:p>
            <a:endParaRPr lang="tr-TR" sz="2400" dirty="0"/>
          </a:p>
          <a:p>
            <a:r>
              <a:rPr lang="tr-TR" sz="2400" b="1" dirty="0"/>
              <a:t>UYARI!</a:t>
            </a:r>
            <a:r>
              <a:rPr lang="tr-TR" sz="2400" dirty="0"/>
              <a:t> Bazen soru cümleleri herhangi bir cevap almak için değil çeşitli anlamlar ifade etmek için oluşturulabilir. Bu tür cümlelere “</a:t>
            </a:r>
            <a:r>
              <a:rPr lang="tr-TR" sz="2400" b="1" i="1" dirty="0"/>
              <a:t>Sözde soru cümlesi</a:t>
            </a:r>
            <a:r>
              <a:rPr lang="tr-TR" sz="2400" dirty="0"/>
              <a:t>” denir. 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⇒ </a:t>
            </a:r>
            <a:r>
              <a:rPr lang="tr-TR" sz="2400" dirty="0"/>
              <a:t>Bu iyiliklerini hiç unutur muyum?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⇒ </a:t>
            </a:r>
            <a:r>
              <a:rPr lang="tr-TR" sz="2400" dirty="0"/>
              <a:t>Siz benim neler çektiğimi nereden bileceksiniz? </a:t>
            </a:r>
          </a:p>
        </p:txBody>
      </p:sp>
    </p:spTree>
    <p:extLst>
      <p:ext uri="{BB962C8B-B14F-4D97-AF65-F5344CB8AC3E}">
        <p14:creationId xmlns:p14="http://schemas.microsoft.com/office/powerpoint/2010/main" val="61252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25402" y="0"/>
            <a:ext cx="49503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ANLAMLARINA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4) Emir Cümlesi</a:t>
            </a:r>
            <a:endParaRPr lang="tr-TR" sz="2400" dirty="0"/>
          </a:p>
          <a:p>
            <a:r>
              <a:rPr lang="tr-TR" sz="2400" dirty="0"/>
              <a:t>İfade edilen yargının geçekleşmesini ya da gerçekleşmemesini “emir, talimat, komut” şeklinde bildiren ve yüklemi emir kipiyle </a:t>
            </a:r>
            <a:r>
              <a:rPr lang="tr-TR" sz="2400" dirty="0" err="1"/>
              <a:t>çekimlenmiş</a:t>
            </a:r>
            <a:r>
              <a:rPr lang="tr-TR" sz="2400" dirty="0"/>
              <a:t> olan tümcelere “Emir cümlesi” denir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⇒ Televizyonun sesini kıs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⇒ Kitaptaki soruları çözün.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261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25402" y="0"/>
            <a:ext cx="49503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ANLAMLARINA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5) Ünlem Cümlesi</a:t>
            </a:r>
            <a:endParaRPr lang="tr-TR" sz="2400" dirty="0"/>
          </a:p>
          <a:p>
            <a:r>
              <a:rPr lang="tr-TR" sz="2400" dirty="0"/>
              <a:t>Seslenmenin, çağırmanın yer aldığı ve aynı zamanda “sevinç, korku, heyecan, üzüntü, hayret, c</a:t>
            </a:r>
            <a:r>
              <a:rPr lang="tr-TR" sz="2400" dirty="0" smtClean="0"/>
              <a:t>oşkunluk</a:t>
            </a:r>
            <a:r>
              <a:rPr lang="tr-TR" sz="2400" dirty="0"/>
              <a:t>, acıma, kızgınlık” ifade eden ve vurgu/tonlamanın esas olduğu cümlelere “Ünlem cümlesi” denir. </a:t>
            </a:r>
          </a:p>
          <a:p>
            <a:endParaRPr lang="tr-TR" sz="2400" dirty="0" smtClean="0"/>
          </a:p>
          <a:p>
            <a:r>
              <a:rPr lang="tr-TR" sz="2400" dirty="0"/>
              <a:t>⇒ Eyvah, defterimi evde unuttum!</a:t>
            </a:r>
          </a:p>
          <a:p>
            <a:endParaRPr lang="tr-TR" sz="2400" dirty="0" smtClean="0"/>
          </a:p>
          <a:p>
            <a:r>
              <a:rPr lang="tr-TR" sz="2400" dirty="0" smtClean="0"/>
              <a:t>⇒ </a:t>
            </a:r>
            <a:r>
              <a:rPr lang="tr-TR" sz="2400" dirty="0" err="1"/>
              <a:t>Off</a:t>
            </a:r>
            <a:r>
              <a:rPr lang="tr-TR" sz="2400" dirty="0"/>
              <a:t> yine sınavı geçemedik!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5197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25402" y="0"/>
            <a:ext cx="49503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ANLAMLARINA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6) Şart Cümlesi</a:t>
            </a:r>
            <a:endParaRPr lang="tr-TR" sz="2400" dirty="0"/>
          </a:p>
          <a:p>
            <a:r>
              <a:rPr lang="tr-TR" sz="2400" dirty="0"/>
              <a:t>İçinde bir şart anlamı barındıran ve ifade edilen yargının gerçekleşmesi başka bir koşula bağlı olan cümlelere “Şart cümlesi” denir.</a:t>
            </a:r>
          </a:p>
          <a:p>
            <a:endParaRPr lang="tr-TR" sz="2400" dirty="0" smtClean="0"/>
          </a:p>
          <a:p>
            <a:r>
              <a:rPr lang="tr-TR" sz="2400" dirty="0"/>
              <a:t>⇒ Çok kitap okursan hitabetin güçlü olur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⇒ Eğer bu dönem takdir alırsam babam bana bisiklet alacak.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7842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25402" y="0"/>
            <a:ext cx="49503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ANLAMLARINA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7) İstek Cümlesi</a:t>
            </a:r>
            <a:endParaRPr lang="tr-TR" sz="2400" dirty="0"/>
          </a:p>
          <a:p>
            <a:r>
              <a:rPr lang="tr-TR" sz="2400" dirty="0"/>
              <a:t>Yüklemde ifade edilen yargının gerçekleşmesini ya da gerçekleşmemesini istemenin söz konusu olduğu cümlelere “İstek cümlesi” denir.</a:t>
            </a:r>
          </a:p>
          <a:p>
            <a:endParaRPr lang="tr-TR" sz="2400" dirty="0" smtClean="0"/>
          </a:p>
          <a:p>
            <a:r>
              <a:rPr lang="tr-TR" sz="2400" dirty="0"/>
              <a:t>⇒ Biraz ders çalışalım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⇒ Bu akşam derbiyi bizde izleyelim.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1496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25402" y="0"/>
            <a:ext cx="49503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ANLAMLARINA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8) Gereklilik Cümlesi</a:t>
            </a:r>
            <a:endParaRPr lang="tr-TR" sz="2400" dirty="0"/>
          </a:p>
          <a:p>
            <a:r>
              <a:rPr lang="tr-TR" sz="2400" dirty="0"/>
              <a:t>Cümlede ifade edilen yargının gerçekleşmesi gerektiğini yükleme gelen “-</a:t>
            </a:r>
            <a:r>
              <a:rPr lang="tr-TR" sz="2400" dirty="0" err="1"/>
              <a:t>meli</a:t>
            </a:r>
            <a:r>
              <a:rPr lang="tr-TR" sz="2400" dirty="0"/>
              <a:t>, -malı” ekiyle gösteren cümlelere “Gereklilik cümlesi” denir.</a:t>
            </a:r>
          </a:p>
          <a:p>
            <a:endParaRPr lang="tr-TR" sz="2400" dirty="0" smtClean="0"/>
          </a:p>
          <a:p>
            <a:r>
              <a:rPr lang="tr-TR" sz="2400" dirty="0"/>
              <a:t>⇒ Bu yarışta rakibini geçmelisin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⇒ Tüm ödevlerini bu akşam bitirmelisin.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6224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36667" y="0"/>
            <a:ext cx="132786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DESTAN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1) Doğal Destanlar</a:t>
            </a:r>
            <a:r>
              <a:rPr lang="tr-TR" sz="2400" dirty="0" smtClean="0"/>
              <a:t>: Doğal </a:t>
            </a:r>
            <a:r>
              <a:rPr lang="tr-TR" sz="2400" dirty="0"/>
              <a:t>destanlar toplumların tarihinde derin izler bırakan olaylar </a:t>
            </a:r>
            <a:r>
              <a:rPr lang="tr-TR" sz="2400" dirty="0" smtClean="0"/>
              <a:t>sonrasında sözlü gelenekte </a:t>
            </a:r>
            <a:r>
              <a:rPr lang="tr-TR" sz="2400" dirty="0"/>
              <a:t>oluşan ve üç aşamadan geçen destanlardır. </a:t>
            </a:r>
            <a:endParaRPr lang="tr-TR" sz="2400" dirty="0" smtClean="0"/>
          </a:p>
          <a:p>
            <a:pPr marL="342900" indent="-342900">
              <a:buFont typeface="Wingdings" charset="2"/>
              <a:buChar char="ü"/>
            </a:pPr>
            <a:r>
              <a:rPr lang="tr-TR" sz="2400" dirty="0" err="1"/>
              <a:t>Doğal</a:t>
            </a:r>
            <a:r>
              <a:rPr lang="tr-TR" sz="2400" dirty="0"/>
              <a:t> destanların </a:t>
            </a:r>
            <a:r>
              <a:rPr lang="tr-TR" sz="2400" dirty="0" err="1"/>
              <a:t>oluşumları</a:t>
            </a:r>
            <a:r>
              <a:rPr lang="tr-TR" sz="2400" dirty="0"/>
              <a:t> </a:t>
            </a:r>
            <a:r>
              <a:rPr lang="tr-TR" sz="2400" dirty="0" err="1"/>
              <a:t>üc</a:t>
            </a:r>
            <a:r>
              <a:rPr lang="tr-TR" sz="2400" dirty="0"/>
              <a:t>̧ safhada </a:t>
            </a:r>
            <a:r>
              <a:rPr lang="tr-TR" sz="2400" dirty="0" err="1"/>
              <a:t>gerçekleşir</a:t>
            </a:r>
            <a:r>
              <a:rPr lang="tr-TR" sz="2400" dirty="0"/>
              <a:t>. </a:t>
            </a:r>
          </a:p>
          <a:p>
            <a:endParaRPr lang="tr-TR" sz="2400" dirty="0" smtClean="0"/>
          </a:p>
          <a:p>
            <a:r>
              <a:rPr lang="tr-TR" sz="2400" b="1" dirty="0" smtClean="0"/>
              <a:t>Oluş Safhası (Birinci Safha):</a:t>
            </a:r>
            <a:r>
              <a:rPr lang="tr-TR" sz="2400" dirty="0" smtClean="0"/>
              <a:t> Olayların gerçekleşmesidir.</a:t>
            </a:r>
          </a:p>
          <a:p>
            <a:endParaRPr lang="tr-TR" sz="2400" dirty="0" smtClean="0"/>
          </a:p>
          <a:p>
            <a:r>
              <a:rPr lang="tr-TR" sz="2400" b="1" dirty="0" smtClean="0"/>
              <a:t>Yayılış Safhası (İkinci Safha):</a:t>
            </a:r>
            <a:r>
              <a:rPr lang="tr-TR" sz="2400" dirty="0" smtClean="0"/>
              <a:t> Olaylar toplumda yayılır ve sözlü şekilde gelecek kuşaklara aktarılır. Bu sırada olağanüstü özellikler eklenir.</a:t>
            </a:r>
          </a:p>
          <a:p>
            <a:endParaRPr lang="tr-TR" sz="2400" dirty="0" smtClean="0"/>
          </a:p>
          <a:p>
            <a:r>
              <a:rPr lang="tr-TR" sz="2400" b="1" dirty="0" smtClean="0"/>
              <a:t>Derleniş Safhası (Üçüncü Safha):</a:t>
            </a:r>
            <a:r>
              <a:rPr lang="tr-TR" sz="2400" dirty="0" smtClean="0"/>
              <a:t> Biri tarafından sözlü destan tüm özellikleriyle derlenir ve yazıya aktarılır.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1205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36667" y="0"/>
            <a:ext cx="132786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DESTAN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Doğal Destan Örnekleri</a:t>
            </a:r>
            <a:endParaRPr lang="tr-TR" sz="2400" dirty="0"/>
          </a:p>
          <a:p>
            <a:endParaRPr lang="tr-TR" sz="2400" dirty="0" smtClean="0"/>
          </a:p>
          <a:p>
            <a:r>
              <a:rPr lang="tr-TR" sz="2200" b="1" dirty="0" smtClean="0"/>
              <a:t>Yunan: </a:t>
            </a:r>
            <a:r>
              <a:rPr lang="tr-TR" sz="2200" i="1" dirty="0" err="1" smtClean="0"/>
              <a:t>İlyada</a:t>
            </a:r>
            <a:r>
              <a:rPr lang="tr-TR" sz="2200" i="1" dirty="0" smtClean="0"/>
              <a:t>, </a:t>
            </a:r>
            <a:r>
              <a:rPr lang="tr-TR" sz="2200" i="1" dirty="0" err="1" smtClean="0"/>
              <a:t>Odysseia</a:t>
            </a:r>
            <a:endParaRPr lang="tr-TR" sz="2200" b="1" dirty="0" smtClean="0"/>
          </a:p>
          <a:p>
            <a:r>
              <a:rPr lang="tr-TR" sz="2200" b="1" dirty="0" smtClean="0"/>
              <a:t>İran: </a:t>
            </a:r>
            <a:r>
              <a:rPr lang="tr-TR" sz="2200" i="1" dirty="0" err="1"/>
              <a:t>Şehnâme</a:t>
            </a:r>
            <a:r>
              <a:rPr lang="tr-TR" sz="2200" i="1" dirty="0"/>
              <a:t> </a:t>
            </a:r>
            <a:endParaRPr lang="tr-TR" sz="2200" dirty="0"/>
          </a:p>
          <a:p>
            <a:r>
              <a:rPr lang="tr-TR" sz="2200" b="1" dirty="0" smtClean="0"/>
              <a:t>Fin: </a:t>
            </a:r>
            <a:r>
              <a:rPr lang="tr-TR" sz="2200" i="1" dirty="0" err="1"/>
              <a:t>Kalevala</a:t>
            </a:r>
            <a:r>
              <a:rPr lang="tr-TR" sz="2200" i="1" dirty="0"/>
              <a:t> </a:t>
            </a:r>
            <a:endParaRPr lang="tr-TR" sz="2200" dirty="0"/>
          </a:p>
          <a:p>
            <a:r>
              <a:rPr lang="tr-TR" sz="2200" b="1" dirty="0" smtClean="0"/>
              <a:t>Fransız: </a:t>
            </a:r>
            <a:r>
              <a:rPr lang="tr-TR" sz="2200" i="1" dirty="0" err="1"/>
              <a:t>Chanson</a:t>
            </a:r>
            <a:r>
              <a:rPr lang="tr-TR" sz="2200" i="1" dirty="0"/>
              <a:t> de </a:t>
            </a:r>
            <a:r>
              <a:rPr lang="tr-TR" sz="2200" i="1" dirty="0" err="1"/>
              <a:t>Roland</a:t>
            </a:r>
            <a:r>
              <a:rPr lang="tr-TR" sz="2200" i="1" dirty="0"/>
              <a:t> </a:t>
            </a:r>
            <a:endParaRPr lang="tr-TR" sz="2200" dirty="0"/>
          </a:p>
          <a:p>
            <a:r>
              <a:rPr lang="tr-TR" sz="2200" b="1" dirty="0" smtClean="0"/>
              <a:t>Alman: </a:t>
            </a:r>
            <a:r>
              <a:rPr lang="tr-TR" sz="2200" i="1" dirty="0" err="1"/>
              <a:t>Nibelungenlied</a:t>
            </a:r>
            <a:r>
              <a:rPr lang="tr-TR" sz="2200" i="1" dirty="0"/>
              <a:t> </a:t>
            </a:r>
            <a:endParaRPr lang="tr-TR" sz="2200" dirty="0"/>
          </a:p>
          <a:p>
            <a:r>
              <a:rPr lang="tr-TR" sz="2200" b="1" dirty="0" smtClean="0"/>
              <a:t>Sümer: </a:t>
            </a:r>
            <a:r>
              <a:rPr lang="tr-TR" sz="2200" i="1" dirty="0" smtClean="0"/>
              <a:t>Gılgamış</a:t>
            </a:r>
          </a:p>
          <a:p>
            <a:r>
              <a:rPr lang="tr-TR" sz="2200" b="1" dirty="0" smtClean="0"/>
              <a:t>İngiliz: </a:t>
            </a:r>
            <a:r>
              <a:rPr lang="tr-TR" sz="2200" i="1" dirty="0" err="1"/>
              <a:t>Beowulf</a:t>
            </a:r>
            <a:r>
              <a:rPr lang="tr-TR" sz="2200" i="1" dirty="0"/>
              <a:t> </a:t>
            </a:r>
            <a:endParaRPr lang="tr-TR" sz="2200" dirty="0"/>
          </a:p>
          <a:p>
            <a:r>
              <a:rPr lang="tr-TR" sz="2200" b="1" dirty="0" smtClean="0"/>
              <a:t>İspanyol: </a:t>
            </a:r>
            <a:r>
              <a:rPr lang="tr-TR" sz="2200" i="1" dirty="0"/>
              <a:t>Le </a:t>
            </a:r>
            <a:r>
              <a:rPr lang="tr-TR" sz="2200" i="1" dirty="0" err="1"/>
              <a:t>Cid</a:t>
            </a:r>
            <a:r>
              <a:rPr lang="tr-TR" sz="2200" i="1" dirty="0"/>
              <a:t> </a:t>
            </a:r>
            <a:endParaRPr lang="tr-TR" sz="2200" dirty="0"/>
          </a:p>
          <a:p>
            <a:r>
              <a:rPr lang="tr-TR" sz="2200" b="1" dirty="0" smtClean="0"/>
              <a:t>Rus: </a:t>
            </a:r>
            <a:r>
              <a:rPr lang="tr-TR" sz="2200" dirty="0" err="1" smtClean="0"/>
              <a:t>İgor</a:t>
            </a:r>
            <a:endParaRPr lang="tr-TR" sz="2200" dirty="0" smtClean="0"/>
          </a:p>
          <a:p>
            <a:r>
              <a:rPr lang="tr-TR" sz="2200" b="1" dirty="0" smtClean="0"/>
              <a:t>Hint: </a:t>
            </a:r>
            <a:r>
              <a:rPr lang="tr-TR" sz="2200" i="1" dirty="0" err="1"/>
              <a:t>Ramayana</a:t>
            </a:r>
            <a:r>
              <a:rPr lang="tr-TR" sz="2200" i="1" dirty="0"/>
              <a:t> </a:t>
            </a:r>
            <a:r>
              <a:rPr lang="tr-TR" sz="2200" dirty="0"/>
              <a:t>ve </a:t>
            </a:r>
            <a:r>
              <a:rPr lang="tr-TR" sz="2200" i="1" dirty="0" err="1" smtClean="0"/>
              <a:t>Mahabharata</a:t>
            </a:r>
            <a:endParaRPr lang="tr-TR" sz="2200" i="1" dirty="0" smtClean="0"/>
          </a:p>
          <a:p>
            <a:r>
              <a:rPr lang="tr-TR" sz="2200" b="1" i="1" dirty="0" smtClean="0"/>
              <a:t>Japon: </a:t>
            </a:r>
            <a:r>
              <a:rPr lang="tr-TR" sz="2200" i="1" dirty="0" err="1"/>
              <a:t>Şinto</a:t>
            </a:r>
            <a:r>
              <a:rPr lang="tr-TR" sz="2200" i="1" dirty="0"/>
              <a:t> 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169643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36667" y="0"/>
            <a:ext cx="132786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DESTAN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2</a:t>
            </a:r>
            <a:r>
              <a:rPr lang="tr-TR" sz="2400" b="1" dirty="0" smtClean="0"/>
              <a:t>) Yapma (Yapay) Destanlar</a:t>
            </a:r>
            <a:r>
              <a:rPr lang="tr-TR" sz="2400" dirty="0" smtClean="0"/>
              <a:t>: </a:t>
            </a:r>
            <a:r>
              <a:rPr lang="tr-TR" sz="2400" dirty="0"/>
              <a:t>Herhangi bir tarihî olayın bir ozan tarafından destan kurallarına uygun olarak yazılmasıyla </a:t>
            </a:r>
            <a:r>
              <a:rPr lang="tr-TR" sz="2400" dirty="0" err="1"/>
              <a:t>olu</a:t>
            </a:r>
            <a:r>
              <a:rPr lang="tr-TR" sz="2400" dirty="0"/>
              <a:t>- </a:t>
            </a:r>
            <a:r>
              <a:rPr lang="tr-TR" sz="2400" dirty="0" err="1"/>
              <a:t>şan</a:t>
            </a:r>
            <a:r>
              <a:rPr lang="tr-TR" sz="2400" dirty="0"/>
              <a:t> destanlara </a:t>
            </a:r>
            <a:r>
              <a:rPr lang="tr-TR" sz="2400" b="1" dirty="0"/>
              <a:t>yapma destan </a:t>
            </a:r>
            <a:r>
              <a:rPr lang="tr-TR" sz="2400" dirty="0"/>
              <a:t>denir. </a:t>
            </a:r>
            <a:endParaRPr lang="tr-TR" sz="2400" dirty="0" smtClean="0"/>
          </a:p>
          <a:p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dirty="0" smtClean="0"/>
              <a:t>Anonim değildir yazarı bellidir.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 smtClean="0"/>
              <a:t>Yakın bir tarihte yaşanmış bir olay anlatılabilir.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 smtClean="0"/>
              <a:t>Üç oluşum safhasından geçmez.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3120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36667" y="0"/>
            <a:ext cx="132786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DESTAN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Yapma (Yapay) Destan Örnekleri</a:t>
            </a:r>
            <a:endParaRPr lang="tr-TR" sz="2400" dirty="0" smtClean="0"/>
          </a:p>
          <a:p>
            <a:r>
              <a:rPr lang="tr-TR" sz="2000" b="1" dirty="0" smtClean="0"/>
              <a:t>İtalyan:</a:t>
            </a:r>
          </a:p>
          <a:p>
            <a:r>
              <a:rPr lang="tr-TR" sz="2000" dirty="0" err="1" smtClean="0"/>
              <a:t>Tasso</a:t>
            </a:r>
            <a:r>
              <a:rPr lang="tr-TR" sz="2000" dirty="0"/>
              <a:t> </a:t>
            </a:r>
            <a:r>
              <a:rPr lang="tr-TR" sz="2000" dirty="0" smtClean="0"/>
              <a:t>-&gt; </a:t>
            </a:r>
            <a:r>
              <a:rPr lang="tr-TR" sz="2000" i="1" dirty="0" err="1" smtClean="0"/>
              <a:t>Kurtarılmıs</a:t>
            </a:r>
            <a:r>
              <a:rPr lang="tr-TR" sz="2000" i="1" dirty="0"/>
              <a:t>̧ </a:t>
            </a:r>
            <a:r>
              <a:rPr lang="tr-TR" sz="2000" i="1" dirty="0" err="1"/>
              <a:t>Kudü</a:t>
            </a:r>
            <a:r>
              <a:rPr lang="tr-TR" sz="2000" i="1" dirty="0" err="1" smtClean="0"/>
              <a:t>s</a:t>
            </a:r>
            <a:endParaRPr lang="tr-TR" sz="2000" i="1" dirty="0"/>
          </a:p>
          <a:p>
            <a:r>
              <a:rPr lang="tr-TR" sz="2000" dirty="0" err="1" smtClean="0"/>
              <a:t>Ariosto</a:t>
            </a:r>
            <a:r>
              <a:rPr lang="tr-TR" sz="2000" dirty="0" smtClean="0"/>
              <a:t> -&gt; </a:t>
            </a:r>
            <a:r>
              <a:rPr lang="tr-TR" sz="2000" i="1" dirty="0" err="1" smtClean="0"/>
              <a:t>C</a:t>
            </a:r>
            <a:r>
              <a:rPr lang="tr-TR" sz="2000" i="1" dirty="0" err="1"/>
              <a:t>̧ılgın</a:t>
            </a:r>
            <a:r>
              <a:rPr lang="tr-TR" sz="2000" i="1" dirty="0"/>
              <a:t> </a:t>
            </a:r>
            <a:r>
              <a:rPr lang="tr-TR" sz="2000" i="1" dirty="0" smtClean="0"/>
              <a:t>Orlando</a:t>
            </a:r>
          </a:p>
          <a:p>
            <a:r>
              <a:rPr lang="tr-TR" sz="2000" dirty="0" err="1" smtClean="0"/>
              <a:t>Dante</a:t>
            </a:r>
            <a:r>
              <a:rPr lang="tr-TR" sz="2000" dirty="0" smtClean="0"/>
              <a:t> -&gt; </a:t>
            </a:r>
            <a:r>
              <a:rPr lang="tr-TR" sz="2000" i="1" dirty="0" smtClean="0"/>
              <a:t>İlahi </a:t>
            </a:r>
            <a:r>
              <a:rPr lang="tr-TR" sz="2000" i="1" dirty="0"/>
              <a:t>Komedya </a:t>
            </a:r>
            <a:endParaRPr lang="tr-TR" sz="2000" i="1" dirty="0" smtClean="0"/>
          </a:p>
          <a:p>
            <a:r>
              <a:rPr lang="tr-TR" sz="2000" b="1" dirty="0" smtClean="0"/>
              <a:t>Latin:</a:t>
            </a:r>
          </a:p>
          <a:p>
            <a:r>
              <a:rPr lang="tr-TR" sz="2000" dirty="0" err="1" smtClean="0"/>
              <a:t>Vergilius</a:t>
            </a:r>
            <a:r>
              <a:rPr lang="tr-TR" sz="2000" dirty="0" smtClean="0"/>
              <a:t> -&gt; </a:t>
            </a:r>
            <a:r>
              <a:rPr lang="tr-TR" sz="2000" i="1" dirty="0" err="1" smtClean="0"/>
              <a:t>Aeneis</a:t>
            </a:r>
            <a:endParaRPr lang="tr-TR" sz="2000" i="1" dirty="0" smtClean="0"/>
          </a:p>
          <a:p>
            <a:r>
              <a:rPr lang="tr-TR" sz="2000" b="1" dirty="0" smtClean="0"/>
              <a:t>İngiliz:</a:t>
            </a:r>
            <a:endParaRPr lang="tr-TR" sz="2000" b="1" dirty="0"/>
          </a:p>
          <a:p>
            <a:r>
              <a:rPr lang="tr-TR" sz="2000" dirty="0" err="1" smtClean="0"/>
              <a:t>Milton</a:t>
            </a:r>
            <a:r>
              <a:rPr lang="tr-TR" sz="2000" dirty="0"/>
              <a:t> </a:t>
            </a:r>
            <a:r>
              <a:rPr lang="tr-TR" sz="2000" dirty="0" smtClean="0"/>
              <a:t>-&gt; </a:t>
            </a:r>
            <a:r>
              <a:rPr lang="tr-TR" sz="2000" i="1" dirty="0" err="1" smtClean="0"/>
              <a:t>Kaybolmus</a:t>
            </a:r>
            <a:r>
              <a:rPr lang="tr-TR" sz="2000" i="1" dirty="0"/>
              <a:t>̧ Cennet </a:t>
            </a:r>
            <a:endParaRPr lang="tr-TR" sz="2000" dirty="0"/>
          </a:p>
          <a:p>
            <a:endParaRPr lang="tr-TR" sz="2200" dirty="0"/>
          </a:p>
          <a:p>
            <a:r>
              <a:rPr lang="tr-TR" sz="2200" dirty="0" smtClean="0"/>
              <a:t>Mehmet Akif Ersoy -&gt; </a:t>
            </a:r>
            <a:r>
              <a:rPr lang="tr-TR" sz="2200" i="1" dirty="0" err="1" smtClean="0"/>
              <a:t>C</a:t>
            </a:r>
            <a:r>
              <a:rPr lang="tr-TR" sz="2200" i="1" dirty="0" err="1"/>
              <a:t>̧anakkale</a:t>
            </a:r>
            <a:r>
              <a:rPr lang="tr-TR" sz="2200" i="1" dirty="0"/>
              <a:t> </a:t>
            </a:r>
            <a:r>
              <a:rPr lang="tr-TR" sz="2200" i="1" dirty="0" err="1"/>
              <a:t>Ş</a:t>
            </a:r>
            <a:r>
              <a:rPr lang="tr-TR" sz="2200" i="1" dirty="0" err="1" smtClean="0"/>
              <a:t>ehitlerine</a:t>
            </a:r>
            <a:endParaRPr lang="tr-TR" sz="2200" i="1" dirty="0" smtClean="0"/>
          </a:p>
          <a:p>
            <a:r>
              <a:rPr lang="tr-TR" sz="2200" dirty="0" smtClean="0"/>
              <a:t>Cahit </a:t>
            </a:r>
            <a:r>
              <a:rPr lang="tr-TR" sz="2200" dirty="0" err="1"/>
              <a:t>Kü</a:t>
            </a:r>
            <a:r>
              <a:rPr lang="tr-TR" sz="2200" dirty="0" err="1" smtClean="0"/>
              <a:t>lebi</a:t>
            </a:r>
            <a:r>
              <a:rPr lang="tr-TR" sz="2200" dirty="0" smtClean="0"/>
              <a:t> -&gt; </a:t>
            </a:r>
            <a:r>
              <a:rPr lang="tr-TR" sz="2200" i="1" dirty="0" err="1" smtClean="0"/>
              <a:t>Atatu</a:t>
            </a:r>
            <a:r>
              <a:rPr lang="tr-TR" sz="2200" i="1" dirty="0" err="1"/>
              <a:t>̈rk</a:t>
            </a:r>
            <a:r>
              <a:rPr lang="tr-TR" sz="2200" i="1" dirty="0"/>
              <a:t> </a:t>
            </a:r>
            <a:r>
              <a:rPr lang="tr-TR" sz="2200" i="1" dirty="0" err="1"/>
              <a:t>Kurtulus</a:t>
            </a:r>
            <a:r>
              <a:rPr lang="tr-TR" sz="2200" i="1" dirty="0"/>
              <a:t>̧ </a:t>
            </a:r>
            <a:r>
              <a:rPr lang="tr-TR" sz="2200" i="1" dirty="0" err="1"/>
              <a:t>Savaş</a:t>
            </a:r>
            <a:r>
              <a:rPr lang="tr-TR" sz="2200" i="1" dirty="0" err="1" smtClean="0"/>
              <a:t>ı</a:t>
            </a:r>
            <a:r>
              <a:rPr lang="tr-TR" sz="2200" i="1" dirty="0" err="1"/>
              <a:t>’nda</a:t>
            </a:r>
            <a:r>
              <a:rPr lang="tr-TR" sz="2200" i="1" dirty="0"/>
              <a:t> </a:t>
            </a:r>
            <a:endParaRPr lang="tr-TR" sz="2200" i="1" dirty="0" smtClean="0"/>
          </a:p>
          <a:p>
            <a:r>
              <a:rPr lang="tr-TR" sz="2200" i="1" dirty="0" smtClean="0"/>
              <a:t>Nazım Hikmet </a:t>
            </a:r>
            <a:r>
              <a:rPr lang="tr-TR" sz="2200" dirty="0" smtClean="0"/>
              <a:t>-&gt; </a:t>
            </a:r>
            <a:r>
              <a:rPr lang="tr-TR" sz="2400" i="1" dirty="0" err="1"/>
              <a:t>Kuvayi</a:t>
            </a:r>
            <a:r>
              <a:rPr lang="tr-TR" sz="2400" i="1" dirty="0"/>
              <a:t> Milliye Destanı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192107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408332" y="4606"/>
            <a:ext cx="438453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TÜRK EDEBİYATINDA DESTAN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000" dirty="0" smtClean="0"/>
              <a:t>Her toplum gibi bizim de ilk edebi ürünlerimiz destanlar olmuştur.</a:t>
            </a:r>
          </a:p>
          <a:p>
            <a:pPr marL="342900" indent="-342900">
              <a:buFont typeface="Wingdings" charset="2"/>
              <a:buChar char="Ø"/>
            </a:pPr>
            <a:endParaRPr lang="tr-TR" sz="2000" dirty="0"/>
          </a:p>
          <a:p>
            <a:pPr marL="342900" indent="-342900">
              <a:buFont typeface="Wingdings" charset="2"/>
              <a:buChar char="Ø"/>
            </a:pPr>
            <a:r>
              <a:rPr lang="tr-TR" sz="2000" dirty="0" err="1"/>
              <a:t>Türk</a:t>
            </a:r>
            <a:r>
              <a:rPr lang="tr-TR" sz="2000" dirty="0"/>
              <a:t> dili, edebiyatı ve tarihi </a:t>
            </a:r>
            <a:r>
              <a:rPr lang="tr-TR" sz="2000" dirty="0" err="1"/>
              <a:t>için</a:t>
            </a:r>
            <a:r>
              <a:rPr lang="tr-TR" sz="2000" dirty="0"/>
              <a:t> </a:t>
            </a:r>
            <a:r>
              <a:rPr lang="tr-TR" sz="2000" dirty="0" err="1"/>
              <a:t>önemli</a:t>
            </a:r>
            <a:r>
              <a:rPr lang="tr-TR" sz="2000" dirty="0"/>
              <a:t> bir kaynak </a:t>
            </a:r>
            <a:r>
              <a:rPr lang="tr-TR" sz="2000" dirty="0" err="1"/>
              <a:t>niteliği</a:t>
            </a:r>
            <a:r>
              <a:rPr lang="tr-TR" sz="2000" dirty="0"/>
              <a:t> </a:t>
            </a:r>
            <a:r>
              <a:rPr lang="tr-TR" sz="2000" dirty="0" err="1"/>
              <a:t>taşıyan</a:t>
            </a:r>
            <a:r>
              <a:rPr lang="tr-TR" sz="2000" dirty="0"/>
              <a:t> destanlar, </a:t>
            </a:r>
            <a:r>
              <a:rPr lang="tr-TR" sz="2000" dirty="0" err="1"/>
              <a:t>Sözlu</a:t>
            </a:r>
            <a:r>
              <a:rPr lang="tr-TR" sz="2000" dirty="0"/>
              <a:t>̈ Edebiyat </a:t>
            </a:r>
            <a:r>
              <a:rPr lang="tr-TR" sz="2000" dirty="0" err="1"/>
              <a:t>Do</a:t>
            </a:r>
            <a:r>
              <a:rPr lang="tr-TR" sz="2000" dirty="0" err="1" smtClean="0"/>
              <a:t>̈nem</a:t>
            </a:r>
            <a:r>
              <a:rPr lang="tr-TR" sz="2000" dirty="0" smtClean="0"/>
              <a:t> </a:t>
            </a:r>
            <a:r>
              <a:rPr lang="tr-TR" sz="2000" dirty="0" err="1"/>
              <a:t>ürü</a:t>
            </a:r>
            <a:r>
              <a:rPr lang="tr-TR" sz="2000" dirty="0" err="1" smtClean="0"/>
              <a:t>nlerindendir</a:t>
            </a:r>
            <a:endParaRPr lang="tr-TR" sz="2000" dirty="0" smtClean="0"/>
          </a:p>
          <a:p>
            <a:pPr marL="342900" indent="-342900">
              <a:buFont typeface="Wingdings" charset="2"/>
              <a:buChar char="Ø"/>
            </a:pPr>
            <a:endParaRPr lang="tr-TR" sz="2000" dirty="0"/>
          </a:p>
          <a:p>
            <a:pPr marL="342900" indent="-342900">
              <a:buFont typeface="Wingdings" charset="2"/>
              <a:buChar char="Ø"/>
            </a:pPr>
            <a:r>
              <a:rPr lang="tr-TR" sz="2000" dirty="0"/>
              <a:t>Bilinen yazılı </a:t>
            </a:r>
            <a:r>
              <a:rPr lang="tr-TR" sz="2000" dirty="0" err="1"/>
              <a:t>Türk</a:t>
            </a:r>
            <a:r>
              <a:rPr lang="tr-TR" sz="2000" dirty="0"/>
              <a:t> destanları daha </a:t>
            </a:r>
            <a:r>
              <a:rPr lang="tr-TR" sz="2000" dirty="0" err="1"/>
              <a:t>çok</a:t>
            </a:r>
            <a:r>
              <a:rPr lang="tr-TR" sz="2000" dirty="0"/>
              <a:t> </a:t>
            </a:r>
            <a:r>
              <a:rPr lang="tr-TR" sz="2000" dirty="0" err="1"/>
              <a:t>İran</a:t>
            </a:r>
            <a:r>
              <a:rPr lang="tr-TR" sz="2000" dirty="0"/>
              <a:t>, </a:t>
            </a:r>
            <a:r>
              <a:rPr lang="tr-TR" sz="2000" dirty="0" err="1"/>
              <a:t>Çin</a:t>
            </a:r>
            <a:r>
              <a:rPr lang="tr-TR" sz="2000" dirty="0"/>
              <a:t>, Arap, </a:t>
            </a:r>
            <a:r>
              <a:rPr lang="tr-TR" sz="2000" dirty="0" err="1"/>
              <a:t>Moğol</a:t>
            </a:r>
            <a:r>
              <a:rPr lang="tr-TR" sz="2000" dirty="0"/>
              <a:t>, Bizans ve Batı kaynaklarından </a:t>
            </a:r>
            <a:r>
              <a:rPr lang="tr-TR" sz="2000" dirty="0" err="1" smtClean="0"/>
              <a:t>derlenmis</a:t>
            </a:r>
            <a:r>
              <a:rPr lang="tr-TR" sz="2000" dirty="0"/>
              <a:t>̧; </a:t>
            </a:r>
            <a:r>
              <a:rPr lang="tr-TR" sz="2000" dirty="0" err="1"/>
              <a:t>oluşumlarından</a:t>
            </a:r>
            <a:r>
              <a:rPr lang="tr-TR" sz="2000" dirty="0"/>
              <a:t> </a:t>
            </a:r>
            <a:r>
              <a:rPr lang="tr-TR" sz="2000" dirty="0" err="1"/>
              <a:t>çok</a:t>
            </a:r>
            <a:r>
              <a:rPr lang="tr-TR" sz="2000" dirty="0"/>
              <a:t> sonra yazıya </a:t>
            </a:r>
            <a:r>
              <a:rPr lang="tr-TR" sz="2000" dirty="0" err="1"/>
              <a:t>geçirilmiştir</a:t>
            </a:r>
            <a:r>
              <a:rPr lang="tr-TR" sz="2000" dirty="0"/>
              <a:t>. </a:t>
            </a:r>
            <a:endParaRPr lang="tr-TR" sz="2000" dirty="0" smtClean="0"/>
          </a:p>
          <a:p>
            <a:pPr marL="342900" indent="-342900">
              <a:buFont typeface="Wingdings" charset="2"/>
              <a:buChar char="Ø"/>
            </a:pPr>
            <a:endParaRPr lang="tr-TR" sz="2000" dirty="0" smtClean="0"/>
          </a:p>
          <a:p>
            <a:pPr marL="342900" indent="-342900">
              <a:buFont typeface="Wingdings" charset="2"/>
              <a:buChar char="Ø"/>
            </a:pPr>
            <a:r>
              <a:rPr lang="tr-TR" sz="2000" dirty="0"/>
              <a:t>Türk destanları incelendiğinde </a:t>
            </a:r>
            <a:r>
              <a:rPr lang="tr-TR" sz="2000" dirty="0" err="1"/>
              <a:t>ışık</a:t>
            </a:r>
            <a:r>
              <a:rPr lang="tr-TR" sz="2000" dirty="0"/>
              <a:t>, at, </a:t>
            </a:r>
            <a:r>
              <a:rPr lang="tr-TR" sz="2000" dirty="0" err="1"/>
              <a:t>ağac</a:t>
            </a:r>
            <a:r>
              <a:rPr lang="tr-TR" sz="2000" dirty="0"/>
              <a:t>̧, su, </a:t>
            </a:r>
            <a:r>
              <a:rPr lang="tr-TR" sz="2000" dirty="0" err="1"/>
              <a:t>çeşitli</a:t>
            </a:r>
            <a:r>
              <a:rPr lang="tr-TR" sz="2000" dirty="0"/>
              <a:t> madenler (</a:t>
            </a:r>
            <a:r>
              <a:rPr lang="tr-TR" sz="2000" dirty="0" err="1"/>
              <a:t>gümüs</a:t>
            </a:r>
            <a:r>
              <a:rPr lang="tr-TR" sz="2000" dirty="0"/>
              <a:t>̧, altın, demir vb.), kurt, kadın, yada </a:t>
            </a:r>
            <a:r>
              <a:rPr lang="tr-TR" sz="2000" dirty="0" err="1"/>
              <a:t>taşı</a:t>
            </a:r>
            <a:r>
              <a:rPr lang="tr-TR" sz="2000" dirty="0"/>
              <a:t>, ok-yay, </a:t>
            </a:r>
            <a:r>
              <a:rPr lang="tr-TR" sz="2000" dirty="0" err="1"/>
              <a:t>yaşlı</a:t>
            </a:r>
            <a:r>
              <a:rPr lang="tr-TR" sz="2000" dirty="0"/>
              <a:t> adam </a:t>
            </a:r>
            <a:r>
              <a:rPr lang="tr-TR" sz="2000" dirty="0" smtClean="0"/>
              <a:t>gibi </a:t>
            </a:r>
            <a:r>
              <a:rPr lang="tr-TR" sz="2000" dirty="0"/>
              <a:t>mitolojik ögelerin sıklıkla kullanıldığını görmekteyiz</a:t>
            </a:r>
            <a:r>
              <a:rPr lang="tr-TR" sz="20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000" dirty="0"/>
          </a:p>
          <a:p>
            <a:pPr marL="342900" indent="-342900">
              <a:buFont typeface="Wingdings" charset="2"/>
              <a:buChar char="Ø"/>
            </a:pPr>
            <a:r>
              <a:rPr lang="tr-TR" sz="2000" u="sng" dirty="0"/>
              <a:t>Türk destanlarını</a:t>
            </a:r>
            <a:r>
              <a:rPr lang="tr-TR" sz="2000" dirty="0"/>
              <a:t> İslamiyet’ten önceki Türk destanları ve İslamiyet’ten sonraki Türk destanları olarak iki başlıkta inceleyebiliriz</a:t>
            </a:r>
            <a:r>
              <a:rPr lang="tr-TR" sz="2000" dirty="0" smtClean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5783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1631</Words>
  <Application>Microsoft Macintosh PowerPoint</Application>
  <PresentationFormat>Ekran Gösterisi (16:9)</PresentationFormat>
  <Paragraphs>481</Paragraphs>
  <Slides>47</Slides>
  <Notes>47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47</vt:i4>
      </vt:variant>
    </vt:vector>
  </HeadingPairs>
  <TitlesOfParts>
    <vt:vector size="52" baseType="lpstr">
      <vt:lpstr>Calibri</vt:lpstr>
      <vt:lpstr>Times New Roman</vt:lpstr>
      <vt:lpstr>Wingdings</vt:lpstr>
      <vt:lpstr>Arial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101</cp:revision>
  <dcterms:created xsi:type="dcterms:W3CDTF">2013-01-27T12:21:31Z</dcterms:created>
  <dcterms:modified xsi:type="dcterms:W3CDTF">2019-03-17T18:36:31Z</dcterms:modified>
</cp:coreProperties>
</file>