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301" r:id="rId2"/>
    <p:sldId id="302" r:id="rId3"/>
    <p:sldId id="256" r:id="rId4"/>
    <p:sldId id="260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303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 autoAdjust="0"/>
    <p:restoredTop sz="94729"/>
  </p:normalViewPr>
  <p:slideViewPr>
    <p:cSldViewPr>
      <p:cViewPr varScale="1">
        <p:scale>
          <a:sx n="140" d="100"/>
          <a:sy n="140" d="100"/>
        </p:scale>
        <p:origin x="632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49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334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41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87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504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473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3324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2839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5054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5610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549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7397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43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7349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3213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5369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2954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8373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713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0063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8229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135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0023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507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4579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9135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1206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3282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2104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689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9344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098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4287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3086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0242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2136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2775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3361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2887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855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697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192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236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140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74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12.05.2019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ebiyatciyim.com/" TargetMode="External"/><Relationship Id="rId4" Type="http://schemas.openxmlformats.org/officeDocument/2006/relationships/hyperlink" Target="https://www.youtube.com/DenizHoca" TargetMode="External"/><Relationship Id="rId5" Type="http://schemas.openxmlformats.org/officeDocument/2006/relationships/hyperlink" Target="https://www.edebiyatciyim.com/10-sinif-turk-dili-ve-edebiyati-2-donem-2-yazili-sinavina-hazirlik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anzimat-1-donem-sanatcilari/" TargetMode="External"/><Relationship Id="rId4" Type="http://schemas.openxmlformats.org/officeDocument/2006/relationships/hyperlink" Target="https://www.edebiyatciyim.com/tanzimat-donemi-tiyatro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edebiyatciyim.com/ani-hatira-nedir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edebiyatciyim.com/serveti-funun-doneminde-ani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edebiyatciyim.com/cumhuriyet-doneminde-ani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www.edebiyatciyim.com/gezi-yazisi-nedir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yuklemine-gore-cumleler/" TargetMode="External"/><Relationship Id="rId4" Type="http://schemas.openxmlformats.org/officeDocument/2006/relationships/hyperlink" Target="https://www.edebiyatciyim.com/yuklemin-yerine-gore-cumleler/" TargetMode="External"/><Relationship Id="rId5" Type="http://schemas.openxmlformats.org/officeDocument/2006/relationships/hyperlink" Target="https://www.edebiyatciyim.com/anlamina-gore-cumleler/" TargetMode="External"/><Relationship Id="rId6" Type="http://schemas.openxmlformats.org/officeDocument/2006/relationships/hyperlink" Target="https://www.edebiyatciyim.com/yapisina-gore-cumle-cesitleri-yapilarina-gore-cumleler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www.edebiyatciyim.com/anlamina-gore-cumleler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yuklemin-yerine-gore-cumleler/#1" TargetMode="External"/><Relationship Id="rId4" Type="http://schemas.openxmlformats.org/officeDocument/2006/relationships/hyperlink" Target="https://www.edebiyatciyim.com/yuklemin-yerine-gore-cumleler/#2" TargetMode="External"/><Relationship Id="rId5" Type="http://schemas.openxmlformats.org/officeDocument/2006/relationships/hyperlink" Target="https://www.edebiyatciyim.com/yuklemin-yerine-gore-cumleler/#3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s://www.edebiyatciyim.com/yuklemin-yerine-gore-cumleler/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hyperlink" Target="https://www.edebiyatciyim.com/yuklemine-gore-cumleler/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hyperlink" Target="https://www.edebiyatciyim.com/yapisina-gore-cumle-cesitleri-yapilarina-gore-cumlele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edebiyatciyim.com/karagoz-oyunu-karagoz-oyununun-ozellikleri/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hyperlink" Target="https://www.edebiyatciyim.com/fiilimsiler-isim-fiil-sifat-fiil-zarf-fiil/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hyperlink" Target="https://www.edebiyatciyim.com/baglac-nedir-baglac-ornekleri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edebiyatciyim.com/orta-oyunu-ve-ozellikleri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36667" y="0"/>
            <a:ext cx="132786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DESTAN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1707654"/>
            <a:ext cx="87849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dirty="0"/>
              <a:t>Bu </a:t>
            </a:r>
            <a:r>
              <a:rPr lang="tr-TR" sz="2000" dirty="0" smtClean="0"/>
              <a:t>sunu </a:t>
            </a:r>
            <a:r>
              <a:rPr lang="tr-TR" sz="2000" dirty="0"/>
              <a:t>“</a:t>
            </a:r>
            <a:r>
              <a:rPr lang="tr-TR" sz="2000" b="1" dirty="0"/>
              <a:t>Deniz Hoca</a:t>
            </a:r>
            <a:r>
              <a:rPr lang="tr-TR" sz="2000" dirty="0"/>
              <a:t>” ve </a:t>
            </a:r>
            <a:r>
              <a:rPr lang="tr-TR" sz="2000" b="1" dirty="0" smtClean="0">
                <a:hlinkClick r:id="rId3"/>
              </a:rPr>
              <a:t>www.edebiyatciyim.com</a:t>
            </a:r>
            <a:r>
              <a:rPr lang="tr-TR" sz="2000" dirty="0" smtClean="0"/>
              <a:t> </a:t>
            </a:r>
            <a:r>
              <a:rPr lang="tr-TR" sz="2000" dirty="0"/>
              <a:t>tarafından hazırlanmıştır.</a:t>
            </a:r>
          </a:p>
          <a:p>
            <a:pPr algn="ctr"/>
            <a:endParaRPr lang="tr-TR" sz="2800" dirty="0"/>
          </a:p>
          <a:p>
            <a:r>
              <a:rPr lang="tr-TR" sz="2200" dirty="0">
                <a:solidFill>
                  <a:srgbClr val="FF0000"/>
                </a:solidFill>
              </a:rPr>
              <a:t>1. Deniz Hoca Youtube Kanalı</a:t>
            </a:r>
            <a:r>
              <a:rPr lang="tr-TR" sz="2200" dirty="0"/>
              <a:t> ⇒ </a:t>
            </a:r>
            <a:r>
              <a:rPr lang="tr-TR" sz="2200" dirty="0">
                <a:hlinkClick r:id="rId4"/>
              </a:rPr>
              <a:t>www.youtube.com/DenizHoca</a:t>
            </a:r>
            <a:endParaRPr lang="tr-TR" sz="2200" dirty="0"/>
          </a:p>
          <a:p>
            <a:r>
              <a:rPr lang="tr-TR" sz="2200" dirty="0">
                <a:solidFill>
                  <a:srgbClr val="FF0000"/>
                </a:solidFill>
              </a:rPr>
              <a:t>2. Konu Linki </a:t>
            </a:r>
            <a:r>
              <a:rPr lang="tr-TR" sz="2200" dirty="0"/>
              <a:t>⇒ </a:t>
            </a:r>
            <a:r>
              <a:rPr lang="tr-TR" sz="2200" dirty="0" smtClean="0">
                <a:hlinkClick r:id="rId5"/>
              </a:rPr>
              <a:t>https://www.edebiyatciyim.com/SINAV HAZIRLIĞI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71247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275315" y="0"/>
            <a:ext cx="465056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ORTA OYUNUNUN BÖLÜMLERİ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b="1" i="1" dirty="0" smtClean="0"/>
              <a:t>a. Öndeyiş </a:t>
            </a:r>
            <a:r>
              <a:rPr lang="tr-TR" sz="2300" b="1" i="1" dirty="0"/>
              <a:t>(Giriş):</a:t>
            </a:r>
            <a:r>
              <a:rPr lang="tr-TR" sz="2300" dirty="0"/>
              <a:t> Bu bölümde Pişekar sahneye müzik eşliğinde çıkar ve oynanacak oyunu takdim eder. Sunuştan sonra bir kenara çekilir ve </a:t>
            </a:r>
            <a:r>
              <a:rPr lang="tr-TR" sz="2300" dirty="0" err="1"/>
              <a:t>Kavuklu’nun</a:t>
            </a:r>
            <a:r>
              <a:rPr lang="tr-TR" sz="2300" dirty="0"/>
              <a:t> sahneye çıkmasını bekler</a:t>
            </a:r>
            <a:r>
              <a:rPr lang="tr-TR" sz="2300" dirty="0" smtClean="0"/>
              <a:t>.</a:t>
            </a:r>
          </a:p>
          <a:p>
            <a:endParaRPr lang="tr-TR" sz="2300" dirty="0"/>
          </a:p>
          <a:p>
            <a:r>
              <a:rPr lang="tr-TR" sz="2300" b="1" i="1" dirty="0"/>
              <a:t>b. Söyleşme (Muhavere):</a:t>
            </a:r>
            <a:r>
              <a:rPr lang="tr-TR" sz="2300" dirty="0"/>
              <a:t> Kavuklu sahneye çıkar ve Pişekar ile bir muhabbete başlarlar</a:t>
            </a:r>
            <a:r>
              <a:rPr lang="tr-TR" sz="2300" dirty="0" smtClean="0"/>
              <a:t>. </a:t>
            </a:r>
          </a:p>
          <a:p>
            <a:endParaRPr lang="tr-TR" sz="2300" dirty="0" smtClean="0"/>
          </a:p>
          <a:p>
            <a:r>
              <a:rPr lang="tr-TR" sz="2300" b="1" i="1" dirty="0" smtClean="0"/>
              <a:t>c</a:t>
            </a:r>
            <a:r>
              <a:rPr lang="tr-TR" sz="2300" b="1" i="1" dirty="0"/>
              <a:t>. Fasıl:</a:t>
            </a:r>
            <a:r>
              <a:rPr lang="tr-TR" sz="2300" dirty="0"/>
              <a:t> Bu bölümde oyunun asıl </a:t>
            </a:r>
            <a:r>
              <a:rPr lang="tr-TR" sz="2300" dirty="0" smtClean="0"/>
              <a:t>unsuru sahnelenir. </a:t>
            </a:r>
            <a:r>
              <a:rPr lang="tr-TR" sz="2300" dirty="0"/>
              <a:t>Diğer karakterler de bu bölümde oyuna dahil olur. </a:t>
            </a:r>
            <a:endParaRPr lang="tr-TR" sz="2300" dirty="0" smtClean="0"/>
          </a:p>
          <a:p>
            <a:endParaRPr lang="tr-TR" sz="2300" dirty="0" smtClean="0"/>
          </a:p>
          <a:p>
            <a:r>
              <a:rPr lang="tr-TR" sz="2300" b="1" i="1" dirty="0" smtClean="0"/>
              <a:t>d</a:t>
            </a:r>
            <a:r>
              <a:rPr lang="tr-TR" sz="2300" b="1" i="1" dirty="0"/>
              <a:t>. Bitiş:</a:t>
            </a:r>
            <a:r>
              <a:rPr lang="tr-TR" sz="2300" dirty="0"/>
              <a:t> Bu bölümde ana tipler olan Pişekar ile Kavuklu konuşmalarını bir neticeye ulaştırır. </a:t>
            </a:r>
            <a:r>
              <a:rPr lang="tr-TR" sz="2300" dirty="0" smtClean="0"/>
              <a:t>Her </a:t>
            </a:r>
            <a:r>
              <a:rPr lang="tr-TR" sz="2300" dirty="0"/>
              <a:t>iki oyuncunun </a:t>
            </a:r>
            <a:r>
              <a:rPr lang="tr-TR" sz="2300" dirty="0" smtClean="0"/>
              <a:t>kalıplaşmış sözleriyle </a:t>
            </a:r>
            <a:r>
              <a:rPr lang="tr-TR" sz="2300" dirty="0"/>
              <a:t>oyun sonlandırılır.</a:t>
            </a:r>
          </a:p>
        </p:txBody>
      </p:sp>
    </p:spTree>
    <p:extLst>
      <p:ext uri="{BB962C8B-B14F-4D97-AF65-F5344CB8AC3E}">
        <p14:creationId xmlns:p14="http://schemas.microsoft.com/office/powerpoint/2010/main" val="1499650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67286" y="2318"/>
            <a:ext cx="40666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ORTA OYUNUNUN KİŞİLERİ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/>
              <a:t>Pişekar:</a:t>
            </a:r>
            <a:r>
              <a:rPr lang="tr-TR" sz="2400" dirty="0"/>
              <a:t> Oyunun baş </a:t>
            </a:r>
            <a:r>
              <a:rPr lang="tr-TR" sz="2400" dirty="0" smtClean="0"/>
              <a:t>karakterlerindendir</a:t>
            </a:r>
            <a:r>
              <a:rPr lang="tr-TR" sz="2400" dirty="0"/>
              <a:t>. Sahneye ilk çıkan </a:t>
            </a:r>
            <a:r>
              <a:rPr lang="tr-TR" sz="2400" dirty="0" smtClean="0"/>
              <a:t>kişidir. Oyunun </a:t>
            </a:r>
            <a:r>
              <a:rPr lang="tr-TR" sz="2400" dirty="0"/>
              <a:t>yönlendiricisidir. </a:t>
            </a:r>
            <a:r>
              <a:rPr lang="tr-TR" sz="2400" dirty="0" smtClean="0"/>
              <a:t>Pişekar</a:t>
            </a:r>
            <a:r>
              <a:rPr lang="tr-TR" sz="2400" dirty="0"/>
              <a:t>, Hacivat’ın orta oyunundaki karşılığıdır. Eğitim görmüş ve kültürlüdür. </a:t>
            </a:r>
            <a:r>
              <a:rPr lang="tr-TR" sz="2400" dirty="0" smtClean="0"/>
              <a:t>Dönemin </a:t>
            </a:r>
            <a:r>
              <a:rPr lang="tr-TR" sz="2400" dirty="0"/>
              <a:t>İstanbul Türkçesini konuşur ve konuşmasında bolca Arapça ve Farsça sözcüklere yer verir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b="1" i="1" dirty="0"/>
              <a:t>Kavuklu:</a:t>
            </a:r>
            <a:r>
              <a:rPr lang="tr-TR" sz="2400" dirty="0"/>
              <a:t> Oyunun ana karakterlerindendir. Karagöz’ün orta oyunundaki karşılığı olarak kabul görür. Okumamış, saf, iyi niyetli, herkese inanan, nerede nasıl davranmasını bilmeyen, deli dolu ve işsiz bir tiptir. Oyundaki güldürünün ana kaynağı </a:t>
            </a:r>
            <a:r>
              <a:rPr lang="tr-TR" sz="2400" dirty="0" err="1"/>
              <a:t>Kavuklu’dur</a:t>
            </a:r>
            <a:r>
              <a:rPr lang="tr-T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325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2922" y="3462"/>
            <a:ext cx="503535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TANZİMAT DÖNEMİ’NDE TİYATRO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Tanzimat Dönemi ile birlikte ilk kez edebiyatımızda modern anlamda tiyatro çalışmaları başlamıştır.</a:t>
            </a:r>
          </a:p>
          <a:p>
            <a:endParaRPr lang="tr-TR" sz="2400" dirty="0"/>
          </a:p>
          <a:p>
            <a:r>
              <a:rPr lang="tr-TR" sz="2400" dirty="0" smtClean="0"/>
              <a:t>Batı tiyatrolarını yakından takip eden sanatçılarımız tercümelerle ve uyarlamalarla ilk çalışmalarını yapmışlardır.</a:t>
            </a:r>
          </a:p>
          <a:p>
            <a:endParaRPr lang="tr-TR" sz="2400" dirty="0"/>
          </a:p>
          <a:p>
            <a:r>
              <a:rPr lang="tr-TR" sz="2400" dirty="0" smtClean="0">
                <a:hlinkClick r:id="rId3"/>
              </a:rPr>
              <a:t>I</a:t>
            </a:r>
            <a:r>
              <a:rPr lang="tr-TR" sz="2400" dirty="0">
                <a:hlinkClick r:id="rId3"/>
              </a:rPr>
              <a:t>. </a:t>
            </a:r>
            <a:r>
              <a:rPr lang="tr-TR" sz="2400" dirty="0" err="1">
                <a:hlinkClick r:id="rId3"/>
              </a:rPr>
              <a:t>Dönem</a:t>
            </a:r>
            <a:r>
              <a:rPr lang="tr-TR" sz="2400" dirty="0">
                <a:hlinkClick r:id="rId3"/>
              </a:rPr>
              <a:t> Tanzimat </a:t>
            </a:r>
            <a:r>
              <a:rPr lang="tr-TR" sz="2400" dirty="0" err="1">
                <a:hlinkClick r:id="rId3"/>
              </a:rPr>
              <a:t>sanatçıları</a:t>
            </a:r>
            <a:r>
              <a:rPr lang="tr-TR" sz="2400" dirty="0"/>
              <a:t>, tiyatroyu halkı </a:t>
            </a:r>
            <a:r>
              <a:rPr lang="tr-TR" sz="2400" dirty="0" err="1"/>
              <a:t>eğitmekte</a:t>
            </a:r>
            <a:r>
              <a:rPr lang="tr-TR" sz="2400" dirty="0"/>
              <a:t> bir </a:t>
            </a:r>
            <a:r>
              <a:rPr lang="tr-TR" sz="2400" dirty="0" err="1"/>
              <a:t>arac</a:t>
            </a:r>
            <a:r>
              <a:rPr lang="tr-TR" sz="2400" dirty="0"/>
              <a:t>̧ olarak </a:t>
            </a:r>
            <a:r>
              <a:rPr lang="tr-TR" sz="2400" dirty="0" err="1"/>
              <a:t>kullanmışlardır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Ayrıca </a:t>
            </a:r>
            <a:r>
              <a:rPr lang="tr-TR" sz="2400" dirty="0" err="1" smtClean="0"/>
              <a:t>Bkz</a:t>
            </a:r>
            <a:r>
              <a:rPr lang="tr-TR" sz="2400" dirty="0" smtClean="0"/>
              <a:t> -&gt; </a:t>
            </a:r>
            <a:r>
              <a:rPr lang="tr-TR" sz="2400" dirty="0" smtClean="0">
                <a:hlinkClick r:id="rId4"/>
              </a:rPr>
              <a:t>Tanzimat Dönemi’nde Tiyatro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8750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2922" y="3462"/>
            <a:ext cx="503535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TANZİMAT DÖNEMİ’NDE TİYATRO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Türk </a:t>
            </a:r>
            <a:r>
              <a:rPr lang="tr-TR" sz="2400" dirty="0"/>
              <a:t>Edebiyatı’nda yazılan </a:t>
            </a:r>
            <a:r>
              <a:rPr lang="tr-TR" sz="2400" b="1" i="1" dirty="0"/>
              <a:t>ilk Türk tiyatro eseri</a:t>
            </a:r>
            <a:r>
              <a:rPr lang="tr-TR" sz="2400" dirty="0"/>
              <a:t>, Şinasi tarafından 1860 yılında yazılan “</a:t>
            </a:r>
            <a:r>
              <a:rPr lang="tr-TR" sz="2400" b="1" i="1" dirty="0"/>
              <a:t>Şair Evlenmesi</a:t>
            </a:r>
            <a:r>
              <a:rPr lang="tr-TR" sz="2400" dirty="0"/>
              <a:t>” adlı oyundur. </a:t>
            </a:r>
          </a:p>
          <a:p>
            <a:endParaRPr lang="tr-TR" sz="2400" dirty="0"/>
          </a:p>
          <a:p>
            <a:r>
              <a:rPr lang="tr-TR" sz="2400" dirty="0" smtClean="0"/>
              <a:t>Oyunda </a:t>
            </a:r>
            <a:r>
              <a:rPr lang="tr-TR" sz="2400" dirty="0" err="1"/>
              <a:t>görücu</a:t>
            </a:r>
            <a:r>
              <a:rPr lang="tr-TR" sz="2400" dirty="0"/>
              <a:t>̈ </a:t>
            </a:r>
            <a:r>
              <a:rPr lang="tr-TR" sz="2400" dirty="0" err="1"/>
              <a:t>usulüyle</a:t>
            </a:r>
            <a:r>
              <a:rPr lang="tr-TR" sz="2400" dirty="0"/>
              <a:t> evlenmenin </a:t>
            </a:r>
            <a:r>
              <a:rPr lang="tr-TR" sz="2400" dirty="0" err="1"/>
              <a:t>yanlışlığı</a:t>
            </a:r>
            <a:r>
              <a:rPr lang="tr-TR" sz="2400" dirty="0"/>
              <a:t>, komedi </a:t>
            </a:r>
            <a:r>
              <a:rPr lang="tr-TR" sz="2400" dirty="0" err="1"/>
              <a:t>ögeleriyle</a:t>
            </a:r>
            <a:r>
              <a:rPr lang="tr-TR" sz="2400" dirty="0"/>
              <a:t> </a:t>
            </a:r>
            <a:r>
              <a:rPr lang="tr-TR" sz="2400" dirty="0" err="1"/>
              <a:t>süslenerek</a:t>
            </a:r>
            <a:r>
              <a:rPr lang="tr-TR" sz="2400" dirty="0"/>
              <a:t> </a:t>
            </a:r>
            <a:r>
              <a:rPr lang="tr-TR" sz="2400" dirty="0" err="1"/>
              <a:t>anlatılmıştır</a:t>
            </a:r>
            <a:r>
              <a:rPr lang="tr-TR" sz="2400" dirty="0"/>
              <a:t>. Bu </a:t>
            </a:r>
            <a:r>
              <a:rPr lang="tr-TR" sz="2400" dirty="0" err="1"/>
              <a:t>yönüyle</a:t>
            </a:r>
            <a:r>
              <a:rPr lang="tr-TR" sz="2400" dirty="0"/>
              <a:t> eser, bir “</a:t>
            </a:r>
            <a:r>
              <a:rPr lang="tr-TR" sz="2400" dirty="0" err="1"/>
              <a:t>töre</a:t>
            </a:r>
            <a:r>
              <a:rPr lang="tr-TR" sz="2400" dirty="0"/>
              <a:t> komedisi” olarak kabul edilebilir.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Yazar</a:t>
            </a:r>
            <a:r>
              <a:rPr lang="tr-TR" sz="2400" dirty="0"/>
              <a:t>, toplumdaki olumsuz </a:t>
            </a:r>
            <a:r>
              <a:rPr lang="tr-TR" sz="2400" dirty="0" err="1"/>
              <a:t>örneklerden</a:t>
            </a:r>
            <a:r>
              <a:rPr lang="tr-TR" sz="2400" dirty="0"/>
              <a:t> yola </a:t>
            </a:r>
            <a:r>
              <a:rPr lang="tr-TR" sz="2400" dirty="0" err="1"/>
              <a:t>çıkarak</a:t>
            </a:r>
            <a:r>
              <a:rPr lang="tr-TR" sz="2400" dirty="0"/>
              <a:t> halkı </a:t>
            </a:r>
            <a:r>
              <a:rPr lang="tr-TR" sz="2400" dirty="0" err="1"/>
              <a:t>eğitmeye</a:t>
            </a:r>
            <a:r>
              <a:rPr lang="tr-TR" sz="2400" dirty="0"/>
              <a:t> </a:t>
            </a:r>
            <a:r>
              <a:rPr lang="tr-TR" sz="2400" dirty="0" err="1"/>
              <a:t>çalışmıştır</a:t>
            </a:r>
            <a:r>
              <a:rPr lang="tr-TR" sz="2400" dirty="0"/>
              <a:t>. </a:t>
            </a:r>
          </a:p>
          <a:p>
            <a:endParaRPr lang="tr-TR" sz="2400" dirty="0" smtClean="0"/>
          </a:p>
          <a:p>
            <a:r>
              <a:rPr lang="tr-TR" sz="2400" dirty="0" smtClean="0"/>
              <a:t>Bu eserde ”Geleneksel Türk </a:t>
            </a:r>
            <a:r>
              <a:rPr lang="tr-TR" sz="2400" dirty="0" err="1" smtClean="0"/>
              <a:t>Tiyatrosu”nun</a:t>
            </a:r>
            <a:r>
              <a:rPr lang="tr-TR" sz="2400" dirty="0" smtClean="0"/>
              <a:t> da etkileri görülmektedir.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6853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2922" y="3462"/>
            <a:ext cx="503535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TANZİMAT DÖNEMİ’NDE TİYATRO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Sahnelenen ilk Türk tiyatrosu Namık Kemal’in </a:t>
            </a:r>
            <a:r>
              <a:rPr lang="tr-TR" sz="2400" b="1" i="1" dirty="0" smtClean="0"/>
              <a:t>Vatan Yahut Silistre</a:t>
            </a:r>
            <a:r>
              <a:rPr lang="tr-TR" sz="2400" dirty="0" smtClean="0"/>
              <a:t> adlı eseridir.</a:t>
            </a:r>
          </a:p>
          <a:p>
            <a:endParaRPr lang="tr-TR" sz="2400" dirty="0" smtClean="0"/>
          </a:p>
          <a:p>
            <a:r>
              <a:rPr lang="tr-TR" sz="2400" dirty="0"/>
              <a:t>Ahmet </a:t>
            </a:r>
            <a:r>
              <a:rPr lang="tr-TR" sz="2400" dirty="0" err="1"/>
              <a:t>Vefik</a:t>
            </a:r>
            <a:r>
              <a:rPr lang="tr-TR" sz="2400" dirty="0"/>
              <a:t> </a:t>
            </a:r>
            <a:r>
              <a:rPr lang="tr-TR" sz="2400" dirty="0" err="1"/>
              <a:t>Paşa</a:t>
            </a:r>
            <a:r>
              <a:rPr lang="tr-TR" sz="2400" dirty="0"/>
              <a:t> ve </a:t>
            </a:r>
            <a:r>
              <a:rPr lang="tr-TR" sz="2400" dirty="0" err="1"/>
              <a:t>Direktör</a:t>
            </a:r>
            <a:r>
              <a:rPr lang="tr-TR" sz="2400" dirty="0"/>
              <a:t> Ali Bey gibi </a:t>
            </a:r>
            <a:r>
              <a:rPr lang="tr-TR" sz="2400" dirty="0" err="1"/>
              <a:t>sanatç</a:t>
            </a:r>
            <a:r>
              <a:rPr lang="tr-TR" sz="2400" dirty="0" err="1" smtClean="0"/>
              <a:t>ılar</a:t>
            </a:r>
            <a:r>
              <a:rPr lang="tr-TR" sz="2400" dirty="0" smtClean="0"/>
              <a:t> bu dönemde başta Moliere </a:t>
            </a:r>
            <a:r>
              <a:rPr lang="tr-TR" sz="2400" dirty="0"/>
              <a:t>(</a:t>
            </a:r>
            <a:r>
              <a:rPr lang="tr-TR" sz="2400" dirty="0" err="1"/>
              <a:t>Molyer</a:t>
            </a:r>
            <a:r>
              <a:rPr lang="tr-TR" sz="2400" dirty="0"/>
              <a:t>) olmak </a:t>
            </a:r>
            <a:r>
              <a:rPr lang="tr-TR" sz="2400" dirty="0" err="1"/>
              <a:t>üzere</a:t>
            </a:r>
            <a:r>
              <a:rPr lang="tr-TR" sz="2400" dirty="0"/>
              <a:t> </a:t>
            </a:r>
            <a:r>
              <a:rPr lang="tr-TR" sz="2400" dirty="0" smtClean="0"/>
              <a:t>Batı’dan çeviriler yapmışlardır.</a:t>
            </a:r>
          </a:p>
          <a:p>
            <a:endParaRPr lang="tr-TR" sz="2400" dirty="0"/>
          </a:p>
          <a:p>
            <a:r>
              <a:rPr lang="tr-TR" sz="2400" dirty="0" smtClean="0"/>
              <a:t>Bu dönemde </a:t>
            </a:r>
            <a:r>
              <a:rPr lang="tr-TR" sz="2400" dirty="0"/>
              <a:t>Namık Kemal, </a:t>
            </a:r>
            <a:r>
              <a:rPr lang="tr-TR" sz="2400" dirty="0" err="1"/>
              <a:t>Abdülhak</a:t>
            </a:r>
            <a:r>
              <a:rPr lang="tr-TR" sz="2400" dirty="0"/>
              <a:t> Hamit Tarhan, </a:t>
            </a:r>
            <a:r>
              <a:rPr lang="tr-TR" sz="2400" dirty="0" err="1"/>
              <a:t>Recaizade</a:t>
            </a:r>
            <a:r>
              <a:rPr lang="tr-TR" sz="2400" dirty="0"/>
              <a:t> Mahmut Ekrem, Ahmet Mithat Efendi </a:t>
            </a:r>
            <a:r>
              <a:rPr lang="tr-TR" sz="2400" dirty="0" smtClean="0"/>
              <a:t>gibi </a:t>
            </a:r>
            <a:r>
              <a:rPr lang="tr-TR" sz="2400" smtClean="0"/>
              <a:t>isimler tiyatroya katkı sağlamıştır.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1078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56467" y="0"/>
            <a:ext cx="208826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ANI (HATIRA)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hlinkClick r:id="rId3"/>
              </a:rPr>
              <a:t>Anı</a:t>
            </a:r>
            <a:r>
              <a:rPr lang="tr-TR" sz="2400" dirty="0"/>
              <a:t>, bir kimsenin </a:t>
            </a:r>
            <a:r>
              <a:rPr lang="tr-TR" sz="2400" dirty="0" err="1"/>
              <a:t>başından</a:t>
            </a:r>
            <a:r>
              <a:rPr lang="tr-TR" sz="2400" dirty="0"/>
              <a:t> </a:t>
            </a:r>
            <a:r>
              <a:rPr lang="tr-TR" sz="2400" dirty="0" err="1"/>
              <a:t>geçen</a:t>
            </a:r>
            <a:r>
              <a:rPr lang="tr-TR" sz="2400" dirty="0"/>
              <a:t> ya da </a:t>
            </a:r>
            <a:r>
              <a:rPr lang="tr-TR" sz="2400" dirty="0" err="1"/>
              <a:t>yaşadığı</a:t>
            </a:r>
            <a:r>
              <a:rPr lang="tr-TR" sz="2400" dirty="0"/>
              <a:t> </a:t>
            </a:r>
            <a:r>
              <a:rPr lang="tr-TR" sz="2400" dirty="0" err="1"/>
              <a:t>dönemde</a:t>
            </a:r>
            <a:r>
              <a:rPr lang="tr-TR" sz="2400" dirty="0"/>
              <a:t> tanık </a:t>
            </a:r>
            <a:r>
              <a:rPr lang="tr-TR" sz="2400" dirty="0" err="1"/>
              <a:t>olduğu</a:t>
            </a:r>
            <a:r>
              <a:rPr lang="tr-TR" sz="2400" dirty="0"/>
              <a:t> olayları ve durumları konu </a:t>
            </a:r>
            <a:r>
              <a:rPr lang="tr-TR" sz="2400" dirty="0" err="1"/>
              <a:t>edindiği</a:t>
            </a:r>
            <a:r>
              <a:rPr lang="tr-TR" sz="2400" dirty="0"/>
              <a:t> yazı </a:t>
            </a:r>
            <a:r>
              <a:rPr lang="tr-TR" sz="2400" dirty="0" err="1"/>
              <a:t>türüdür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Anıların amacı; tecrübeleri paylaşmak, bazı olaylara açıklık getirmek, toplum değerlerini hatırlatmak ve yaşatmaktır.</a:t>
            </a:r>
          </a:p>
          <a:p>
            <a:endParaRPr lang="tr-TR" sz="2400" dirty="0"/>
          </a:p>
          <a:p>
            <a:r>
              <a:rPr lang="tr-TR" sz="2400" dirty="0"/>
              <a:t>Anı yazarı; </a:t>
            </a:r>
            <a:r>
              <a:rPr lang="tr-TR" sz="2400" dirty="0" err="1"/>
              <a:t>yaşadığı</a:t>
            </a:r>
            <a:r>
              <a:rPr lang="tr-TR" sz="2400" dirty="0"/>
              <a:t> olayı, </a:t>
            </a:r>
            <a:r>
              <a:rPr lang="tr-TR" sz="2400" dirty="0" err="1"/>
              <a:t>üstünden</a:t>
            </a:r>
            <a:r>
              <a:rPr lang="tr-TR" sz="2400" dirty="0"/>
              <a:t> zaman </a:t>
            </a:r>
            <a:r>
              <a:rPr lang="tr-TR" sz="2400" dirty="0" err="1"/>
              <a:t>geçtikten</a:t>
            </a:r>
            <a:r>
              <a:rPr lang="tr-TR" sz="2400" dirty="0"/>
              <a:t> sonra tarafsız bir </a:t>
            </a:r>
            <a:r>
              <a:rPr lang="tr-TR" sz="2400" dirty="0" err="1"/>
              <a:t>bakıs</a:t>
            </a:r>
            <a:r>
              <a:rPr lang="tr-TR" sz="2400" dirty="0"/>
              <a:t>̧ </a:t>
            </a:r>
            <a:r>
              <a:rPr lang="tr-TR" sz="2400" dirty="0" err="1"/>
              <a:t>açısıyla</a:t>
            </a:r>
            <a:r>
              <a:rPr lang="tr-TR" sz="2400" dirty="0"/>
              <a:t> kaleme almaya, </a:t>
            </a:r>
            <a:r>
              <a:rPr lang="tr-TR" sz="2400" dirty="0" err="1"/>
              <a:t>gerçeğe</a:t>
            </a:r>
            <a:r>
              <a:rPr lang="tr-TR" sz="2400" dirty="0"/>
              <a:t> </a:t>
            </a:r>
            <a:r>
              <a:rPr lang="tr-TR" sz="2400" dirty="0" err="1"/>
              <a:t>bağlı</a:t>
            </a:r>
            <a:r>
              <a:rPr lang="tr-TR" sz="2400" dirty="0"/>
              <a:t> kalmaya, </a:t>
            </a:r>
            <a:r>
              <a:rPr lang="tr-TR" sz="2400" dirty="0" err="1"/>
              <a:t>içten</a:t>
            </a:r>
            <a:r>
              <a:rPr lang="tr-TR" sz="2400" dirty="0"/>
              <a:t> bir anlatım kullanmaya dikkat eder. </a:t>
            </a:r>
          </a:p>
          <a:p>
            <a:endParaRPr lang="tr-TR" sz="2400" dirty="0" smtClean="0"/>
          </a:p>
          <a:p>
            <a:r>
              <a:rPr lang="tr-TR" sz="2400" dirty="0"/>
              <a:t>Yazar, anlatımda mektup, </a:t>
            </a:r>
            <a:r>
              <a:rPr lang="tr-TR" sz="2400" dirty="0" err="1"/>
              <a:t>fotoğraf</a:t>
            </a:r>
            <a:r>
              <a:rPr lang="tr-TR" sz="2400" dirty="0"/>
              <a:t>, </a:t>
            </a:r>
            <a:r>
              <a:rPr lang="tr-TR" sz="2400" dirty="0" err="1"/>
              <a:t>günlük</a:t>
            </a:r>
            <a:r>
              <a:rPr lang="tr-TR" sz="2400" dirty="0"/>
              <a:t> gibi belgelerden de yararlanabilir. </a:t>
            </a:r>
          </a:p>
        </p:txBody>
      </p:sp>
    </p:spTree>
    <p:extLst>
      <p:ext uri="{BB962C8B-B14F-4D97-AF65-F5344CB8AC3E}">
        <p14:creationId xmlns:p14="http://schemas.microsoft.com/office/powerpoint/2010/main" val="52875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56467" y="0"/>
            <a:ext cx="208826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ANI (HATIRA)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Türk</a:t>
            </a:r>
            <a:r>
              <a:rPr lang="tr-TR" sz="2400" dirty="0"/>
              <a:t> edebiyatında anı </a:t>
            </a:r>
            <a:r>
              <a:rPr lang="tr-TR" sz="2400" dirty="0" err="1"/>
              <a:t>türünün</a:t>
            </a:r>
            <a:r>
              <a:rPr lang="tr-TR" sz="2400" dirty="0"/>
              <a:t> ilk </a:t>
            </a:r>
            <a:r>
              <a:rPr lang="tr-TR" sz="2400" dirty="0" err="1"/>
              <a:t>örneği</a:t>
            </a:r>
            <a:r>
              <a:rPr lang="tr-TR" sz="2400" dirty="0"/>
              <a:t> </a:t>
            </a:r>
            <a:r>
              <a:rPr lang="tr-TR" sz="2400" dirty="0" err="1"/>
              <a:t>Babür</a:t>
            </a:r>
            <a:r>
              <a:rPr lang="tr-TR" sz="2400" dirty="0"/>
              <a:t> </a:t>
            </a:r>
            <a:r>
              <a:rPr lang="tr-TR" sz="2400" dirty="0" err="1"/>
              <a:t>İmparatoru</a:t>
            </a:r>
            <a:r>
              <a:rPr lang="tr-TR" sz="2400" dirty="0"/>
              <a:t> </a:t>
            </a:r>
            <a:r>
              <a:rPr lang="tr-TR" sz="2400" dirty="0" err="1"/>
              <a:t>Babür</a:t>
            </a:r>
            <a:r>
              <a:rPr lang="tr-TR" sz="2400" dirty="0"/>
              <a:t> </a:t>
            </a:r>
            <a:r>
              <a:rPr lang="tr-TR" sz="2400" dirty="0" err="1"/>
              <a:t>Şah’ın</a:t>
            </a:r>
            <a:r>
              <a:rPr lang="tr-TR" sz="2400" dirty="0"/>
              <a:t> </a:t>
            </a:r>
            <a:r>
              <a:rPr lang="tr-TR" sz="2400" dirty="0" err="1"/>
              <a:t>yazdığı</a:t>
            </a:r>
            <a:r>
              <a:rPr lang="tr-TR" sz="2400" dirty="0"/>
              <a:t> </a:t>
            </a:r>
            <a:r>
              <a:rPr lang="tr-TR" sz="2400" dirty="0" err="1"/>
              <a:t>Babürname</a:t>
            </a:r>
            <a:r>
              <a:rPr lang="tr-TR" sz="2400" dirty="0"/>
              <a:t> adlı eserdir.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Osmanlı’daki </a:t>
            </a:r>
            <a:r>
              <a:rPr lang="tr-TR" sz="2400" dirty="0"/>
              <a:t>vakayinameler, menakıpnameler, </a:t>
            </a:r>
            <a:r>
              <a:rPr lang="tr-TR" sz="2400" dirty="0" err="1" smtClean="0"/>
              <a:t>gazavatnameler</a:t>
            </a:r>
            <a:r>
              <a:rPr lang="tr-TR" sz="2400" dirty="0" smtClean="0"/>
              <a:t> de anı özellikleri taşır.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669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55804" y="0"/>
            <a:ext cx="528959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SERVET-İ FÜNUN DÖNEMİ’NDE ANI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Hatıra </a:t>
            </a:r>
            <a:r>
              <a:rPr lang="tr-TR" sz="2400" dirty="0" err="1"/>
              <a:t>türü</a:t>
            </a:r>
            <a:r>
              <a:rPr lang="tr-TR" sz="2400" dirty="0" err="1" smtClean="0"/>
              <a:t>nün</a:t>
            </a:r>
            <a:r>
              <a:rPr lang="tr-TR" sz="2400" dirty="0" smtClean="0"/>
              <a:t> </a:t>
            </a:r>
            <a:r>
              <a:rPr lang="tr-TR" sz="2400" dirty="0"/>
              <a:t>Batılı anlamda ilk </a:t>
            </a:r>
            <a:r>
              <a:rPr lang="tr-TR" sz="2400" dirty="0" err="1"/>
              <a:t>örnekleri</a:t>
            </a:r>
            <a:r>
              <a:rPr lang="tr-TR" sz="2400" dirty="0"/>
              <a:t> </a:t>
            </a:r>
            <a:r>
              <a:rPr lang="tr-TR" sz="2400" dirty="0" err="1"/>
              <a:t>Servetifünun</a:t>
            </a:r>
            <a:r>
              <a:rPr lang="tr-TR" sz="2400" dirty="0"/>
              <a:t> </a:t>
            </a:r>
            <a:r>
              <a:rPr lang="tr-TR" sz="2400" dirty="0" err="1"/>
              <a:t>Dönemi’nde</a:t>
            </a:r>
            <a:r>
              <a:rPr lang="tr-TR" sz="2400" dirty="0"/>
              <a:t> </a:t>
            </a:r>
            <a:r>
              <a:rPr lang="tr-TR" sz="2400" dirty="0" err="1"/>
              <a:t>verilmiştir</a:t>
            </a:r>
            <a:r>
              <a:rPr lang="tr-TR" sz="2400" dirty="0"/>
              <a:t>. </a:t>
            </a:r>
            <a:r>
              <a:rPr lang="tr-TR" sz="2400" dirty="0" smtClean="0"/>
              <a:t> (</a:t>
            </a:r>
            <a:r>
              <a:rPr lang="tr-TR" sz="2400" dirty="0" err="1" smtClean="0"/>
              <a:t>Bkz</a:t>
            </a:r>
            <a:r>
              <a:rPr lang="tr-TR" sz="2400" dirty="0" smtClean="0"/>
              <a:t> -&gt; </a:t>
            </a:r>
            <a:r>
              <a:rPr lang="tr-TR" sz="2400" dirty="0" smtClean="0">
                <a:hlinkClick r:id="rId3"/>
              </a:rPr>
              <a:t>Serveti </a:t>
            </a:r>
            <a:r>
              <a:rPr lang="tr-TR" sz="2400" dirty="0" err="1" smtClean="0">
                <a:hlinkClick r:id="rId3"/>
              </a:rPr>
              <a:t>Fünun’da</a:t>
            </a:r>
            <a:r>
              <a:rPr lang="tr-TR" sz="2400" dirty="0" smtClean="0">
                <a:hlinkClick r:id="rId3"/>
              </a:rPr>
              <a:t> Anı </a:t>
            </a:r>
            <a:r>
              <a:rPr lang="tr-TR" sz="2400" dirty="0" smtClean="0"/>
              <a:t>)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Halit Ziya </a:t>
            </a:r>
            <a:r>
              <a:rPr lang="tr-TR" sz="2400" dirty="0" err="1"/>
              <a:t>Uşaklıgil’in</a:t>
            </a:r>
            <a:r>
              <a:rPr lang="tr-TR" sz="2400" dirty="0"/>
              <a:t> </a:t>
            </a:r>
            <a:r>
              <a:rPr lang="tr-TR" sz="2400" i="1" dirty="0"/>
              <a:t>Kırk Yıl </a:t>
            </a:r>
            <a:r>
              <a:rPr lang="tr-TR" sz="2400" dirty="0"/>
              <a:t>adlı eseri, Batılı anlamda anı </a:t>
            </a:r>
            <a:r>
              <a:rPr lang="tr-TR" sz="2400" dirty="0" err="1"/>
              <a:t>türünün</a:t>
            </a:r>
            <a:r>
              <a:rPr lang="tr-TR" sz="2400" dirty="0"/>
              <a:t> ilk </a:t>
            </a:r>
            <a:r>
              <a:rPr lang="tr-TR" sz="2400" dirty="0" err="1"/>
              <a:t>örnekleri</a:t>
            </a:r>
            <a:r>
              <a:rPr lang="tr-TR" sz="2400" dirty="0"/>
              <a:t> arasındadır. </a:t>
            </a:r>
          </a:p>
          <a:p>
            <a:endParaRPr lang="tr-TR" sz="2400" dirty="0" smtClean="0"/>
          </a:p>
          <a:p>
            <a:r>
              <a:rPr lang="tr-TR" sz="2400" dirty="0"/>
              <a:t>Bu </a:t>
            </a:r>
            <a:r>
              <a:rPr lang="tr-TR" sz="2400" dirty="0" err="1"/>
              <a:t>dönemde</a:t>
            </a:r>
            <a:r>
              <a:rPr lang="tr-TR" sz="2400" dirty="0"/>
              <a:t> yazılan anılarda; </a:t>
            </a:r>
            <a:r>
              <a:rPr lang="tr-TR" sz="2400" dirty="0" err="1"/>
              <a:t>Servetifünun</a:t>
            </a:r>
            <a:r>
              <a:rPr lang="tr-TR" sz="2400" dirty="0"/>
              <a:t> </a:t>
            </a:r>
            <a:r>
              <a:rPr lang="tr-TR" sz="2400" dirty="0" err="1"/>
              <a:t>sanatçılarının</a:t>
            </a:r>
            <a:r>
              <a:rPr lang="tr-TR" sz="2400" dirty="0"/>
              <a:t> bir araya </a:t>
            </a:r>
            <a:r>
              <a:rPr lang="tr-TR" sz="2400" dirty="0" err="1"/>
              <a:t>gelişleri</a:t>
            </a:r>
            <a:r>
              <a:rPr lang="tr-TR" sz="2400" dirty="0"/>
              <a:t>, </a:t>
            </a:r>
            <a:r>
              <a:rPr lang="tr-TR" sz="2400" dirty="0" err="1"/>
              <a:t>amaçları</a:t>
            </a:r>
            <a:r>
              <a:rPr lang="tr-TR" sz="2400" dirty="0"/>
              <a:t>, </a:t>
            </a:r>
            <a:r>
              <a:rPr lang="tr-TR" sz="2400" dirty="0" err="1"/>
              <a:t>dönemin</a:t>
            </a:r>
            <a:r>
              <a:rPr lang="tr-TR" sz="2400" dirty="0"/>
              <a:t> </a:t>
            </a:r>
            <a:r>
              <a:rPr lang="tr-TR" sz="2400" dirty="0" err="1"/>
              <a:t>diğer</a:t>
            </a:r>
            <a:r>
              <a:rPr lang="tr-TR" sz="2400" dirty="0"/>
              <a:t> aydınlarıyla olan </a:t>
            </a:r>
            <a:r>
              <a:rPr lang="tr-TR" sz="2400" dirty="0" err="1"/>
              <a:t>tartışmaları</a:t>
            </a:r>
            <a:r>
              <a:rPr lang="tr-TR" sz="2400" dirty="0"/>
              <a:t> </a:t>
            </a:r>
            <a:r>
              <a:rPr lang="tr-TR" sz="2400" dirty="0" err="1"/>
              <a:t>işlenmiştir</a:t>
            </a:r>
            <a:r>
              <a:rPr lang="tr-TR" sz="2400" dirty="0"/>
              <a:t>. </a:t>
            </a:r>
          </a:p>
          <a:p>
            <a:endParaRPr lang="tr-TR" sz="2400" dirty="0" smtClean="0"/>
          </a:p>
          <a:p>
            <a:r>
              <a:rPr lang="tr-TR" sz="2400" dirty="0"/>
              <a:t>Halit Ziya </a:t>
            </a:r>
            <a:r>
              <a:rPr lang="tr-TR" sz="2400" dirty="0" err="1"/>
              <a:t>Uşaklıgil’in</a:t>
            </a:r>
            <a:r>
              <a:rPr lang="tr-TR" sz="2400" dirty="0"/>
              <a:t> </a:t>
            </a:r>
            <a:r>
              <a:rPr lang="tr-TR" sz="2400" i="1" dirty="0"/>
              <a:t>Saray ve </a:t>
            </a:r>
            <a:r>
              <a:rPr lang="tr-TR" sz="2400" i="1" dirty="0" err="1"/>
              <a:t>Ö</a:t>
            </a:r>
            <a:r>
              <a:rPr lang="tr-TR" sz="2400" i="1" dirty="0" err="1" smtClean="0"/>
              <a:t>̈</a:t>
            </a:r>
            <a:r>
              <a:rPr lang="tr-TR" sz="2400" i="1" dirty="0" err="1"/>
              <a:t>tesi</a:t>
            </a:r>
            <a:r>
              <a:rPr lang="tr-TR" sz="2400" dirty="0"/>
              <a:t>, Mehmet </a:t>
            </a:r>
            <a:r>
              <a:rPr lang="tr-TR" sz="2400" dirty="0" smtClean="0"/>
              <a:t>Rauf’un </a:t>
            </a:r>
            <a:r>
              <a:rPr lang="tr-TR" sz="2400" i="1" dirty="0" smtClean="0"/>
              <a:t>Edebi </a:t>
            </a:r>
            <a:r>
              <a:rPr lang="tr-TR" sz="2400" i="1" dirty="0"/>
              <a:t>Hatıralar </a:t>
            </a:r>
            <a:r>
              <a:rPr lang="tr-TR" sz="2400" dirty="0"/>
              <a:t>adlı eserleri, </a:t>
            </a:r>
            <a:r>
              <a:rPr lang="tr-TR" sz="2400" dirty="0" err="1"/>
              <a:t>dö</a:t>
            </a:r>
            <a:r>
              <a:rPr lang="tr-TR" sz="2400" dirty="0" err="1" smtClean="0"/>
              <a:t>nemin</a:t>
            </a:r>
            <a:r>
              <a:rPr lang="tr-TR" sz="2400" dirty="0" smtClean="0"/>
              <a:t> </a:t>
            </a:r>
            <a:r>
              <a:rPr lang="tr-TR" sz="2400" dirty="0" err="1"/>
              <a:t>tanınmıs</a:t>
            </a:r>
            <a:r>
              <a:rPr lang="tr-TR" sz="2400" dirty="0"/>
              <a:t>̧ anı </a:t>
            </a:r>
            <a:r>
              <a:rPr lang="tr-TR" sz="2400" dirty="0" err="1"/>
              <a:t>örneklerindendir</a:t>
            </a:r>
            <a:r>
              <a:rPr lang="tr-T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2537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73492" y="-1738"/>
            <a:ext cx="485421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CUMHURİYET DÖNEMİ’NDE </a:t>
            </a:r>
            <a:r>
              <a:rPr lang="tr-TR" sz="2800" dirty="0" smtClean="0"/>
              <a:t>ANI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Edebi tür çeşitliliği yönüyle zengin olan Cumhuriyet Dönemi’nde anı türünde de birçok eser verilmiştir</a:t>
            </a:r>
            <a:r>
              <a:rPr lang="tr-TR" sz="2400" dirty="0"/>
              <a:t>. (</a:t>
            </a:r>
            <a:r>
              <a:rPr lang="tr-TR" sz="2400" dirty="0" err="1"/>
              <a:t>Bkz</a:t>
            </a:r>
            <a:r>
              <a:rPr lang="tr-TR" sz="2400" dirty="0"/>
              <a:t> -&gt; </a:t>
            </a:r>
            <a:r>
              <a:rPr lang="tr-TR" sz="2400" dirty="0" smtClean="0">
                <a:hlinkClick r:id="rId3"/>
              </a:rPr>
              <a:t>Cumhuriyet’te </a:t>
            </a:r>
            <a:r>
              <a:rPr lang="tr-TR" sz="2400" dirty="0">
                <a:hlinkClick r:id="rId3"/>
              </a:rPr>
              <a:t>Anı </a:t>
            </a:r>
            <a:r>
              <a:rPr lang="tr-TR" sz="2400" dirty="0" smtClean="0"/>
              <a:t>)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dönemim anı örnekleri şu şekildedir:</a:t>
            </a:r>
          </a:p>
          <a:p>
            <a:endParaRPr lang="tr-TR" sz="2400" dirty="0"/>
          </a:p>
          <a:p>
            <a:r>
              <a:rPr lang="tr-TR" b="1" dirty="0"/>
              <a:t>Yakup Kadri </a:t>
            </a:r>
            <a:r>
              <a:rPr lang="tr-TR" b="1" dirty="0" err="1"/>
              <a:t>Karaosmanoğlu</a:t>
            </a:r>
            <a:r>
              <a:rPr lang="tr-TR" b="1" dirty="0"/>
              <a:t> </a:t>
            </a:r>
            <a:r>
              <a:rPr lang="tr-TR" dirty="0"/>
              <a:t>→ </a:t>
            </a:r>
            <a:r>
              <a:rPr lang="tr-TR" dirty="0" err="1"/>
              <a:t>Gençlik</a:t>
            </a:r>
            <a:r>
              <a:rPr lang="tr-TR" dirty="0"/>
              <a:t> ve Edebiyat Hatıraları, Anamın Kitabı, Zoraki Diplomat</a:t>
            </a:r>
          </a:p>
          <a:p>
            <a:r>
              <a:rPr lang="tr-TR" b="1" dirty="0"/>
              <a:t>Yahya Kemal Beyatlı </a:t>
            </a:r>
            <a:r>
              <a:rPr lang="tr-TR" dirty="0"/>
              <a:t>→ Siyasi ve Edebî Portreler</a:t>
            </a:r>
          </a:p>
          <a:p>
            <a:r>
              <a:rPr lang="tr-TR" b="1" dirty="0"/>
              <a:t>Halide Edip Adıvar</a:t>
            </a:r>
            <a:r>
              <a:rPr lang="tr-TR" dirty="0"/>
              <a:t> → </a:t>
            </a:r>
            <a:r>
              <a:rPr lang="tr-TR" dirty="0" err="1"/>
              <a:t>Türk’ün</a:t>
            </a:r>
            <a:r>
              <a:rPr lang="tr-TR" dirty="0"/>
              <a:t> </a:t>
            </a:r>
            <a:r>
              <a:rPr lang="tr-TR" dirty="0" err="1"/>
              <a:t>Ateşle</a:t>
            </a:r>
            <a:r>
              <a:rPr lang="tr-TR" dirty="0"/>
              <a:t> </a:t>
            </a:r>
            <a:r>
              <a:rPr lang="tr-TR" dirty="0" err="1"/>
              <a:t>İmtihanı</a:t>
            </a:r>
            <a:r>
              <a:rPr lang="tr-TR" dirty="0"/>
              <a:t>, Mor Salkımlı Ev</a:t>
            </a:r>
          </a:p>
          <a:p>
            <a:r>
              <a:rPr lang="tr-TR" b="1" dirty="0"/>
              <a:t>Yusuf Ziya </a:t>
            </a:r>
            <a:r>
              <a:rPr lang="tr-TR" b="1" dirty="0" err="1"/>
              <a:t>Ortac</a:t>
            </a:r>
            <a:r>
              <a:rPr lang="tr-TR" dirty="0"/>
              <a:t>̧ → Portreler, Bizim </a:t>
            </a:r>
            <a:r>
              <a:rPr lang="tr-TR" dirty="0" err="1"/>
              <a:t>Yokus</a:t>
            </a:r>
            <a:r>
              <a:rPr lang="tr-TR" dirty="0"/>
              <a:t>̧</a:t>
            </a:r>
          </a:p>
          <a:p>
            <a:r>
              <a:rPr lang="tr-TR" b="1" dirty="0"/>
              <a:t>Falih Rıfkı Atay </a:t>
            </a:r>
            <a:r>
              <a:rPr lang="tr-TR" dirty="0"/>
              <a:t>→ </a:t>
            </a:r>
            <a:r>
              <a:rPr lang="tr-TR" dirty="0" err="1"/>
              <a:t>Çankaya</a:t>
            </a:r>
            <a:endParaRPr lang="tr-TR" dirty="0"/>
          </a:p>
          <a:p>
            <a:r>
              <a:rPr lang="tr-TR" b="1" dirty="0"/>
              <a:t>Necip Fazıl </a:t>
            </a:r>
            <a:r>
              <a:rPr lang="tr-TR" b="1" dirty="0" err="1"/>
              <a:t>Kısakürek</a:t>
            </a:r>
            <a:r>
              <a:rPr lang="tr-TR" b="1" dirty="0"/>
              <a:t> </a:t>
            </a:r>
            <a:r>
              <a:rPr lang="tr-TR" dirty="0"/>
              <a:t>→ Yılanlı Kuyudan</a:t>
            </a:r>
          </a:p>
          <a:p>
            <a:r>
              <a:rPr lang="tr-TR" b="1" dirty="0" smtClean="0"/>
              <a:t>Refik </a:t>
            </a:r>
            <a:r>
              <a:rPr lang="tr-TR" b="1" dirty="0"/>
              <a:t>Halit Karay </a:t>
            </a:r>
            <a:r>
              <a:rPr lang="tr-TR" dirty="0"/>
              <a:t>→ </a:t>
            </a:r>
            <a:r>
              <a:rPr lang="tr-TR" dirty="0" err="1"/>
              <a:t>Üc</a:t>
            </a:r>
            <a:r>
              <a:rPr lang="tr-TR" dirty="0"/>
              <a:t>̧ Nesil, </a:t>
            </a:r>
            <a:r>
              <a:rPr lang="tr-TR" dirty="0" err="1"/>
              <a:t>Üc</a:t>
            </a:r>
            <a:r>
              <a:rPr lang="tr-TR" dirty="0"/>
              <a:t>̧ </a:t>
            </a:r>
            <a:r>
              <a:rPr lang="tr-TR" dirty="0" smtClean="0"/>
              <a:t>Hayat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62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244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HABER METNİ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/>
              <a:t>Haber</a:t>
            </a:r>
            <a:r>
              <a:rPr lang="tr-TR" sz="2000" dirty="0"/>
              <a:t>, bir olay ve bir olgu </a:t>
            </a:r>
            <a:r>
              <a:rPr lang="tr-TR" sz="2000" dirty="0" err="1"/>
              <a:t>üzerine</a:t>
            </a:r>
            <a:r>
              <a:rPr lang="tr-TR" sz="2000" dirty="0"/>
              <a:t> edinilen </a:t>
            </a:r>
            <a:r>
              <a:rPr lang="tr-TR" sz="2000" dirty="0" smtClean="0"/>
              <a:t>bilgidir. </a:t>
            </a:r>
          </a:p>
          <a:p>
            <a:endParaRPr lang="tr-TR" sz="2000" b="1" dirty="0"/>
          </a:p>
          <a:p>
            <a:r>
              <a:rPr lang="tr-TR" sz="2000" b="1" dirty="0" smtClean="0"/>
              <a:t>Haber </a:t>
            </a:r>
            <a:r>
              <a:rPr lang="tr-TR" sz="2000" b="1" dirty="0"/>
              <a:t>metni </a:t>
            </a:r>
            <a:r>
              <a:rPr lang="tr-TR" sz="2000" dirty="0"/>
              <a:t>ise elde edilen bilgilerin gazete, dergi gibi yayın organları ya da televizyon, radyo gibi </a:t>
            </a:r>
            <a:r>
              <a:rPr lang="tr-TR" sz="2000" dirty="0" err="1"/>
              <a:t>iletişim</a:t>
            </a:r>
            <a:r>
              <a:rPr lang="tr-TR" sz="2000" dirty="0"/>
              <a:t> </a:t>
            </a:r>
            <a:r>
              <a:rPr lang="tr-TR" sz="2000" dirty="0" err="1"/>
              <a:t>araçlarıyla</a:t>
            </a:r>
            <a:r>
              <a:rPr lang="tr-TR" sz="2000" dirty="0"/>
              <a:t> topluma duyurulması </a:t>
            </a:r>
            <a:r>
              <a:rPr lang="tr-TR" sz="2000" dirty="0" smtClean="0"/>
              <a:t>amacıyla </a:t>
            </a:r>
            <a:r>
              <a:rPr lang="tr-TR" sz="2000" dirty="0"/>
              <a:t>hazırlanan yazılı metinlere denir.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/>
              <a:t>Haber metnini yazan </a:t>
            </a:r>
            <a:r>
              <a:rPr lang="tr-TR" sz="2000" dirty="0" err="1"/>
              <a:t>kişi</a:t>
            </a:r>
            <a:r>
              <a:rPr lang="tr-TR" sz="2000" dirty="0"/>
              <a:t> anlatılanlar </a:t>
            </a:r>
            <a:r>
              <a:rPr lang="tr-TR" sz="2000" dirty="0" err="1"/>
              <a:t>karşısında</a:t>
            </a:r>
            <a:r>
              <a:rPr lang="tr-TR" sz="2000" dirty="0"/>
              <a:t> tarafsızdır. </a:t>
            </a:r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 smtClean="0"/>
              <a:t>Olay </a:t>
            </a:r>
            <a:r>
              <a:rPr lang="tr-TR" sz="2000" dirty="0" err="1"/>
              <a:t>bütün</a:t>
            </a:r>
            <a:r>
              <a:rPr lang="tr-TR" sz="2000" dirty="0"/>
              <a:t> </a:t>
            </a:r>
            <a:r>
              <a:rPr lang="tr-TR" sz="2000" dirty="0" err="1"/>
              <a:t>yönleriyle</a:t>
            </a:r>
            <a:r>
              <a:rPr lang="tr-TR" sz="2000" dirty="0"/>
              <a:t>, inandırıcı bir </a:t>
            </a:r>
            <a:r>
              <a:rPr lang="tr-TR" sz="2000" dirty="0" err="1"/>
              <a:t>şekilde</a:t>
            </a:r>
            <a:r>
              <a:rPr lang="tr-TR" sz="2000" dirty="0"/>
              <a:t> anlatılır, konu </a:t>
            </a:r>
            <a:r>
              <a:rPr lang="tr-TR" sz="2000" dirty="0" err="1"/>
              <a:t>günceldir</a:t>
            </a:r>
            <a:r>
              <a:rPr lang="tr-TR" sz="2000" dirty="0" smtClean="0"/>
              <a:t>.</a:t>
            </a:r>
          </a:p>
          <a:p>
            <a:endParaRPr lang="tr-TR" sz="2000" dirty="0"/>
          </a:p>
          <a:p>
            <a:r>
              <a:rPr lang="tr-TR" sz="2000" dirty="0" smtClean="0"/>
              <a:t>Metinlerin </a:t>
            </a:r>
            <a:r>
              <a:rPr lang="tr-TR" sz="2000" dirty="0"/>
              <a:t>nesnel bir anlatımı vardır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r>
              <a:rPr lang="tr-TR" sz="2000" dirty="0" smtClean="0"/>
              <a:t>Haber </a:t>
            </a:r>
            <a:r>
              <a:rPr lang="tr-TR" sz="2000" dirty="0"/>
              <a:t>metinleri </a:t>
            </a:r>
            <a:r>
              <a:rPr lang="tr-TR" sz="2000" dirty="0" err="1"/>
              <a:t>açık</a:t>
            </a:r>
            <a:r>
              <a:rPr lang="tr-TR" sz="2000" dirty="0"/>
              <a:t>, </a:t>
            </a:r>
            <a:r>
              <a:rPr lang="tr-TR" sz="2000" dirty="0" err="1"/>
              <a:t>anlaşılır</a:t>
            </a:r>
            <a:r>
              <a:rPr lang="tr-TR" sz="2000" dirty="0"/>
              <a:t> bir dille yazılır. </a:t>
            </a:r>
          </a:p>
        </p:txBody>
      </p:sp>
    </p:spTree>
    <p:extLst>
      <p:ext uri="{BB962C8B-B14F-4D97-AF65-F5344CB8AC3E}">
        <p14:creationId xmlns:p14="http://schemas.microsoft.com/office/powerpoint/2010/main" val="80252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36667" y="0"/>
            <a:ext cx="132786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DESTAN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1707654"/>
            <a:ext cx="8784976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0070C0"/>
                </a:solidFill>
              </a:rPr>
              <a:t>10.Sınıf</a:t>
            </a:r>
          </a:p>
          <a:p>
            <a:pPr algn="ctr"/>
            <a:r>
              <a:rPr lang="tr-TR" sz="5000" b="1" dirty="0" smtClean="0">
                <a:solidFill>
                  <a:srgbClr val="FF0000"/>
                </a:solidFill>
              </a:rPr>
              <a:t>Türk Dili ve Edebiyatı Dersi</a:t>
            </a:r>
          </a:p>
          <a:p>
            <a:pPr algn="ctr"/>
            <a:r>
              <a:rPr lang="tr-TR" sz="4500" b="1" dirty="0" smtClean="0"/>
              <a:t>2. Dönem </a:t>
            </a:r>
            <a:r>
              <a:rPr lang="tr-TR" sz="4500" b="1" dirty="0" smtClean="0"/>
              <a:t>2. </a:t>
            </a:r>
            <a:r>
              <a:rPr lang="tr-TR" sz="4500" b="1" dirty="0" smtClean="0"/>
              <a:t>Yazılı Sınavına Hazırlık</a:t>
            </a:r>
            <a:endParaRPr lang="tr-TR" sz="4500" b="1" dirty="0"/>
          </a:p>
        </p:txBody>
      </p:sp>
    </p:spTree>
    <p:extLst>
      <p:ext uri="{BB962C8B-B14F-4D97-AF65-F5344CB8AC3E}">
        <p14:creationId xmlns:p14="http://schemas.microsoft.com/office/powerpoint/2010/main" val="48361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244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HABER METNİ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haber metninin en önemli özelliği </a:t>
            </a:r>
            <a:r>
              <a:rPr lang="tr-TR" sz="2400" b="1" dirty="0"/>
              <a:t>5N1K </a:t>
            </a:r>
            <a:r>
              <a:rPr lang="tr-TR" sz="2400" dirty="0"/>
              <a:t>kuralını içermesidir. </a:t>
            </a:r>
            <a:r>
              <a:rPr lang="tr-TR" sz="2400" b="1" dirty="0"/>
              <a:t>“Ne, Nerede, Ne zaman, Nasıl, Neden (</a:t>
            </a:r>
            <a:r>
              <a:rPr lang="tr-TR" sz="2400" b="1" dirty="0" err="1"/>
              <a:t>Niçin</a:t>
            </a:r>
            <a:r>
              <a:rPr lang="tr-TR" sz="2400" b="1" dirty="0"/>
              <a:t>), Kim” </a:t>
            </a:r>
            <a:r>
              <a:rPr lang="tr-TR" sz="2400" dirty="0"/>
              <a:t>sorularının cevabının bir haberde olması okuyucuya </a:t>
            </a:r>
            <a:r>
              <a:rPr lang="tr-TR" sz="2400" dirty="0" err="1"/>
              <a:t>önemli</a:t>
            </a:r>
            <a:r>
              <a:rPr lang="tr-TR" sz="2400" dirty="0"/>
              <a:t> bir bilgi </a:t>
            </a:r>
            <a:r>
              <a:rPr lang="tr-TR" sz="2400" dirty="0" err="1"/>
              <a:t>sunmus</a:t>
            </a:r>
            <a:r>
              <a:rPr lang="tr-TR" sz="2400" dirty="0"/>
              <a:t>̧ olacaktır.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 smtClean="0"/>
              <a:t>Ajans:</a:t>
            </a:r>
          </a:p>
          <a:p>
            <a:r>
              <a:rPr lang="tr-TR" sz="2400" b="1" dirty="0" smtClean="0"/>
              <a:t>Asparagas:</a:t>
            </a:r>
            <a:endParaRPr lang="tr-TR" sz="2400" dirty="0"/>
          </a:p>
          <a:p>
            <a:r>
              <a:rPr lang="tr-TR" sz="2400" b="1" dirty="0" err="1"/>
              <a:t>Manş</a:t>
            </a:r>
            <a:r>
              <a:rPr lang="tr-TR" sz="2400" b="1" dirty="0" err="1" smtClean="0"/>
              <a:t>et</a:t>
            </a:r>
            <a:r>
              <a:rPr lang="tr-TR" sz="2400" b="1" dirty="0"/>
              <a:t>:</a:t>
            </a:r>
            <a:endParaRPr lang="tr-TR" sz="2400" dirty="0"/>
          </a:p>
          <a:p>
            <a:r>
              <a:rPr lang="tr-TR" sz="2400" b="1" dirty="0" smtClean="0"/>
              <a:t>Muhabir: </a:t>
            </a:r>
            <a:endParaRPr lang="tr-TR" sz="2400" dirty="0"/>
          </a:p>
          <a:p>
            <a:r>
              <a:rPr lang="tr-TR" sz="2400" b="1" dirty="0" smtClean="0"/>
              <a:t>Sansasyonel: </a:t>
            </a:r>
            <a:endParaRPr lang="tr-TR" sz="2400" dirty="0"/>
          </a:p>
          <a:p>
            <a:r>
              <a:rPr lang="tr-TR" sz="2400" b="1" dirty="0" err="1"/>
              <a:t>Sürmanş</a:t>
            </a:r>
            <a:r>
              <a:rPr lang="tr-TR" sz="2400" b="1" dirty="0" err="1" smtClean="0"/>
              <a:t>et</a:t>
            </a:r>
            <a:r>
              <a:rPr lang="tr-TR" sz="2400" b="1" dirty="0"/>
              <a:t>:</a:t>
            </a:r>
            <a:endParaRPr lang="tr-TR" sz="2400" dirty="0"/>
          </a:p>
          <a:p>
            <a:r>
              <a:rPr lang="tr-TR" sz="2400" b="1" dirty="0" smtClean="0"/>
              <a:t>Tekzip:</a:t>
            </a:r>
            <a:endParaRPr lang="tr-TR" sz="2400" dirty="0"/>
          </a:p>
          <a:p>
            <a:r>
              <a:rPr lang="tr-TR" sz="2400" b="1" dirty="0" smtClean="0"/>
              <a:t>Tiraj: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6622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244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HABER METNİ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Dergi:</a:t>
            </a:r>
            <a:endParaRPr lang="tr-TR" sz="2400" dirty="0"/>
          </a:p>
          <a:p>
            <a:r>
              <a:rPr lang="tr-TR" sz="2400" dirty="0"/>
              <a:t>Dergiler; siyaset, edebiyat, teknik, ekonomi vb. konuları inceleyen ve belli aralıklarla </a:t>
            </a:r>
            <a:r>
              <a:rPr lang="tr-TR" sz="2400" dirty="0" err="1"/>
              <a:t>çıkan</a:t>
            </a:r>
            <a:r>
              <a:rPr lang="tr-TR" sz="2400" dirty="0"/>
              <a:t> </a:t>
            </a:r>
            <a:r>
              <a:rPr lang="tr-TR" sz="2400" dirty="0" err="1"/>
              <a:t>süreli</a:t>
            </a:r>
            <a:r>
              <a:rPr lang="tr-TR" sz="2400" dirty="0"/>
              <a:t> yayınlardır. </a:t>
            </a:r>
          </a:p>
          <a:p>
            <a:endParaRPr lang="tr-TR" sz="2400" dirty="0" smtClean="0"/>
          </a:p>
          <a:p>
            <a:r>
              <a:rPr lang="tr-TR" sz="2400" dirty="0"/>
              <a:t>Dergilerde </a:t>
            </a:r>
            <a:r>
              <a:rPr lang="tr-TR" sz="2400" dirty="0" err="1"/>
              <a:t>araştırma</a:t>
            </a:r>
            <a:r>
              <a:rPr lang="tr-TR" sz="2400" dirty="0"/>
              <a:t>, inceleme, deneme, gezi yazısı gibi </a:t>
            </a:r>
            <a:r>
              <a:rPr lang="tr-TR" sz="2400" dirty="0" err="1"/>
              <a:t>birçok</a:t>
            </a:r>
            <a:r>
              <a:rPr lang="tr-TR" sz="2400" dirty="0"/>
              <a:t> </a:t>
            </a:r>
            <a:r>
              <a:rPr lang="tr-TR" sz="2400" dirty="0" err="1"/>
              <a:t>türde</a:t>
            </a:r>
            <a:r>
              <a:rPr lang="tr-TR" sz="2400" dirty="0"/>
              <a:t> metne yer verilirken haber yazıları da dergi sayfalarında yer alır. </a:t>
            </a:r>
          </a:p>
          <a:p>
            <a:endParaRPr lang="tr-TR" sz="2400" dirty="0" smtClean="0"/>
          </a:p>
          <a:p>
            <a:r>
              <a:rPr lang="tr-TR" sz="2400" dirty="0"/>
              <a:t>Dergilerde yer alan haberler, o derginin alanı ile ilgili olur.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Dergilerde yer alan haberler gazete haberlerine </a:t>
            </a:r>
            <a:r>
              <a:rPr lang="tr-TR" sz="2400" dirty="0" err="1"/>
              <a:t>göre</a:t>
            </a:r>
            <a:r>
              <a:rPr lang="tr-TR" sz="2400" dirty="0"/>
              <a:t> daha uzun olabilir.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2797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244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HABER METNİ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Genel Ağ Haberciliği</a:t>
            </a:r>
            <a:endParaRPr lang="tr-TR" sz="2400" dirty="0"/>
          </a:p>
          <a:p>
            <a:r>
              <a:rPr lang="tr-TR" sz="2200" dirty="0"/>
              <a:t>Genel </a:t>
            </a:r>
            <a:r>
              <a:rPr lang="tr-TR" sz="2200" dirty="0" err="1"/>
              <a:t>Ag</a:t>
            </a:r>
            <a:r>
              <a:rPr lang="tr-TR" sz="2200" dirty="0"/>
              <a:t>̆ </a:t>
            </a:r>
            <a:r>
              <a:rPr lang="tr-TR" sz="2200" dirty="0" err="1"/>
              <a:t>haberciliği</a:t>
            </a:r>
            <a:r>
              <a:rPr lang="tr-TR" sz="2200" dirty="0"/>
              <a:t>, televizyon ve gazetenin </a:t>
            </a:r>
            <a:r>
              <a:rPr lang="tr-TR" sz="2200" dirty="0" err="1"/>
              <a:t>tüm</a:t>
            </a:r>
            <a:r>
              <a:rPr lang="tr-TR" sz="2200" dirty="0"/>
              <a:t> yayın ve iletim sistemlerini </a:t>
            </a:r>
            <a:r>
              <a:rPr lang="tr-TR" sz="2200" dirty="0" err="1"/>
              <a:t>bütünleştirmiştir</a:t>
            </a:r>
            <a:r>
              <a:rPr lang="tr-TR" sz="2200" dirty="0"/>
              <a:t>. </a:t>
            </a:r>
            <a:endParaRPr lang="tr-TR" sz="2200" dirty="0" smtClean="0"/>
          </a:p>
          <a:p>
            <a:endParaRPr lang="tr-TR" sz="2200" dirty="0"/>
          </a:p>
          <a:p>
            <a:r>
              <a:rPr lang="tr-TR" sz="2200" dirty="0"/>
              <a:t>Genel </a:t>
            </a:r>
            <a:r>
              <a:rPr lang="tr-TR" sz="2200" dirty="0" err="1"/>
              <a:t>Ag</a:t>
            </a:r>
            <a:r>
              <a:rPr lang="tr-TR" sz="2200" dirty="0"/>
              <a:t>̆ </a:t>
            </a:r>
            <a:r>
              <a:rPr lang="tr-TR" sz="2200" dirty="0" err="1"/>
              <a:t>haberciliğinde</a:t>
            </a:r>
            <a:r>
              <a:rPr lang="tr-TR" sz="2200" dirty="0"/>
              <a:t> geleneksel </a:t>
            </a:r>
            <a:r>
              <a:rPr lang="tr-TR" sz="2200" dirty="0" err="1"/>
              <a:t>araçlarda</a:t>
            </a:r>
            <a:r>
              <a:rPr lang="tr-TR" sz="2200" dirty="0"/>
              <a:t> </a:t>
            </a:r>
            <a:r>
              <a:rPr lang="tr-TR" sz="2200" dirty="0" err="1"/>
              <a:t>görülen</a:t>
            </a:r>
            <a:r>
              <a:rPr lang="tr-TR" sz="2200" dirty="0"/>
              <a:t> hız, yer ve </a:t>
            </a:r>
            <a:r>
              <a:rPr lang="tr-TR" sz="2200" dirty="0" err="1"/>
              <a:t>güncellik</a:t>
            </a:r>
            <a:r>
              <a:rPr lang="tr-TR" sz="2200" dirty="0"/>
              <a:t> konusundaki </a:t>
            </a:r>
            <a:r>
              <a:rPr lang="tr-TR" sz="2200" dirty="0" err="1"/>
              <a:t>kısıtlayıcılık</a:t>
            </a:r>
            <a:r>
              <a:rPr lang="tr-TR" sz="2200" dirty="0"/>
              <a:t> </a:t>
            </a:r>
            <a:r>
              <a:rPr lang="tr-TR" sz="2200" dirty="0" err="1"/>
              <a:t>kalkmıştır</a:t>
            </a:r>
            <a:r>
              <a:rPr lang="tr-TR" sz="2200" dirty="0"/>
              <a:t>. </a:t>
            </a:r>
          </a:p>
          <a:p>
            <a:endParaRPr lang="tr-TR" sz="2200" dirty="0" smtClean="0"/>
          </a:p>
          <a:p>
            <a:r>
              <a:rPr lang="tr-TR" sz="2200" dirty="0"/>
              <a:t>Genel </a:t>
            </a:r>
            <a:r>
              <a:rPr lang="tr-TR" sz="2200" dirty="0" err="1"/>
              <a:t>Ag</a:t>
            </a:r>
            <a:r>
              <a:rPr lang="tr-TR" sz="2200" dirty="0"/>
              <a:t>̆ </a:t>
            </a:r>
            <a:r>
              <a:rPr lang="tr-TR" sz="2200" dirty="0" err="1"/>
              <a:t>haberciliğinde</a:t>
            </a:r>
            <a:r>
              <a:rPr lang="tr-TR" sz="2200" dirty="0"/>
              <a:t> bilginin anında aktarılmasının yanı sıra okurun da </a:t>
            </a:r>
            <a:r>
              <a:rPr lang="tr-TR" sz="2200" dirty="0" err="1"/>
              <a:t>içerik</a:t>
            </a:r>
            <a:r>
              <a:rPr lang="tr-TR" sz="2200" dirty="0"/>
              <a:t> ve </a:t>
            </a:r>
            <a:r>
              <a:rPr lang="tr-TR" sz="2200" dirty="0" err="1"/>
              <a:t>biçime</a:t>
            </a:r>
            <a:r>
              <a:rPr lang="tr-TR" sz="2200" dirty="0"/>
              <a:t> istedi- </a:t>
            </a:r>
            <a:r>
              <a:rPr lang="tr-TR" sz="2200" dirty="0" err="1"/>
              <a:t>ği</a:t>
            </a:r>
            <a:r>
              <a:rPr lang="tr-TR" sz="2200" dirty="0"/>
              <a:t> anda </a:t>
            </a:r>
            <a:r>
              <a:rPr lang="tr-TR" sz="2200" dirty="0" err="1"/>
              <a:t>düzeltme</a:t>
            </a:r>
            <a:r>
              <a:rPr lang="tr-TR" sz="2200" dirty="0"/>
              <a:t> ve katkılarıyla </a:t>
            </a:r>
            <a:r>
              <a:rPr lang="tr-TR" sz="2200" dirty="0" err="1"/>
              <a:t>müdahale</a:t>
            </a:r>
            <a:r>
              <a:rPr lang="tr-TR" sz="2200" dirty="0"/>
              <a:t> edebilmesi Genel </a:t>
            </a:r>
            <a:r>
              <a:rPr lang="tr-TR" sz="2200" dirty="0" err="1"/>
              <a:t>Ag</a:t>
            </a:r>
            <a:r>
              <a:rPr lang="tr-TR" sz="2200" dirty="0"/>
              <a:t>̆ </a:t>
            </a:r>
            <a:r>
              <a:rPr lang="tr-TR" sz="2200" dirty="0" err="1"/>
              <a:t>haberciliğinin</a:t>
            </a:r>
            <a:r>
              <a:rPr lang="tr-TR" sz="2200" dirty="0"/>
              <a:t> temel avantajı </a:t>
            </a:r>
            <a:r>
              <a:rPr lang="tr-TR" sz="2200" dirty="0" err="1"/>
              <a:t>olmus</a:t>
            </a:r>
            <a:r>
              <a:rPr lang="tr-TR" sz="2200" dirty="0"/>
              <a:t>̧- tur. </a:t>
            </a:r>
            <a:endParaRPr lang="tr-TR" sz="2200" dirty="0" smtClean="0"/>
          </a:p>
          <a:p>
            <a:endParaRPr lang="tr-TR" sz="2200" dirty="0"/>
          </a:p>
          <a:p>
            <a:r>
              <a:rPr lang="tr-TR" sz="2200" dirty="0" smtClean="0"/>
              <a:t>İnternet haberciliği maliyet </a:t>
            </a:r>
            <a:r>
              <a:rPr lang="tr-TR" sz="2200" dirty="0"/>
              <a:t>ve emek boyutunu </a:t>
            </a:r>
            <a:r>
              <a:rPr lang="tr-TR" sz="2200" dirty="0" smtClean="0"/>
              <a:t>da ortadan </a:t>
            </a:r>
            <a:r>
              <a:rPr lang="tr-TR" sz="2200" dirty="0"/>
              <a:t>kaldırmaktadır. </a:t>
            </a:r>
          </a:p>
        </p:txBody>
      </p:sp>
    </p:spTree>
    <p:extLst>
      <p:ext uri="{BB962C8B-B14F-4D97-AF65-F5344CB8AC3E}">
        <p14:creationId xmlns:p14="http://schemas.microsoft.com/office/powerpoint/2010/main" val="15862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03911" y="0"/>
            <a:ext cx="17933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GEZİ YAZISI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yazarın </a:t>
            </a:r>
            <a:r>
              <a:rPr lang="tr-TR" sz="2400" dirty="0" err="1"/>
              <a:t>çeşitli</a:t>
            </a:r>
            <a:r>
              <a:rPr lang="tr-TR" sz="2400" dirty="0"/>
              <a:t> sebeplerle yurt </a:t>
            </a:r>
            <a:r>
              <a:rPr lang="tr-TR" sz="2400" dirty="0" err="1"/>
              <a:t>içinde</a:t>
            </a:r>
            <a:r>
              <a:rPr lang="tr-TR" sz="2400" dirty="0"/>
              <a:t> ve yurt </a:t>
            </a:r>
            <a:r>
              <a:rPr lang="tr-TR" sz="2400" dirty="0" err="1"/>
              <a:t>dışında</a:t>
            </a:r>
            <a:r>
              <a:rPr lang="tr-TR" sz="2400" dirty="0"/>
              <a:t> </a:t>
            </a:r>
            <a:r>
              <a:rPr lang="tr-TR" sz="2400" dirty="0" err="1"/>
              <a:t>gittiği</a:t>
            </a:r>
            <a:r>
              <a:rPr lang="tr-TR" sz="2400" dirty="0"/>
              <a:t> yerlerdeki </a:t>
            </a:r>
            <a:r>
              <a:rPr lang="tr-TR" sz="2400" dirty="0" err="1"/>
              <a:t>gözlem</a:t>
            </a:r>
            <a:r>
              <a:rPr lang="tr-TR" sz="2400" dirty="0"/>
              <a:t>, tespit, deneyim ve yorumlarını canlı ve etkileyici bir dille </a:t>
            </a:r>
            <a:r>
              <a:rPr lang="tr-TR" sz="2400" dirty="0" err="1"/>
              <a:t>aktardığı</a:t>
            </a:r>
            <a:r>
              <a:rPr lang="tr-TR" sz="2400" dirty="0"/>
              <a:t> yazı </a:t>
            </a:r>
            <a:r>
              <a:rPr lang="tr-TR" sz="2400" dirty="0" err="1"/>
              <a:t>türüne</a:t>
            </a:r>
            <a:r>
              <a:rPr lang="tr-TR" sz="2400" dirty="0"/>
              <a:t> </a:t>
            </a:r>
            <a:r>
              <a:rPr lang="tr-TR" sz="2400" b="1" dirty="0">
                <a:hlinkClick r:id="rId3"/>
              </a:rPr>
              <a:t>gezi yazısı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Gezilebilecek her yer, gezi </a:t>
            </a:r>
            <a:r>
              <a:rPr lang="tr-TR" sz="2400" dirty="0" err="1"/>
              <a:t>türüne</a:t>
            </a:r>
            <a:r>
              <a:rPr lang="tr-TR" sz="2400" dirty="0"/>
              <a:t> konu olabilir. </a:t>
            </a:r>
          </a:p>
          <a:p>
            <a:endParaRPr lang="tr-TR" sz="2400" dirty="0" smtClean="0"/>
          </a:p>
          <a:p>
            <a:r>
              <a:rPr lang="tr-TR" sz="2400" dirty="0"/>
              <a:t>Bu </a:t>
            </a:r>
            <a:r>
              <a:rPr lang="tr-TR" sz="2400" dirty="0" err="1"/>
              <a:t>tür</a:t>
            </a:r>
            <a:r>
              <a:rPr lang="tr-TR" sz="2400" dirty="0"/>
              <a:t> eserlerde en </a:t>
            </a:r>
            <a:r>
              <a:rPr lang="tr-TR" sz="2400" dirty="0" err="1"/>
              <a:t>önemli</a:t>
            </a:r>
            <a:r>
              <a:rPr lang="tr-TR" sz="2400" dirty="0"/>
              <a:t> husus </a:t>
            </a:r>
            <a:r>
              <a:rPr lang="tr-TR" sz="2400" dirty="0" err="1"/>
              <a:t>gözlemlerdir</a:t>
            </a:r>
            <a:r>
              <a:rPr lang="tr-TR" sz="2400" dirty="0"/>
              <a:t>. </a:t>
            </a:r>
          </a:p>
          <a:p>
            <a:endParaRPr lang="tr-TR" sz="2400" dirty="0" smtClean="0"/>
          </a:p>
          <a:p>
            <a:r>
              <a:rPr lang="tr-TR" sz="2400" dirty="0" smtClean="0"/>
              <a:t>Diyaloglardan</a:t>
            </a:r>
            <a:r>
              <a:rPr lang="tr-TR" sz="2400" dirty="0"/>
              <a:t>, </a:t>
            </a:r>
            <a:r>
              <a:rPr lang="tr-TR" sz="2400" dirty="0" err="1"/>
              <a:t>riva</a:t>
            </a:r>
            <a:r>
              <a:rPr lang="tr-TR" sz="2400" dirty="0"/>
              <a:t>- </a:t>
            </a:r>
            <a:r>
              <a:rPr lang="tr-TR" sz="2400" dirty="0" err="1"/>
              <a:t>yetlerden</a:t>
            </a:r>
            <a:r>
              <a:rPr lang="tr-TR" sz="2400" dirty="0"/>
              <a:t>, </a:t>
            </a:r>
            <a:r>
              <a:rPr lang="tr-TR" sz="2400" dirty="0" err="1"/>
              <a:t>hikâyelerden</a:t>
            </a:r>
            <a:r>
              <a:rPr lang="tr-TR" sz="2400" dirty="0"/>
              <a:t>, efsanelerden, anılardan, </a:t>
            </a:r>
            <a:r>
              <a:rPr lang="tr-TR" sz="2400" dirty="0" err="1"/>
              <a:t>atasözlerinden</a:t>
            </a:r>
            <a:r>
              <a:rPr lang="tr-TR" sz="2400" dirty="0"/>
              <a:t> ve deyimlerden faydalanılması bu </a:t>
            </a:r>
            <a:r>
              <a:rPr lang="tr-TR" sz="2400" dirty="0" err="1"/>
              <a:t>türün</a:t>
            </a:r>
            <a:r>
              <a:rPr lang="tr-TR" sz="2400" dirty="0"/>
              <a:t> </a:t>
            </a:r>
            <a:r>
              <a:rPr lang="tr-TR" sz="2400" dirty="0" err="1"/>
              <a:t>önemli</a:t>
            </a:r>
            <a:r>
              <a:rPr lang="tr-TR" sz="2400" dirty="0"/>
              <a:t> </a:t>
            </a:r>
            <a:r>
              <a:rPr lang="tr-TR" sz="2400" dirty="0" err="1"/>
              <a:t>özelliklerindendir</a:t>
            </a:r>
            <a:r>
              <a:rPr lang="tr-TR" sz="2400" dirty="0"/>
              <a:t>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664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03911" y="0"/>
            <a:ext cx="17933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GEZİ YAZISI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Bu </a:t>
            </a:r>
            <a:r>
              <a:rPr lang="tr-TR" sz="2400" dirty="0" err="1"/>
              <a:t>tür</a:t>
            </a:r>
            <a:r>
              <a:rPr lang="tr-TR" sz="2400" dirty="0"/>
              <a:t> eserlerde be- </a:t>
            </a:r>
            <a:r>
              <a:rPr lang="tr-TR" sz="2400" dirty="0" err="1"/>
              <a:t>timleyici</a:t>
            </a:r>
            <a:r>
              <a:rPr lang="tr-TR" sz="2400" dirty="0"/>
              <a:t>, </a:t>
            </a:r>
            <a:r>
              <a:rPr lang="tr-TR" sz="2400" dirty="0" err="1"/>
              <a:t>öyküleyici</a:t>
            </a:r>
            <a:r>
              <a:rPr lang="tr-TR" sz="2400" dirty="0"/>
              <a:t>, </a:t>
            </a:r>
            <a:r>
              <a:rPr lang="tr-TR" sz="2400" dirty="0" err="1"/>
              <a:t>açıklayıcı</a:t>
            </a:r>
            <a:r>
              <a:rPr lang="tr-TR" sz="2400" dirty="0"/>
              <a:t> anlatım gibi anlatım </a:t>
            </a:r>
            <a:r>
              <a:rPr lang="tr-TR" sz="2400" dirty="0" err="1"/>
              <a:t>biçimlerinden</a:t>
            </a:r>
            <a:r>
              <a:rPr lang="tr-TR" sz="2400" dirty="0"/>
              <a:t>; </a:t>
            </a:r>
            <a:r>
              <a:rPr lang="tr-TR" sz="2400" dirty="0" err="1"/>
              <a:t>örnekleme</a:t>
            </a:r>
            <a:r>
              <a:rPr lang="tr-TR" sz="2400" dirty="0"/>
              <a:t>, </a:t>
            </a:r>
            <a:r>
              <a:rPr lang="tr-TR" sz="2400" dirty="0" err="1"/>
              <a:t>karşılaştırma</a:t>
            </a:r>
            <a:r>
              <a:rPr lang="tr-TR" sz="2400" dirty="0"/>
              <a:t>, sayısal verilerden yararlanma gibi </a:t>
            </a:r>
            <a:r>
              <a:rPr lang="tr-TR" sz="2400" dirty="0" err="1"/>
              <a:t>düşünceyi</a:t>
            </a:r>
            <a:r>
              <a:rPr lang="tr-TR" sz="2400" dirty="0"/>
              <a:t> </a:t>
            </a:r>
            <a:r>
              <a:rPr lang="tr-TR" sz="2400" dirty="0" err="1"/>
              <a:t>geliştirme</a:t>
            </a:r>
            <a:r>
              <a:rPr lang="tr-TR" sz="2400" dirty="0"/>
              <a:t> yollarından yararlanılır. </a:t>
            </a:r>
          </a:p>
          <a:p>
            <a:endParaRPr lang="tr-TR" sz="2400" dirty="0" smtClean="0"/>
          </a:p>
          <a:p>
            <a:r>
              <a:rPr lang="tr-TR" sz="2400" dirty="0" err="1"/>
              <a:t>Dünya</a:t>
            </a:r>
            <a:r>
              <a:rPr lang="tr-TR" sz="2400" dirty="0"/>
              <a:t> edebiyatının </a:t>
            </a:r>
            <a:r>
              <a:rPr lang="tr-TR" sz="2400" dirty="0" err="1"/>
              <a:t>önemli</a:t>
            </a:r>
            <a:r>
              <a:rPr lang="tr-TR" sz="2400" dirty="0"/>
              <a:t> gezi yazılarına XIII. </a:t>
            </a:r>
            <a:r>
              <a:rPr lang="tr-TR" sz="2400" dirty="0" err="1"/>
              <a:t>yy.da</a:t>
            </a:r>
            <a:r>
              <a:rPr lang="tr-TR" sz="2400" dirty="0"/>
              <a:t> </a:t>
            </a:r>
            <a:r>
              <a:rPr lang="tr-TR" sz="2400" dirty="0" err="1"/>
              <a:t>Marco</a:t>
            </a:r>
            <a:r>
              <a:rPr lang="tr-TR" sz="2400" dirty="0"/>
              <a:t> Polo’nun </a:t>
            </a:r>
            <a:r>
              <a:rPr lang="tr-TR" sz="2400" i="1" dirty="0" err="1"/>
              <a:t>Seyahatname’</a:t>
            </a:r>
            <a:r>
              <a:rPr lang="tr-TR" sz="2400" dirty="0" err="1"/>
              <a:t>si</a:t>
            </a:r>
            <a:r>
              <a:rPr lang="tr-TR" sz="2400" dirty="0"/>
              <a:t> ile XIV. </a:t>
            </a:r>
            <a:r>
              <a:rPr lang="tr-TR" sz="2400" dirty="0" err="1"/>
              <a:t>yy.da</a:t>
            </a:r>
            <a:r>
              <a:rPr lang="tr-TR" sz="2400" dirty="0"/>
              <a:t> </a:t>
            </a:r>
            <a:r>
              <a:rPr lang="tr-TR" sz="2400" dirty="0" err="1"/>
              <a:t>İbn-i</a:t>
            </a:r>
            <a:r>
              <a:rPr lang="tr-TR" sz="2400" dirty="0"/>
              <a:t> </a:t>
            </a:r>
            <a:r>
              <a:rPr lang="tr-TR" sz="2400" dirty="0" err="1"/>
              <a:t>Batuta’nın</a:t>
            </a:r>
            <a:r>
              <a:rPr lang="tr-TR" sz="2400" dirty="0"/>
              <a:t> </a:t>
            </a:r>
            <a:r>
              <a:rPr lang="tr-TR" sz="2400" i="1" dirty="0" err="1"/>
              <a:t>Seyahatname</a:t>
            </a:r>
            <a:r>
              <a:rPr lang="tr-TR" sz="2400" dirty="0" err="1"/>
              <a:t>’si</a:t>
            </a:r>
            <a:r>
              <a:rPr lang="tr-TR" sz="2400" dirty="0"/>
              <a:t> </a:t>
            </a:r>
            <a:r>
              <a:rPr lang="tr-TR" sz="2400" dirty="0" err="1"/>
              <a:t>örnek</a:t>
            </a:r>
            <a:r>
              <a:rPr lang="tr-TR" sz="2400" dirty="0"/>
              <a:t> verilebilir. </a:t>
            </a:r>
          </a:p>
          <a:p>
            <a:endParaRPr lang="tr-TR" sz="2400" dirty="0" smtClean="0"/>
          </a:p>
          <a:p>
            <a:r>
              <a:rPr lang="tr-TR" sz="2400" dirty="0" err="1"/>
              <a:t>Türk</a:t>
            </a:r>
            <a:r>
              <a:rPr lang="tr-TR" sz="2400" dirty="0"/>
              <a:t> edebiyatında ilk seyahatname, </a:t>
            </a:r>
            <a:r>
              <a:rPr lang="tr-TR" sz="2400" dirty="0" err="1"/>
              <a:t>Seydi</a:t>
            </a:r>
            <a:r>
              <a:rPr lang="tr-TR" sz="2400" dirty="0"/>
              <a:t> Ali Reis’in seyahatlerini anlatan </a:t>
            </a:r>
            <a:r>
              <a:rPr lang="tr-TR" sz="2400" i="1" dirty="0"/>
              <a:t>Mir’</a:t>
            </a:r>
            <a:r>
              <a:rPr lang="tr-TR" sz="2400" i="1" dirty="0" err="1"/>
              <a:t>âtu</a:t>
            </a:r>
            <a:r>
              <a:rPr lang="tr-TR" sz="2400" i="1" dirty="0"/>
              <a:t>̈’</a:t>
            </a:r>
            <a:r>
              <a:rPr lang="tr-TR" sz="2400" i="1" dirty="0" err="1"/>
              <a:t>l-Memâlik</a:t>
            </a:r>
            <a:r>
              <a:rPr lang="tr-TR" sz="2400" i="1" dirty="0"/>
              <a:t> </a:t>
            </a:r>
            <a:r>
              <a:rPr lang="tr-TR" sz="2400" dirty="0"/>
              <a:t>adlı eserdir. 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7664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03911" y="0"/>
            <a:ext cx="17933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GEZİ YAZISI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En </a:t>
            </a:r>
            <a:r>
              <a:rPr lang="tr-TR" sz="2400" dirty="0" err="1"/>
              <a:t>tanınmıs</a:t>
            </a:r>
            <a:r>
              <a:rPr lang="tr-TR" sz="2400" dirty="0"/>
              <a:t>̧ seyahatname </a:t>
            </a:r>
            <a:r>
              <a:rPr lang="tr-TR" sz="2400" dirty="0" err="1"/>
              <a:t>örnekleri</a:t>
            </a:r>
            <a:r>
              <a:rPr lang="tr-TR" sz="2400" dirty="0"/>
              <a:t> arasında Evliya </a:t>
            </a:r>
            <a:r>
              <a:rPr lang="tr-TR" sz="2400" dirty="0" err="1"/>
              <a:t>Çelebi’nin</a:t>
            </a:r>
            <a:r>
              <a:rPr lang="tr-TR" sz="2400" dirty="0"/>
              <a:t> </a:t>
            </a:r>
            <a:r>
              <a:rPr lang="tr-TR" sz="2400" i="1" dirty="0" err="1"/>
              <a:t>Seyahatname</a:t>
            </a:r>
            <a:r>
              <a:rPr lang="tr-TR" sz="2400" dirty="0" err="1"/>
              <a:t>’si</a:t>
            </a:r>
            <a:r>
              <a:rPr lang="tr-TR" sz="2400" dirty="0"/>
              <a:t>, Katip </a:t>
            </a:r>
            <a:r>
              <a:rPr lang="tr-TR" sz="2400" dirty="0" err="1"/>
              <a:t>Ç</a:t>
            </a:r>
            <a:r>
              <a:rPr lang="tr-TR" sz="2400" dirty="0" err="1" smtClean="0"/>
              <a:t>elebi’nin</a:t>
            </a:r>
            <a:r>
              <a:rPr lang="tr-TR" sz="2400" dirty="0" smtClean="0"/>
              <a:t> </a:t>
            </a:r>
            <a:r>
              <a:rPr lang="tr-TR" sz="2400" i="1" dirty="0" err="1"/>
              <a:t>Cihânnüma’</a:t>
            </a:r>
            <a:r>
              <a:rPr lang="tr-TR" sz="2400" dirty="0" err="1"/>
              <a:t>sı</a:t>
            </a:r>
            <a:r>
              <a:rPr lang="tr-TR" sz="2400" dirty="0"/>
              <a:t> gelir. 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/>
              <a:t>Daha sonra Batı ile </a:t>
            </a:r>
            <a:r>
              <a:rPr lang="tr-TR" sz="2400" dirty="0" err="1"/>
              <a:t>ilişkiler</a:t>
            </a:r>
            <a:r>
              <a:rPr lang="tr-TR" sz="2400" dirty="0"/>
              <a:t> </a:t>
            </a:r>
            <a:r>
              <a:rPr lang="tr-TR" sz="2400" dirty="0" err="1"/>
              <a:t>gelişince</a:t>
            </a:r>
            <a:r>
              <a:rPr lang="tr-TR" sz="2400" dirty="0"/>
              <a:t> </a:t>
            </a:r>
            <a:r>
              <a:rPr lang="tr-TR" sz="2400" dirty="0" err="1"/>
              <a:t>elçilik</a:t>
            </a:r>
            <a:r>
              <a:rPr lang="tr-TR" sz="2400" dirty="0"/>
              <a:t> </a:t>
            </a:r>
            <a:r>
              <a:rPr lang="tr-TR" sz="2400" dirty="0" err="1"/>
              <a:t>göreviyle</a:t>
            </a:r>
            <a:r>
              <a:rPr lang="tr-TR" sz="2400" dirty="0"/>
              <a:t> </a:t>
            </a:r>
            <a:r>
              <a:rPr lang="tr-TR" sz="2400" dirty="0" err="1"/>
              <a:t>ülke</a:t>
            </a:r>
            <a:r>
              <a:rPr lang="tr-TR" sz="2400" dirty="0"/>
              <a:t> </a:t>
            </a:r>
            <a:r>
              <a:rPr lang="tr-TR" sz="2400" dirty="0" err="1"/>
              <a:t>dışına</a:t>
            </a:r>
            <a:r>
              <a:rPr lang="tr-TR" sz="2400" dirty="0"/>
              <a:t> giden </a:t>
            </a:r>
            <a:r>
              <a:rPr lang="tr-TR" sz="2400" dirty="0" smtClean="0"/>
              <a:t>sefirler </a:t>
            </a:r>
            <a:r>
              <a:rPr lang="tr-TR" sz="2400" dirty="0"/>
              <a:t>gittikleri yerlerin ilgi </a:t>
            </a:r>
            <a:r>
              <a:rPr lang="tr-TR" sz="2400" dirty="0" err="1"/>
              <a:t>çekici</a:t>
            </a:r>
            <a:r>
              <a:rPr lang="tr-TR" sz="2400" dirty="0"/>
              <a:t> </a:t>
            </a:r>
            <a:r>
              <a:rPr lang="tr-TR" sz="2400" dirty="0" err="1"/>
              <a:t>yönlerini</a:t>
            </a:r>
            <a:r>
              <a:rPr lang="tr-TR" sz="2400" dirty="0"/>
              <a:t>, sefaretname adıyla yazdıkları yapıtlarda </a:t>
            </a:r>
            <a:r>
              <a:rPr lang="tr-TR" sz="2400" dirty="0" err="1"/>
              <a:t>tanıtmışlardır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err="1" smtClean="0"/>
              <a:t>Yirmisekiz</a:t>
            </a:r>
            <a:r>
              <a:rPr lang="tr-TR" sz="2400" dirty="0" smtClean="0"/>
              <a:t> </a:t>
            </a:r>
            <a:r>
              <a:rPr lang="tr-TR" sz="2400" dirty="0" err="1"/>
              <a:t>Çelebi</a:t>
            </a:r>
            <a:r>
              <a:rPr lang="tr-TR" sz="2400" dirty="0"/>
              <a:t> Mehmet Efendi’nin </a:t>
            </a:r>
            <a:r>
              <a:rPr lang="tr-TR" sz="2400" i="1" dirty="0"/>
              <a:t>Fransa Sefaretnamesi </a:t>
            </a:r>
            <a:r>
              <a:rPr lang="tr-TR" sz="2400" dirty="0"/>
              <a:t>buna </a:t>
            </a:r>
            <a:r>
              <a:rPr lang="tr-TR" sz="2400" dirty="0" err="1"/>
              <a:t>örnek</a:t>
            </a:r>
            <a:r>
              <a:rPr lang="tr-TR" sz="2400" dirty="0"/>
              <a:t> verilebilir.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862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03911" y="0"/>
            <a:ext cx="17933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GEZİ YAZISI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Tanzimat </a:t>
            </a:r>
            <a:r>
              <a:rPr lang="tr-TR" sz="2400" dirty="0" err="1"/>
              <a:t>Dönemi’nde</a:t>
            </a:r>
            <a:r>
              <a:rPr lang="tr-TR" sz="2400" dirty="0"/>
              <a:t> Batılı anlamda gezi yazısı </a:t>
            </a:r>
            <a:r>
              <a:rPr lang="tr-TR" sz="2400" dirty="0" err="1"/>
              <a:t>örnekleri</a:t>
            </a:r>
            <a:r>
              <a:rPr lang="tr-TR" sz="2400" dirty="0"/>
              <a:t> </a:t>
            </a:r>
            <a:r>
              <a:rPr lang="tr-TR" sz="2400" dirty="0" err="1"/>
              <a:t>sanatçıların</a:t>
            </a:r>
            <a:r>
              <a:rPr lang="tr-TR" sz="2400" dirty="0"/>
              <a:t> Avrupa’ya gidip orada edindikleri izlenimlerini yazmaları ile </a:t>
            </a:r>
            <a:r>
              <a:rPr lang="tr-TR" sz="2400" dirty="0" err="1"/>
              <a:t>başlamıştır</a:t>
            </a:r>
            <a:r>
              <a:rPr lang="tr-TR" sz="2400" dirty="0"/>
              <a:t>. </a:t>
            </a:r>
          </a:p>
          <a:p>
            <a:endParaRPr lang="tr-TR" sz="2400" dirty="0" smtClean="0"/>
          </a:p>
          <a:p>
            <a:r>
              <a:rPr lang="tr-TR" sz="2400" dirty="0"/>
              <a:t>XIX. </a:t>
            </a:r>
            <a:r>
              <a:rPr lang="tr-TR" sz="2400" dirty="0" err="1"/>
              <a:t>yy.ın</a:t>
            </a:r>
            <a:r>
              <a:rPr lang="tr-TR" sz="2400" dirty="0"/>
              <a:t> sonlarında yayımlanan Ahmet Mithat Efendi’nin </a:t>
            </a:r>
            <a:r>
              <a:rPr lang="tr-TR" sz="2400" i="1" dirty="0"/>
              <a:t>Avrupa’da Bir Cevelan </a:t>
            </a:r>
            <a:r>
              <a:rPr lang="tr-TR" sz="2400" dirty="0"/>
              <a:t>ile </a:t>
            </a:r>
            <a:r>
              <a:rPr lang="tr-TR" sz="2400" dirty="0" err="1"/>
              <a:t>Direktör</a:t>
            </a:r>
            <a:r>
              <a:rPr lang="tr-TR" sz="2400" dirty="0"/>
              <a:t> Ali Bey’in </a:t>
            </a:r>
            <a:r>
              <a:rPr lang="tr-TR" sz="2400" i="1" dirty="0"/>
              <a:t>Seyahat Jurnali </a:t>
            </a:r>
            <a:r>
              <a:rPr lang="tr-TR" sz="2400" dirty="0"/>
              <a:t>adlı eseri de bu </a:t>
            </a:r>
            <a:r>
              <a:rPr lang="tr-TR" sz="2400" dirty="0" err="1"/>
              <a:t>yüzyılın</a:t>
            </a:r>
            <a:r>
              <a:rPr lang="tr-TR" sz="2400" dirty="0"/>
              <a:t> </a:t>
            </a:r>
            <a:r>
              <a:rPr lang="tr-TR" sz="2400" dirty="0" err="1"/>
              <a:t>önemli</a:t>
            </a:r>
            <a:r>
              <a:rPr lang="tr-TR" sz="2400" dirty="0"/>
              <a:t> gezi eserlerindendir. </a:t>
            </a:r>
          </a:p>
          <a:p>
            <a:endParaRPr lang="tr-TR" sz="2400" dirty="0" smtClean="0"/>
          </a:p>
          <a:p>
            <a:r>
              <a:rPr lang="tr-TR" sz="2400" dirty="0"/>
              <a:t>Cumhuriyet </a:t>
            </a:r>
            <a:r>
              <a:rPr lang="tr-TR" sz="2400" dirty="0" err="1"/>
              <a:t>Dönemi</a:t>
            </a:r>
            <a:r>
              <a:rPr lang="tr-TR" sz="2400" dirty="0"/>
              <a:t>, gezi yazısı bakımından yurt </a:t>
            </a:r>
            <a:r>
              <a:rPr lang="tr-TR" sz="2400" dirty="0" err="1"/>
              <a:t>içi</a:t>
            </a:r>
            <a:r>
              <a:rPr lang="tr-TR" sz="2400" dirty="0"/>
              <a:t> ve yurt </a:t>
            </a:r>
            <a:r>
              <a:rPr lang="tr-TR" sz="2400" dirty="0" err="1"/>
              <a:t>dışı</a:t>
            </a:r>
            <a:r>
              <a:rPr lang="tr-TR" sz="2400" dirty="0"/>
              <a:t> gezilerin iyice </a:t>
            </a:r>
            <a:r>
              <a:rPr lang="tr-TR" sz="2400" dirty="0" err="1"/>
              <a:t>arttığı</a:t>
            </a:r>
            <a:r>
              <a:rPr lang="tr-TR" sz="2400" dirty="0"/>
              <a:t>, gezilen </a:t>
            </a:r>
            <a:r>
              <a:rPr lang="tr-TR" sz="2400" dirty="0" err="1"/>
              <a:t>coğrafyaların</a:t>
            </a:r>
            <a:r>
              <a:rPr lang="tr-TR" sz="2400" dirty="0"/>
              <a:t> </a:t>
            </a:r>
            <a:r>
              <a:rPr lang="tr-TR" sz="2400" dirty="0" err="1"/>
              <a:t>çeşitlendiği</a:t>
            </a:r>
            <a:r>
              <a:rPr lang="tr-TR" sz="2400" dirty="0"/>
              <a:t>, farklı </a:t>
            </a:r>
            <a:r>
              <a:rPr lang="tr-TR" sz="2400" dirty="0" err="1"/>
              <a:t>bakıs</a:t>
            </a:r>
            <a:r>
              <a:rPr lang="tr-TR" sz="2400" dirty="0"/>
              <a:t>̧ </a:t>
            </a:r>
            <a:r>
              <a:rPr lang="tr-TR" sz="2400" dirty="0" err="1"/>
              <a:t>açılarının</a:t>
            </a:r>
            <a:r>
              <a:rPr lang="tr-TR" sz="2400" dirty="0"/>
              <a:t> </a:t>
            </a:r>
            <a:r>
              <a:rPr lang="tr-TR" sz="2400" dirty="0" err="1"/>
              <a:t>getirildiği</a:t>
            </a:r>
            <a:r>
              <a:rPr lang="tr-TR" sz="2400" dirty="0"/>
              <a:t>, bu </a:t>
            </a:r>
            <a:r>
              <a:rPr lang="tr-TR" sz="2400" dirty="0" err="1"/>
              <a:t>türün</a:t>
            </a:r>
            <a:r>
              <a:rPr lang="tr-TR" sz="2400" dirty="0"/>
              <a:t> pek </a:t>
            </a:r>
            <a:r>
              <a:rPr lang="tr-TR" sz="2400" dirty="0" err="1"/>
              <a:t>çok</a:t>
            </a:r>
            <a:r>
              <a:rPr lang="tr-TR" sz="2400" dirty="0"/>
              <a:t> </a:t>
            </a:r>
            <a:r>
              <a:rPr lang="tr-TR" sz="2400" dirty="0" err="1"/>
              <a:t>değişik</a:t>
            </a:r>
            <a:r>
              <a:rPr lang="tr-TR" sz="2400" dirty="0"/>
              <a:t> </a:t>
            </a:r>
            <a:r>
              <a:rPr lang="tr-TR" sz="2400" dirty="0" err="1"/>
              <a:t>örneğinin</a:t>
            </a:r>
            <a:r>
              <a:rPr lang="tr-TR" sz="2400" dirty="0"/>
              <a:t> </a:t>
            </a:r>
            <a:r>
              <a:rPr lang="tr-TR" sz="2400" dirty="0" err="1"/>
              <a:t>go</a:t>
            </a:r>
            <a:r>
              <a:rPr lang="tr-TR" sz="2400" dirty="0"/>
              <a:t>̈- </a:t>
            </a:r>
            <a:r>
              <a:rPr lang="tr-TR" sz="2400" dirty="0" err="1"/>
              <a:t>rüldüğu</a:t>
            </a:r>
            <a:r>
              <a:rPr lang="tr-TR" sz="2400" dirty="0"/>
              <a:t>̈ bir </a:t>
            </a:r>
            <a:r>
              <a:rPr lang="tr-TR" sz="2400" dirty="0" err="1"/>
              <a:t>dönemdir</a:t>
            </a:r>
            <a:r>
              <a:rPr lang="tr-TR" sz="2400" dirty="0"/>
              <a:t>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3729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03911" y="0"/>
            <a:ext cx="179337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GEZİ YAZISI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Ahmet </a:t>
            </a:r>
            <a:r>
              <a:rPr lang="tr-TR" sz="2400" dirty="0" err="1"/>
              <a:t>Haş</a:t>
            </a:r>
            <a:r>
              <a:rPr lang="tr-TR" sz="2400" dirty="0" err="1" smtClean="0"/>
              <a:t>im</a:t>
            </a:r>
            <a:r>
              <a:rPr lang="tr-TR" sz="2400" dirty="0"/>
              <a:t> → </a:t>
            </a:r>
            <a:r>
              <a:rPr lang="tr-TR" sz="2400" i="1" dirty="0"/>
              <a:t>Frankfurt </a:t>
            </a:r>
            <a:r>
              <a:rPr lang="tr-TR" sz="2400" i="1" dirty="0" smtClean="0"/>
              <a:t>Seyahatnamesi</a:t>
            </a:r>
          </a:p>
          <a:p>
            <a:endParaRPr lang="tr-TR" sz="2400" i="1" dirty="0"/>
          </a:p>
          <a:p>
            <a:r>
              <a:rPr lang="tr-TR" sz="2400" dirty="0" smtClean="0"/>
              <a:t>Cenap </a:t>
            </a:r>
            <a:r>
              <a:rPr lang="tr-TR" sz="2400" dirty="0" err="1"/>
              <a:t>Ş</a:t>
            </a:r>
            <a:r>
              <a:rPr lang="tr-TR" sz="2400" dirty="0" err="1" smtClean="0"/>
              <a:t>ahabettin</a:t>
            </a:r>
            <a:r>
              <a:rPr lang="tr-TR" sz="2400" dirty="0"/>
              <a:t> → Hicaz </a:t>
            </a:r>
            <a:r>
              <a:rPr lang="tr-TR" sz="2400" dirty="0" err="1"/>
              <a:t>yolculuğunu</a:t>
            </a:r>
            <a:r>
              <a:rPr lang="tr-TR" sz="2400" dirty="0"/>
              <a:t> anlatan </a:t>
            </a:r>
            <a:r>
              <a:rPr lang="tr-TR" sz="2400" i="1" dirty="0"/>
              <a:t>Hac </a:t>
            </a:r>
            <a:r>
              <a:rPr lang="tr-TR" sz="2400" i="1" dirty="0" smtClean="0"/>
              <a:t>Yolunda</a:t>
            </a:r>
          </a:p>
          <a:p>
            <a:endParaRPr lang="tr-TR" sz="2400" i="1" dirty="0"/>
          </a:p>
          <a:p>
            <a:r>
              <a:rPr lang="tr-TR" sz="2400" dirty="0" smtClean="0"/>
              <a:t>Falih Rıfkı Atay </a:t>
            </a:r>
            <a:r>
              <a:rPr lang="tr-TR" sz="2400" dirty="0"/>
              <a:t>→</a:t>
            </a:r>
            <a:r>
              <a:rPr lang="tr-TR" sz="2400" dirty="0" smtClean="0"/>
              <a:t> </a:t>
            </a:r>
            <a:r>
              <a:rPr lang="tr-TR" sz="2400" i="1" dirty="0" err="1" smtClean="0"/>
              <a:t>Denizaşırı</a:t>
            </a:r>
            <a:r>
              <a:rPr lang="tr-TR" sz="2400" dirty="0" smtClean="0"/>
              <a:t>, </a:t>
            </a:r>
            <a:r>
              <a:rPr lang="tr-TR" sz="2400" i="1" dirty="0" smtClean="0"/>
              <a:t>Bizim Akdeniz</a:t>
            </a:r>
            <a:r>
              <a:rPr lang="tr-TR" sz="2400" dirty="0" smtClean="0"/>
              <a:t>, </a:t>
            </a:r>
            <a:r>
              <a:rPr lang="tr-TR" sz="2400" i="1" dirty="0" smtClean="0"/>
              <a:t>Tuna Kıyıları</a:t>
            </a:r>
            <a:r>
              <a:rPr lang="tr-TR" sz="2400" dirty="0" smtClean="0"/>
              <a:t>, </a:t>
            </a:r>
            <a:r>
              <a:rPr lang="tr-TR" sz="2400" i="1" dirty="0" smtClean="0"/>
              <a:t>Yolcu Defteri</a:t>
            </a:r>
            <a:r>
              <a:rPr lang="tr-TR" sz="2400" dirty="0" smtClean="0"/>
              <a:t>, </a:t>
            </a:r>
            <a:r>
              <a:rPr lang="tr-TR" sz="2400" i="1" dirty="0" smtClean="0"/>
              <a:t>Gezerek </a:t>
            </a:r>
            <a:r>
              <a:rPr lang="tr-TR" sz="2400" i="1" dirty="0" err="1" smtClean="0"/>
              <a:t>Gördüklerim</a:t>
            </a:r>
            <a:r>
              <a:rPr lang="tr-TR" sz="2400" i="1" dirty="0" smtClean="0"/>
              <a:t> </a:t>
            </a:r>
          </a:p>
          <a:p>
            <a:endParaRPr lang="tr-TR" sz="2400" i="1" dirty="0"/>
          </a:p>
          <a:p>
            <a:r>
              <a:rPr lang="tr-TR" sz="2400" dirty="0"/>
              <a:t>Haldun </a:t>
            </a:r>
            <a:r>
              <a:rPr lang="tr-TR" sz="2400" dirty="0" smtClean="0"/>
              <a:t>Taner</a:t>
            </a:r>
            <a:r>
              <a:rPr lang="tr-TR" sz="2400" dirty="0"/>
              <a:t> → </a:t>
            </a:r>
            <a:r>
              <a:rPr lang="tr-TR" sz="2400" dirty="0" smtClean="0"/>
              <a:t> </a:t>
            </a:r>
            <a:r>
              <a:rPr lang="tr-TR" sz="2400" i="1" dirty="0" err="1" smtClean="0"/>
              <a:t>Du</a:t>
            </a:r>
            <a:r>
              <a:rPr lang="tr-TR" sz="2400" i="1" dirty="0" err="1"/>
              <a:t>̈şsem</a:t>
            </a:r>
            <a:r>
              <a:rPr lang="tr-TR" sz="2400" i="1" dirty="0"/>
              <a:t> Yollara Yollara </a:t>
            </a:r>
            <a:endParaRPr lang="tr-TR" sz="2400" dirty="0"/>
          </a:p>
          <a:p>
            <a:endParaRPr lang="tr-TR" sz="2400" dirty="0" smtClean="0"/>
          </a:p>
          <a:p>
            <a:r>
              <a:rPr lang="tr-TR" sz="2400" dirty="0"/>
              <a:t>Yusuf Ziya </a:t>
            </a:r>
            <a:r>
              <a:rPr lang="tr-TR" sz="2400" dirty="0" err="1"/>
              <a:t>Ortac</a:t>
            </a:r>
            <a:r>
              <a:rPr lang="tr-TR" sz="2400" dirty="0"/>
              <a:t>̧ → </a:t>
            </a:r>
            <a:r>
              <a:rPr lang="tr-TR" sz="2400" dirty="0" smtClean="0"/>
              <a:t> </a:t>
            </a:r>
            <a:r>
              <a:rPr lang="tr-TR" sz="2400" i="1" dirty="0" err="1" smtClean="0"/>
              <a:t>Go</a:t>
            </a:r>
            <a:r>
              <a:rPr lang="tr-TR" sz="2400" i="1" dirty="0" err="1"/>
              <a:t>̈z</a:t>
            </a:r>
            <a:r>
              <a:rPr lang="tr-TR" sz="2400" i="1" dirty="0"/>
              <a:t> Ucuyla </a:t>
            </a:r>
            <a:r>
              <a:rPr lang="tr-TR" sz="2400" i="1" dirty="0" smtClean="0"/>
              <a:t>Avrupa</a:t>
            </a:r>
          </a:p>
          <a:p>
            <a:endParaRPr lang="tr-TR" sz="2400" i="1" dirty="0" smtClean="0"/>
          </a:p>
          <a:p>
            <a:r>
              <a:rPr lang="tr-TR" sz="2400" i="1" dirty="0" err="1" smtClean="0"/>
              <a:t>İ</a:t>
            </a:r>
            <a:r>
              <a:rPr lang="tr-TR" sz="2400" dirty="0" err="1" smtClean="0"/>
              <a:t>̇</a:t>
            </a:r>
            <a:r>
              <a:rPr lang="tr-TR" sz="2400" dirty="0" err="1"/>
              <a:t>smail</a:t>
            </a:r>
            <a:r>
              <a:rPr lang="tr-TR" sz="2400" dirty="0"/>
              <a:t> Habip </a:t>
            </a:r>
            <a:r>
              <a:rPr lang="tr-TR" sz="2400" dirty="0" err="1"/>
              <a:t>Sevük</a:t>
            </a:r>
            <a:r>
              <a:rPr lang="tr-TR" sz="2400" dirty="0"/>
              <a:t> → </a:t>
            </a:r>
            <a:r>
              <a:rPr lang="tr-TR" sz="2400" dirty="0" smtClean="0"/>
              <a:t> T</a:t>
            </a:r>
            <a:r>
              <a:rPr lang="tr-TR" sz="2400" i="1" dirty="0" smtClean="0"/>
              <a:t>una’dan </a:t>
            </a:r>
            <a:r>
              <a:rPr lang="tr-TR" sz="2400" i="1" dirty="0"/>
              <a:t>Batıya</a:t>
            </a:r>
            <a:r>
              <a:rPr lang="tr-TR" sz="2400" dirty="0"/>
              <a:t>, </a:t>
            </a:r>
            <a:r>
              <a:rPr lang="tr-TR" sz="2400" i="1" dirty="0"/>
              <a:t>Yurttan Yazılar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2531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8687" y="0"/>
            <a:ext cx="272382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CÜMLE ÇEŞİTLERİ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1. </a:t>
            </a:r>
            <a:r>
              <a:rPr lang="tr-TR" sz="2400" b="1" dirty="0" smtClean="0">
                <a:hlinkClick r:id="rId3"/>
              </a:rPr>
              <a:t>Yüklemine </a:t>
            </a:r>
            <a:r>
              <a:rPr lang="tr-TR" sz="2400" b="1" dirty="0">
                <a:hlinkClick r:id="rId3"/>
              </a:rPr>
              <a:t>Göre </a:t>
            </a:r>
            <a:r>
              <a:rPr lang="tr-TR" sz="2400" b="1" dirty="0" smtClean="0">
                <a:hlinkClick r:id="rId3"/>
              </a:rPr>
              <a:t>Cümleler</a:t>
            </a:r>
            <a:endParaRPr lang="tr-TR" sz="2400" b="1" dirty="0" smtClean="0"/>
          </a:p>
          <a:p>
            <a:pPr marL="457200" indent="-457200">
              <a:buAutoNum type="arabicPeriod"/>
            </a:pPr>
            <a:endParaRPr lang="tr-TR" sz="2400" b="1" dirty="0" smtClean="0"/>
          </a:p>
          <a:p>
            <a:r>
              <a:rPr lang="tr-TR" sz="2400" b="1" dirty="0" smtClean="0"/>
              <a:t>2</a:t>
            </a:r>
            <a:r>
              <a:rPr lang="tr-TR" sz="2400" b="1" dirty="0"/>
              <a:t>. </a:t>
            </a:r>
            <a:r>
              <a:rPr lang="tr-TR" sz="2400" b="1" dirty="0" smtClean="0">
                <a:hlinkClick r:id="rId4"/>
              </a:rPr>
              <a:t>Yüklemin Yerine Göre Cümleler</a:t>
            </a:r>
            <a:endParaRPr lang="tr-TR" sz="2400" b="1" dirty="0" smtClean="0"/>
          </a:p>
          <a:p>
            <a:endParaRPr lang="tr-TR" sz="2400" b="1" dirty="0" smtClean="0"/>
          </a:p>
          <a:p>
            <a:r>
              <a:rPr lang="tr-TR" sz="2400" b="1" dirty="0" smtClean="0"/>
              <a:t>3</a:t>
            </a:r>
            <a:r>
              <a:rPr lang="tr-TR" sz="2400" b="1" dirty="0"/>
              <a:t>. </a:t>
            </a:r>
            <a:r>
              <a:rPr lang="tr-TR" sz="2400" b="1" dirty="0">
                <a:hlinkClick r:id="rId5"/>
              </a:rPr>
              <a:t>Anlamına Göre </a:t>
            </a:r>
            <a:r>
              <a:rPr lang="tr-TR" sz="2400" b="1" dirty="0" smtClean="0">
                <a:hlinkClick r:id="rId5"/>
              </a:rPr>
              <a:t>Cümleler</a:t>
            </a:r>
            <a:endParaRPr lang="tr-TR" sz="2400" b="1" dirty="0" smtClean="0"/>
          </a:p>
          <a:p>
            <a:endParaRPr lang="tr-TR" sz="2400" b="1" dirty="0" smtClean="0"/>
          </a:p>
          <a:p>
            <a:r>
              <a:rPr lang="tr-TR" sz="2400" b="1" dirty="0" smtClean="0"/>
              <a:t>4</a:t>
            </a:r>
            <a:r>
              <a:rPr lang="tr-TR" sz="2400" b="1" dirty="0"/>
              <a:t>. </a:t>
            </a:r>
            <a:r>
              <a:rPr lang="tr-TR" sz="2400" b="1" dirty="0">
                <a:hlinkClick r:id="rId6"/>
              </a:rPr>
              <a:t>Yapısına Göre </a:t>
            </a:r>
            <a:r>
              <a:rPr lang="tr-TR" sz="2400" b="1" dirty="0" smtClean="0">
                <a:hlinkClick r:id="rId6"/>
              </a:rPr>
              <a:t>Cümleler</a:t>
            </a:r>
            <a:endParaRPr lang="tr-TR" sz="2400" b="1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950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25402" y="0"/>
            <a:ext cx="495039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ANLAMLARINA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1) Olumlu Cümle</a:t>
            </a:r>
            <a:endParaRPr lang="tr-TR" sz="2400" dirty="0"/>
          </a:p>
          <a:p>
            <a:r>
              <a:rPr lang="tr-TR" sz="2400" dirty="0"/>
              <a:t>Ele alınan yargının gerçekleştiği, gerçekleşmekte </a:t>
            </a:r>
            <a:r>
              <a:rPr lang="tr-TR" sz="2400" dirty="0" smtClean="0"/>
              <a:t>olduğu </a:t>
            </a:r>
            <a:r>
              <a:rPr lang="tr-TR" sz="2400" dirty="0"/>
              <a:t>ya da ileride gerçekleşeceğinin ifade edildiği cümlelere “Olumlu cümle” denir. 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/>
              <a:t>⇒ Sonunda beklediğimiz güzel haber bize ulaştı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UYARI!</a:t>
            </a:r>
            <a:r>
              <a:rPr lang="tr-TR" sz="2400" dirty="0">
                <a:solidFill>
                  <a:srgbClr val="FF0000"/>
                </a:solidFill>
              </a:rPr>
              <a:t> Bir cümlede ifade edilen yargının hoşa gitmeyen bir durum içermesi o cümlenin olumsuz olduğunu göstermez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</a:p>
          <a:p>
            <a:endParaRPr lang="tr-TR" sz="2400" dirty="0"/>
          </a:p>
          <a:p>
            <a:r>
              <a:rPr lang="tr-TR" sz="2400" dirty="0"/>
              <a:t>⇒ Son günlerde havalar iyice soğudu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(</a:t>
            </a:r>
            <a:r>
              <a:rPr lang="tr-TR" sz="2400" dirty="0" err="1"/>
              <a:t>Bkz</a:t>
            </a:r>
            <a:r>
              <a:rPr lang="tr-TR" sz="2400" dirty="0"/>
              <a:t> -&gt; </a:t>
            </a:r>
            <a:r>
              <a:rPr lang="tr-TR" sz="2400" b="1" dirty="0">
                <a:hlinkClick r:id="rId3"/>
              </a:rPr>
              <a:t>Anlamına Göre </a:t>
            </a:r>
            <a:r>
              <a:rPr lang="tr-TR" sz="2400" b="1" dirty="0" smtClean="0">
                <a:hlinkClick r:id="rId3"/>
              </a:rPr>
              <a:t>Cümleler</a:t>
            </a:r>
            <a:r>
              <a:rPr lang="tr-TR" sz="2400" b="1" dirty="0" smtClean="0"/>
              <a:t> </a:t>
            </a:r>
            <a:r>
              <a:rPr lang="tr-TR" sz="2400" dirty="0" smtClean="0"/>
              <a:t>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7780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87887" y="0"/>
            <a:ext cx="482542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10. SINIF TDE 2.DÖNEM 2.YAZILI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/>
              <a:t>⇒ </a:t>
            </a:r>
            <a:r>
              <a:rPr lang="tr-TR" sz="2400" dirty="0" smtClean="0"/>
              <a:t>Tiyatro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tr-TR" sz="1600" i="1" dirty="0" smtClean="0"/>
              <a:t>Karagöz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tr-TR" sz="1600" i="1" dirty="0" smtClean="0"/>
              <a:t>Orta Oyunu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tr-TR" sz="1600" i="1" dirty="0" smtClean="0"/>
              <a:t>Tanzimat Dönemi’nde Tiyatro</a:t>
            </a:r>
          </a:p>
          <a:p>
            <a:pPr marL="342900" indent="-342900" algn="just">
              <a:buFont typeface="Arial" charset="0"/>
              <a:buChar char="•"/>
            </a:pPr>
            <a:endParaRPr lang="tr-TR" sz="1600" i="1" dirty="0" smtClean="0"/>
          </a:p>
          <a:p>
            <a:pPr algn="just"/>
            <a:r>
              <a:rPr lang="tr-TR" sz="2400" b="1" dirty="0" smtClean="0"/>
              <a:t>⇒ </a:t>
            </a:r>
            <a:r>
              <a:rPr lang="tr-TR" sz="2400" dirty="0" smtClean="0"/>
              <a:t>Anı (Hatıra)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/>
              <a:t>⇒ </a:t>
            </a:r>
            <a:r>
              <a:rPr lang="tr-TR" sz="2400" dirty="0" smtClean="0"/>
              <a:t>Haber Metni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/>
              <a:t>⇒ </a:t>
            </a:r>
            <a:r>
              <a:rPr lang="tr-TR" sz="2400" dirty="0" smtClean="0"/>
              <a:t>Gezi Yazısı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/>
              <a:t>⇒ </a:t>
            </a:r>
            <a:r>
              <a:rPr lang="tr-TR" sz="2400" dirty="0" smtClean="0"/>
              <a:t>Cümle Çeşitleri</a:t>
            </a:r>
            <a:endParaRPr lang="tr-TR" sz="2400" dirty="0"/>
          </a:p>
          <a:p>
            <a:pPr algn="just"/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25402" y="0"/>
            <a:ext cx="495039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ANLAMLARINA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1) Olumlu Cümle</a:t>
            </a:r>
            <a:endParaRPr lang="tr-TR" sz="2400" dirty="0"/>
          </a:p>
          <a:p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UYARI!</a:t>
            </a:r>
            <a:r>
              <a:rPr lang="tr-TR" sz="2400" dirty="0">
                <a:solidFill>
                  <a:srgbClr val="FF0000"/>
                </a:solidFill>
              </a:rPr>
              <a:t> Bazı cümlelerde yüklem şekil olarak olumsuz görünse de anlamca olumlu olabilmektedir. Bu tür cümlelere “Anlamca olumlu, biçimce olumsuz” cümleler denir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</a:p>
          <a:p>
            <a:endParaRPr lang="tr-TR" sz="2400" dirty="0"/>
          </a:p>
          <a:p>
            <a:r>
              <a:rPr lang="tr-TR" sz="2400" dirty="0"/>
              <a:t>⇒ Sen ararsın da ben gelmez miyim? </a:t>
            </a:r>
          </a:p>
        </p:txBody>
      </p:sp>
    </p:spTree>
    <p:extLst>
      <p:ext uri="{BB962C8B-B14F-4D97-AF65-F5344CB8AC3E}">
        <p14:creationId xmlns:p14="http://schemas.microsoft.com/office/powerpoint/2010/main" val="22780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25402" y="0"/>
            <a:ext cx="495039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ANLAMLARINA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2) Olumsuz Cümle</a:t>
            </a:r>
            <a:endParaRPr lang="tr-TR" sz="2400" dirty="0"/>
          </a:p>
          <a:p>
            <a:r>
              <a:rPr lang="tr-TR" sz="2400" dirty="0"/>
              <a:t>Cümlede ifade edilen yargının gerçekleşmediğini ya da ilerleyen zamanlarda gerçekleşmeyeceğinin ifade edildiği cümlelere “Olumsuz cümle” denir. </a:t>
            </a:r>
            <a:endParaRPr lang="tr-TR" sz="2400" dirty="0" smtClean="0"/>
          </a:p>
          <a:p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dirty="0" smtClean="0"/>
              <a:t>Bu </a:t>
            </a:r>
            <a:r>
              <a:rPr lang="tr-TR" sz="2400" dirty="0"/>
              <a:t>tür cümlelerin yükleminde “-</a:t>
            </a:r>
            <a:r>
              <a:rPr lang="tr-TR" sz="2400" dirty="0" err="1"/>
              <a:t>mA</a:t>
            </a:r>
            <a:r>
              <a:rPr lang="tr-TR" sz="2400" dirty="0"/>
              <a:t>, -</a:t>
            </a:r>
            <a:r>
              <a:rPr lang="tr-TR" sz="2400" dirty="0" err="1"/>
              <a:t>mAz</a:t>
            </a:r>
            <a:r>
              <a:rPr lang="tr-TR" sz="2400" dirty="0"/>
              <a:t>” olumsuzluk ekleri ya da “yok, değil” gibi olumsuzluk bildiren sözcükler bulunmaktadır</a:t>
            </a:r>
            <a:r>
              <a:rPr lang="tr-TR" sz="2400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r>
              <a:rPr lang="tr-TR" sz="2400" dirty="0"/>
              <a:t>⇒ Verdiğimiz yemek siparişi evimize gelmedi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⇒ Zannettiğinizin aksine o iyi biri değil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227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25402" y="0"/>
            <a:ext cx="495039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ANLAMLARINA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2) Olumsuz </a:t>
            </a:r>
            <a:r>
              <a:rPr lang="tr-TR" sz="2400" b="1" dirty="0" smtClean="0"/>
              <a:t>Cümle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UYARI!</a:t>
            </a:r>
            <a:r>
              <a:rPr lang="tr-TR" sz="2400" dirty="0">
                <a:solidFill>
                  <a:srgbClr val="FF0000"/>
                </a:solidFill>
              </a:rPr>
              <a:t> Bazı cümlelerde yüklem şekil olarak olumlu görünse de anlamca olumsuz olabilmektedir. Bu tür cümlelere “Anlamca olumsuz, biçimce olumlu” cümleler denir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</a:p>
          <a:p>
            <a:endParaRPr lang="tr-TR" sz="2400" dirty="0" smtClean="0"/>
          </a:p>
          <a:p>
            <a:r>
              <a:rPr lang="tr-TR" sz="2400" dirty="0" smtClean="0"/>
              <a:t>⇒ </a:t>
            </a:r>
            <a:r>
              <a:rPr lang="tr-TR" sz="2400" dirty="0"/>
              <a:t>Bu hayatı ne sen ne de ben hak ettik. (Hak etmedik</a:t>
            </a:r>
            <a:r>
              <a:rPr lang="tr-TR" sz="2400" dirty="0" smtClean="0"/>
              <a:t>)</a:t>
            </a:r>
          </a:p>
          <a:p>
            <a:endParaRPr lang="tr-TR" sz="2400" dirty="0"/>
          </a:p>
          <a:p>
            <a:r>
              <a:rPr lang="tr-TR" sz="2400" dirty="0"/>
              <a:t>⇒ Söylenecek söz mü şimdi </a:t>
            </a:r>
            <a:r>
              <a:rPr lang="tr-TR" sz="2400" dirty="0" smtClean="0"/>
              <a:t>bu? </a:t>
            </a:r>
            <a:r>
              <a:rPr lang="tr-TR" sz="2400" dirty="0"/>
              <a:t>(Söylenmemesi gereken söz)</a:t>
            </a:r>
          </a:p>
        </p:txBody>
      </p:sp>
    </p:spTree>
    <p:extLst>
      <p:ext uri="{BB962C8B-B14F-4D97-AF65-F5344CB8AC3E}">
        <p14:creationId xmlns:p14="http://schemas.microsoft.com/office/powerpoint/2010/main" val="76385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25402" y="0"/>
            <a:ext cx="495039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ANLAMLARINA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3) Soru Cümlesi</a:t>
            </a:r>
            <a:endParaRPr lang="tr-TR" sz="2400" dirty="0"/>
          </a:p>
          <a:p>
            <a:r>
              <a:rPr lang="tr-TR" sz="2400" dirty="0"/>
              <a:t>Cevap almak, bilgi edinmek ve herhangi bir kuşkuyu gidermek amacıyla oluşturulmuş olan cümlelere “Soru cümlesi” denir. </a:t>
            </a:r>
          </a:p>
          <a:p>
            <a:r>
              <a:rPr lang="tr-TR" sz="2400" dirty="0"/>
              <a:t>⇒ Bugün yağmur yağacak mı</a:t>
            </a:r>
            <a:r>
              <a:rPr lang="tr-TR" sz="2400" dirty="0" smtClean="0"/>
              <a:t>?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UYARI!</a:t>
            </a:r>
            <a:r>
              <a:rPr lang="tr-TR" sz="2400" dirty="0">
                <a:solidFill>
                  <a:srgbClr val="FF0000"/>
                </a:solidFill>
              </a:rPr>
              <a:t> Bazen soru cümleleri herhangi bir cevap almak için değil çeşitli anlamlar ifade etmek için oluşturulabilir. Bu tür cümlelere “</a:t>
            </a:r>
            <a:r>
              <a:rPr lang="tr-TR" sz="2400" b="1" i="1" dirty="0">
                <a:solidFill>
                  <a:srgbClr val="FF0000"/>
                </a:solidFill>
              </a:rPr>
              <a:t>Sözde soru cümlesi</a:t>
            </a:r>
            <a:r>
              <a:rPr lang="tr-TR" sz="2400" dirty="0">
                <a:solidFill>
                  <a:srgbClr val="FF0000"/>
                </a:solidFill>
              </a:rPr>
              <a:t>” denir. </a:t>
            </a:r>
            <a:endParaRPr lang="tr-TR" sz="2400" dirty="0" smtClean="0">
              <a:solidFill>
                <a:srgbClr val="FF0000"/>
              </a:solidFill>
            </a:endParaRPr>
          </a:p>
          <a:p>
            <a:endParaRPr lang="tr-TR" sz="2400" dirty="0"/>
          </a:p>
          <a:p>
            <a:r>
              <a:rPr lang="tr-TR" sz="2400" dirty="0" smtClean="0"/>
              <a:t>⇒ </a:t>
            </a:r>
            <a:r>
              <a:rPr lang="tr-TR" sz="2400" dirty="0"/>
              <a:t>Bu iyiliklerini hiç unutur muyum?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⇒ </a:t>
            </a:r>
            <a:r>
              <a:rPr lang="tr-TR" sz="2400" dirty="0"/>
              <a:t>Siz benim neler çektiğimi nereden bileceksiniz? </a:t>
            </a:r>
          </a:p>
        </p:txBody>
      </p:sp>
    </p:spTree>
    <p:extLst>
      <p:ext uri="{BB962C8B-B14F-4D97-AF65-F5344CB8AC3E}">
        <p14:creationId xmlns:p14="http://schemas.microsoft.com/office/powerpoint/2010/main" val="89102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886554" y="0"/>
            <a:ext cx="542808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YÜKLEMİN YERİNE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Yüklemin Yerine Göre Cümleler</a:t>
            </a:r>
            <a:endParaRPr lang="tr-TR" sz="2400" dirty="0"/>
          </a:p>
          <a:p>
            <a:r>
              <a:rPr lang="tr-TR" sz="2400" dirty="0">
                <a:hlinkClick r:id="rId3"/>
              </a:rPr>
              <a:t>Kurallı Cümle</a:t>
            </a:r>
            <a:endParaRPr lang="tr-TR" sz="2400" dirty="0"/>
          </a:p>
          <a:p>
            <a:r>
              <a:rPr lang="tr-TR" sz="2400" dirty="0">
                <a:hlinkClick r:id="rId4"/>
              </a:rPr>
              <a:t>Devrik Cümle</a:t>
            </a:r>
            <a:endParaRPr lang="tr-TR" sz="2400" dirty="0"/>
          </a:p>
          <a:p>
            <a:r>
              <a:rPr lang="tr-TR" sz="2400" dirty="0">
                <a:hlinkClick r:id="rId5"/>
              </a:rPr>
              <a:t>Eksiltili </a:t>
            </a:r>
            <a:r>
              <a:rPr lang="tr-TR" sz="2400" dirty="0" smtClean="0">
                <a:hlinkClick r:id="rId5"/>
              </a:rPr>
              <a:t>Cümle</a:t>
            </a:r>
            <a:endParaRPr lang="tr-TR" sz="2400" dirty="0"/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4779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886554" y="0"/>
            <a:ext cx="542808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YÜKLEMİN YERİNE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1. Kurallı Cümle (Düz Cümle)</a:t>
            </a:r>
            <a:endParaRPr lang="tr-TR" sz="2400" dirty="0"/>
          </a:p>
          <a:p>
            <a:r>
              <a:rPr lang="tr-TR" sz="2400" dirty="0"/>
              <a:t>Türkçenin doğallığı içinde yüklemlerin cümlenin sonunda yer aldığı cümlelere “Kurallı Cümle” denir. </a:t>
            </a:r>
          </a:p>
          <a:p>
            <a:endParaRPr lang="tr-TR" sz="24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Dün akşamdan beri odasından </a:t>
            </a:r>
            <a:r>
              <a:rPr lang="tr-TR" sz="2400" b="1" i="1" dirty="0"/>
              <a:t>çıkmadı</a:t>
            </a:r>
            <a:r>
              <a:rPr lang="tr-TR" sz="2400" b="1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Notlarının hepsi 90 </a:t>
            </a:r>
            <a:r>
              <a:rPr lang="tr-TR" sz="2400" b="1" i="1" dirty="0"/>
              <a:t>üzeriydi</a:t>
            </a:r>
            <a:r>
              <a:rPr lang="tr-TR" sz="2400" b="1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b="1" i="1" dirty="0"/>
          </a:p>
          <a:p>
            <a:r>
              <a:rPr lang="tr-TR" sz="2400" dirty="0"/>
              <a:t>(</a:t>
            </a:r>
            <a:r>
              <a:rPr lang="tr-TR" sz="2400" dirty="0" err="1"/>
              <a:t>Bkz</a:t>
            </a:r>
            <a:r>
              <a:rPr lang="tr-TR" sz="2400" dirty="0"/>
              <a:t> -&gt; </a:t>
            </a:r>
            <a:r>
              <a:rPr lang="tr-TR" sz="2400" b="1" dirty="0">
                <a:hlinkClick r:id="rId3"/>
              </a:rPr>
              <a:t>Yüklemin Yerine Göre </a:t>
            </a:r>
            <a:r>
              <a:rPr lang="tr-TR" sz="2400" b="1" dirty="0" smtClean="0">
                <a:hlinkClick r:id="rId3"/>
              </a:rPr>
              <a:t>Cümleler</a:t>
            </a:r>
            <a:r>
              <a:rPr lang="tr-TR" sz="2400" b="1" dirty="0" smtClean="0"/>
              <a:t> </a:t>
            </a:r>
            <a:r>
              <a:rPr lang="tr-TR" sz="2400" dirty="0"/>
              <a:t>)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172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886554" y="0"/>
            <a:ext cx="542808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YÜKLEMİN YERİNE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2. Devrik Cümle</a:t>
            </a:r>
            <a:endParaRPr lang="tr-TR" sz="2400" dirty="0"/>
          </a:p>
          <a:p>
            <a:r>
              <a:rPr lang="tr-TR" sz="2400" dirty="0"/>
              <a:t>Yüklemin cümlenin sonunda değil de ortasında ya da başında kullanıldığı cümlelere “Devrik Cümle” denilmektedir. </a:t>
            </a:r>
          </a:p>
          <a:p>
            <a:endParaRPr lang="tr-TR" sz="24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Aynı hafta tayinim </a:t>
            </a:r>
            <a:r>
              <a:rPr lang="tr-TR" sz="2400" b="1" i="1" dirty="0"/>
              <a:t>çıktı</a:t>
            </a:r>
            <a:r>
              <a:rPr lang="tr-TR" sz="2400" i="1" dirty="0"/>
              <a:t> Ankara’ya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Yaz tatilinde buraya </a:t>
            </a:r>
            <a:r>
              <a:rPr lang="tr-TR" sz="2400" b="1" i="1" dirty="0"/>
              <a:t>gelecek</a:t>
            </a:r>
            <a:r>
              <a:rPr lang="tr-TR" sz="2400" i="1" dirty="0"/>
              <a:t> Kenan.</a:t>
            </a:r>
            <a:endParaRPr lang="tr-TR" sz="2400" dirty="0"/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 </a:t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7547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886554" y="0"/>
            <a:ext cx="542808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YÜKLEMİN YERİNE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3. </a:t>
            </a:r>
            <a:r>
              <a:rPr lang="tr-TR" sz="2400" b="1" dirty="0" err="1"/>
              <a:t>Eksiltili</a:t>
            </a:r>
            <a:r>
              <a:rPr lang="tr-TR" sz="2400" b="1" dirty="0"/>
              <a:t> Cümle</a:t>
            </a:r>
            <a:endParaRPr lang="tr-TR" sz="2400" dirty="0"/>
          </a:p>
          <a:p>
            <a:r>
              <a:rPr lang="tr-TR" sz="2400" dirty="0"/>
              <a:t>Yüklemi bulunmayan ve yargının ne olduğu okuyucuya bırakılan söz öbeklerine “</a:t>
            </a:r>
            <a:r>
              <a:rPr lang="tr-TR" sz="2400" dirty="0" err="1"/>
              <a:t>Eksiltili</a:t>
            </a:r>
            <a:r>
              <a:rPr lang="tr-TR" sz="2400" dirty="0"/>
              <a:t> Cümle” denir. </a:t>
            </a:r>
          </a:p>
          <a:p>
            <a:endParaRPr lang="tr-TR" sz="24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Öğretmen sınav kağıtlarını dağıttı ve sınıfa dönüp</a:t>
            </a:r>
            <a:r>
              <a:rPr lang="tr-TR" sz="2400" i="1" dirty="0" smtClean="0"/>
              <a:t>…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Sokaklarda bir yerlere yetişme telaşı içinde olan insanlar…</a:t>
            </a:r>
            <a:endParaRPr lang="tr-TR" sz="2400" dirty="0"/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 </a:t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410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787970" y="0"/>
            <a:ext cx="562525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YÜKLEMİN TÜRÜNE </a:t>
            </a:r>
            <a:r>
              <a:rPr lang="tr-TR" sz="2800" dirty="0" smtClean="0"/>
              <a:t>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Cümleler yükleminin türüne göre isim ve fiil olmak üzere ikiye ayrılırlar. 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000" dirty="0" smtClean="0"/>
              <a:t>A. FİİL </a:t>
            </a:r>
            <a:r>
              <a:rPr lang="tr-TR" sz="2000" dirty="0"/>
              <a:t>CÜMLESİ</a:t>
            </a:r>
            <a:br>
              <a:rPr lang="tr-TR" sz="2000" dirty="0"/>
            </a:br>
            <a:r>
              <a:rPr lang="tr-TR" sz="2000" dirty="0"/>
              <a:t>Yüklemi çekimli fiil olan cümleler, fiil </a:t>
            </a:r>
            <a:r>
              <a:rPr lang="tr-TR" sz="2000" dirty="0" smtClean="0"/>
              <a:t>cümlesidir</a:t>
            </a:r>
            <a:r>
              <a:rPr lang="tr-TR" sz="2000" dirty="0"/>
              <a:t>. </a:t>
            </a:r>
            <a:endParaRPr lang="tr-TR" sz="20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000" dirty="0" smtClean="0">
                <a:solidFill>
                  <a:srgbClr val="FF0000"/>
                </a:solidFill>
              </a:rPr>
              <a:t>Kürek </a:t>
            </a:r>
            <a:r>
              <a:rPr lang="tr-TR" sz="2000" dirty="0">
                <a:solidFill>
                  <a:srgbClr val="FF0000"/>
                </a:solidFill>
              </a:rPr>
              <a:t>çekmekten </a:t>
            </a:r>
            <a:r>
              <a:rPr lang="tr-TR" sz="2000" dirty="0" smtClean="0">
                <a:solidFill>
                  <a:srgbClr val="FF0000"/>
                </a:solidFill>
              </a:rPr>
              <a:t>vazgeçmiştim.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000" dirty="0" smtClean="0">
                <a:solidFill>
                  <a:srgbClr val="FF0000"/>
                </a:solidFill>
              </a:rPr>
              <a:t>Rüzgar </a:t>
            </a:r>
            <a:r>
              <a:rPr lang="tr-TR" sz="2000" dirty="0">
                <a:solidFill>
                  <a:srgbClr val="FF0000"/>
                </a:solidFill>
              </a:rPr>
              <a:t>gitgide </a:t>
            </a:r>
            <a:r>
              <a:rPr lang="tr-TR" sz="2000" dirty="0" smtClean="0">
                <a:solidFill>
                  <a:srgbClr val="FF0000"/>
                </a:solidFill>
              </a:rPr>
              <a:t>artıyordu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endParaRPr lang="tr-TR" sz="2000" dirty="0" smtClean="0">
              <a:solidFill>
                <a:srgbClr val="FF0000"/>
              </a:solidFill>
            </a:endParaRPr>
          </a:p>
          <a:p>
            <a:endParaRPr lang="tr-TR" sz="2000" dirty="0" smtClean="0"/>
          </a:p>
          <a:p>
            <a:r>
              <a:rPr lang="tr-TR" sz="2000" dirty="0"/>
              <a:t>B. İSİM CÜMLESİ</a:t>
            </a:r>
            <a:br>
              <a:rPr lang="tr-TR" sz="2000" dirty="0"/>
            </a:br>
            <a:r>
              <a:rPr lang="tr-TR" sz="2000" dirty="0"/>
              <a:t>Yüklemi isim soylu bir sözcük olan cümlelerdir. İsimler ekfiil alarak yüklem olurlar</a:t>
            </a:r>
            <a:r>
              <a:rPr lang="tr-TR" sz="2000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000" dirty="0" smtClean="0">
                <a:solidFill>
                  <a:srgbClr val="FF0000"/>
                </a:solidFill>
              </a:rPr>
              <a:t>Yanımdaki </a:t>
            </a:r>
            <a:r>
              <a:rPr lang="tr-TR" sz="2000" dirty="0">
                <a:solidFill>
                  <a:srgbClr val="FF0000"/>
                </a:solidFill>
              </a:rPr>
              <a:t>asker hâlâ </a:t>
            </a:r>
            <a:r>
              <a:rPr lang="tr-TR" sz="2000" dirty="0" smtClean="0">
                <a:solidFill>
                  <a:srgbClr val="FF0000"/>
                </a:solidFill>
              </a:rPr>
              <a:t>uyanıktı.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000" dirty="0" smtClean="0">
                <a:solidFill>
                  <a:srgbClr val="FF0000"/>
                </a:solidFill>
              </a:rPr>
              <a:t>Bu </a:t>
            </a:r>
            <a:r>
              <a:rPr lang="tr-TR" sz="2000" dirty="0">
                <a:solidFill>
                  <a:srgbClr val="FF0000"/>
                </a:solidFill>
              </a:rPr>
              <a:t>sandık milyonlar </a:t>
            </a:r>
            <a:r>
              <a:rPr lang="tr-TR" sz="2000" dirty="0" smtClean="0">
                <a:solidFill>
                  <a:srgbClr val="FF0000"/>
                </a:solidFill>
              </a:rPr>
              <a:t>değerindeymiş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endParaRPr lang="tr-TR" sz="2000" dirty="0" smtClean="0">
              <a:solidFill>
                <a:srgbClr val="FF0000"/>
              </a:solidFill>
            </a:endParaRPr>
          </a:p>
          <a:p>
            <a:r>
              <a:rPr lang="tr-TR" sz="2000" dirty="0"/>
              <a:t>(</a:t>
            </a:r>
            <a:r>
              <a:rPr lang="tr-TR" sz="2000" dirty="0" err="1"/>
              <a:t>Bkz</a:t>
            </a:r>
            <a:r>
              <a:rPr lang="tr-TR" sz="2000" dirty="0"/>
              <a:t> -&gt; </a:t>
            </a:r>
            <a:r>
              <a:rPr lang="tr-TR" sz="2000" b="1" dirty="0">
                <a:hlinkClick r:id="rId3"/>
              </a:rPr>
              <a:t>Yüklemine Göre </a:t>
            </a:r>
            <a:r>
              <a:rPr lang="tr-TR" sz="2000" b="1" dirty="0" smtClean="0">
                <a:hlinkClick r:id="rId3"/>
              </a:rPr>
              <a:t>Cümleler</a:t>
            </a:r>
            <a:r>
              <a:rPr lang="tr-TR" sz="2000" b="1" dirty="0" smtClean="0"/>
              <a:t> </a:t>
            </a:r>
            <a:r>
              <a:rPr lang="tr-TR" sz="2000" dirty="0"/>
              <a:t>)</a:t>
            </a:r>
          </a:p>
          <a:p>
            <a:pPr marL="342900" indent="-342900">
              <a:buFont typeface="Arial" charset="0"/>
              <a:buChar char="•"/>
            </a:pPr>
            <a:endParaRPr lang="tr-T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4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1. Basit Cümleler</a:t>
            </a:r>
          </a:p>
          <a:p>
            <a:r>
              <a:rPr lang="tr-TR" sz="2400" dirty="0"/>
              <a:t>Tek bir yargıyı, düşünceyi bildiren tek bir yüklemden oluşup içinde “Fiilimsi, ki bağlacı, -se, -</a:t>
            </a:r>
            <a:r>
              <a:rPr lang="tr-TR" sz="2400" dirty="0" err="1"/>
              <a:t>sa</a:t>
            </a:r>
            <a:r>
              <a:rPr lang="tr-TR" sz="2400" dirty="0"/>
              <a:t> şart kiplerini” barındırmayan cümlelere “</a:t>
            </a:r>
            <a:r>
              <a:rPr lang="tr-TR" sz="2400" b="1" i="1" dirty="0"/>
              <a:t>Basit cümle</a:t>
            </a:r>
            <a:r>
              <a:rPr lang="tr-TR" sz="2400" dirty="0"/>
              <a:t>” denir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Yağmurlu havalarda dışarı çıkmazdı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Dostluğumuz bir ömür sürsün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i="1" dirty="0"/>
          </a:p>
          <a:p>
            <a:r>
              <a:rPr lang="tr-TR" sz="2400" dirty="0"/>
              <a:t>(</a:t>
            </a:r>
            <a:r>
              <a:rPr lang="tr-TR" sz="2400" dirty="0" err="1"/>
              <a:t>Bkz</a:t>
            </a:r>
            <a:r>
              <a:rPr lang="tr-TR" sz="2400" dirty="0"/>
              <a:t> -&gt; </a:t>
            </a:r>
            <a:r>
              <a:rPr lang="tr-TR" sz="2400" b="1" dirty="0">
                <a:hlinkClick r:id="rId3"/>
              </a:rPr>
              <a:t>Yapısına Göre </a:t>
            </a:r>
            <a:r>
              <a:rPr lang="tr-TR" sz="2400" b="1" dirty="0" smtClean="0">
                <a:hlinkClick r:id="rId3"/>
              </a:rPr>
              <a:t>Cümleler</a:t>
            </a:r>
            <a:r>
              <a:rPr lang="tr-TR" sz="2400" b="1" dirty="0" smtClean="0"/>
              <a:t> </a:t>
            </a:r>
            <a:r>
              <a:rPr lang="tr-TR" sz="2400" dirty="0"/>
              <a:t>)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3428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97815" y="9144"/>
            <a:ext cx="160556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KARAGÖZ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Türk kültürünün çok önemli bir unsurunu oluşturan </a:t>
            </a:r>
            <a:r>
              <a:rPr lang="tr-TR" sz="2400" b="1" i="1" dirty="0">
                <a:hlinkClick r:id="rId3"/>
              </a:rPr>
              <a:t>Karagöz Oyunu</a:t>
            </a:r>
            <a:r>
              <a:rPr lang="tr-TR" sz="2400" dirty="0"/>
              <a:t>, deriden kesilmiş tasvirlere perde arkasından ışık yansıtılmasıyla oynanan bir gölge oyunudur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Oyunu perde arkasında oynatan kişiye “hayalbaz ya da hayali” denir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Karagöz’de yazılı bir metin yoktur, oyun doğaçlama oynanır.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Güldürü odaklı olan </a:t>
            </a:r>
            <a:r>
              <a:rPr lang="tr-TR" sz="2400" b="1" i="1" dirty="0"/>
              <a:t>Karagöz ve Hacivat oyunu</a:t>
            </a:r>
            <a:r>
              <a:rPr lang="tr-TR" sz="2400" dirty="0"/>
              <a:t> daha çok taklitlere ve Karagöz’ün söylenen sözleri yanlış anlamasına dayalıdır.</a:t>
            </a:r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3897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FF0000"/>
                </a:solidFill>
              </a:rPr>
              <a:t>2. Birleşik Cümleler</a:t>
            </a:r>
          </a:p>
          <a:p>
            <a:endParaRPr lang="tr-TR" sz="2400" b="1" i="1" dirty="0"/>
          </a:p>
          <a:p>
            <a:r>
              <a:rPr lang="tr-TR" sz="2400" dirty="0"/>
              <a:t>Bir temel cümlenin yanında başka yan cümlelerin bulunduğu ve asıl yargıya bağlanan birden fazla yargının ifade edildiği cümlelere “</a:t>
            </a:r>
            <a:r>
              <a:rPr lang="tr-TR" sz="2400" b="1" i="1" dirty="0"/>
              <a:t>Birleşik cümle</a:t>
            </a:r>
            <a:r>
              <a:rPr lang="tr-TR" sz="2400" dirty="0"/>
              <a:t>” denir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pPr marL="457200" indent="-457200">
              <a:buFont typeface="+mj-lt"/>
              <a:buAutoNum type="alphaLcParenR"/>
            </a:pPr>
            <a:r>
              <a:rPr lang="tr-TR" sz="2400" i="1" dirty="0"/>
              <a:t>Girişik Sıralı Cümle</a:t>
            </a:r>
            <a:endParaRPr lang="tr-TR" sz="2400" dirty="0"/>
          </a:p>
          <a:p>
            <a:pPr marL="457200" indent="-457200">
              <a:buFont typeface="+mj-lt"/>
              <a:buAutoNum type="alphaLcParenR"/>
            </a:pPr>
            <a:r>
              <a:rPr lang="tr-TR" sz="2400" i="1" dirty="0"/>
              <a:t>İlgi Cümleleri</a:t>
            </a:r>
            <a:endParaRPr lang="tr-TR" sz="2400" dirty="0"/>
          </a:p>
          <a:p>
            <a:pPr marL="457200" indent="-457200">
              <a:buFont typeface="+mj-lt"/>
              <a:buAutoNum type="alphaLcParenR"/>
            </a:pPr>
            <a:r>
              <a:rPr lang="tr-TR" sz="2400" i="1" dirty="0"/>
              <a:t>Şartlı Birleşik Cümle</a:t>
            </a:r>
            <a:endParaRPr lang="tr-TR" sz="2400" dirty="0"/>
          </a:p>
          <a:p>
            <a:pPr marL="457200" indent="-457200">
              <a:buFont typeface="+mj-lt"/>
              <a:buAutoNum type="alphaLcParenR"/>
            </a:pPr>
            <a:r>
              <a:rPr lang="tr-TR" sz="2400" i="1" dirty="0"/>
              <a:t>İç İçe Birleşik Cümle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3203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a) Girişik Birleşik Cümle</a:t>
            </a:r>
            <a:endParaRPr lang="tr-TR" sz="2400" dirty="0"/>
          </a:p>
          <a:p>
            <a:r>
              <a:rPr lang="tr-TR" sz="2400" dirty="0">
                <a:hlinkClick r:id="rId3"/>
              </a:rPr>
              <a:t>Fiilimsiler</a:t>
            </a:r>
            <a:r>
              <a:rPr lang="tr-TR" sz="2400" dirty="0"/>
              <a:t> yardımıyla temel cümleye yan cümleciklerin eklenmesine “</a:t>
            </a:r>
            <a:r>
              <a:rPr lang="tr-TR" sz="2400" b="1" i="1" dirty="0"/>
              <a:t>Girişik birleşik cümle</a:t>
            </a:r>
            <a:r>
              <a:rPr lang="tr-TR" sz="2400" dirty="0"/>
              <a:t>” denir. 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i="1" dirty="0"/>
              <a:t>Okula giderken cüzdanını düşürmüştü</a:t>
            </a:r>
            <a:r>
              <a:rPr lang="tr-TR" sz="2400" i="1" dirty="0" smtClean="0"/>
              <a:t>.</a:t>
            </a:r>
          </a:p>
          <a:p>
            <a:endParaRPr lang="tr-TR" sz="2400" dirty="0"/>
          </a:p>
          <a:p>
            <a:r>
              <a:rPr lang="tr-TR" sz="2400" i="1" dirty="0"/>
              <a:t>Yan yatan geminin mürettebatı kurtarıldı.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0645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b) İlgi Cümleleri (</a:t>
            </a:r>
            <a:r>
              <a:rPr lang="tr-TR" sz="2400" b="1" dirty="0" err="1"/>
              <a:t>Ki’li</a:t>
            </a:r>
            <a:r>
              <a:rPr lang="tr-TR" sz="2400" b="1" dirty="0"/>
              <a:t> Birleşik Cümle)</a:t>
            </a:r>
            <a:endParaRPr lang="tr-TR" sz="2400" dirty="0"/>
          </a:p>
          <a:p>
            <a:r>
              <a:rPr lang="tr-TR" sz="2400" dirty="0"/>
              <a:t>Yan cümlecik ile temel cümle arasında “Ki </a:t>
            </a:r>
            <a:r>
              <a:rPr lang="tr-TR" sz="2400" dirty="0" err="1"/>
              <a:t>Bağlacı”nın</a:t>
            </a:r>
            <a:r>
              <a:rPr lang="tr-TR" sz="2400" dirty="0"/>
              <a:t> bulunduğu cümlelerdir.</a:t>
            </a:r>
          </a:p>
          <a:p>
            <a:endParaRPr lang="tr-TR" sz="24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400" dirty="0"/>
              <a:t>Ders çalışmıyor ki sınıfı geçsin</a:t>
            </a:r>
            <a:r>
              <a:rPr lang="tr-TR" sz="2400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dirty="0"/>
              <a:t>Sonradan anladım ki o günler mutluymuşum.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6668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c) Şartlı Birleşik Cümle</a:t>
            </a:r>
            <a:endParaRPr lang="tr-TR" sz="2400" dirty="0"/>
          </a:p>
          <a:p>
            <a:r>
              <a:rPr lang="tr-TR" sz="2400" dirty="0"/>
              <a:t>Temel cümleye “-se, -</a:t>
            </a:r>
            <a:r>
              <a:rPr lang="tr-TR" sz="2400" dirty="0" err="1"/>
              <a:t>sa</a:t>
            </a:r>
            <a:r>
              <a:rPr lang="tr-TR" sz="2400" dirty="0"/>
              <a:t>” ekini alan yan cümleciğin bağlanması ve bununla birlikte şart anlamı katmasına “</a:t>
            </a:r>
            <a:r>
              <a:rPr lang="tr-TR" sz="2400" b="1" i="1" dirty="0"/>
              <a:t>Şartlı birleşik cümle</a:t>
            </a:r>
            <a:r>
              <a:rPr lang="tr-TR" sz="2400" dirty="0"/>
              <a:t>” denir. </a:t>
            </a:r>
          </a:p>
          <a:p>
            <a:endParaRPr lang="tr-TR" sz="2400" dirty="0" smtClean="0"/>
          </a:p>
          <a:p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Ders çalışırsan istediğin üniversiteye gidebilirsin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Ödevlerini bitirirsen oyun oynayabilirsin.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3291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d) İç İçe Birleşik Cümleler</a:t>
            </a:r>
            <a:endParaRPr lang="tr-TR" sz="2400" dirty="0"/>
          </a:p>
          <a:p>
            <a:r>
              <a:rPr lang="tr-TR" sz="2400" dirty="0"/>
              <a:t>Ara cümle olarak da bilinen bir yargının bir başka cümle içinde onun bir ögesi olacak ya da olmayacak şekilde kullanıldığı cümlelere “</a:t>
            </a:r>
            <a:r>
              <a:rPr lang="tr-TR" sz="2400" b="1" i="1" dirty="0"/>
              <a:t>İç içe birleşik cümleler</a:t>
            </a:r>
            <a:r>
              <a:rPr lang="tr-TR" sz="2400" dirty="0"/>
              <a:t>” denir.</a:t>
            </a:r>
          </a:p>
          <a:p>
            <a:endParaRPr lang="tr-TR" sz="2400" dirty="0" smtClean="0"/>
          </a:p>
          <a:p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Deniz Hoca “Yarın sözlü yapacağım.” dedi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Antrenör “Bu sene şampiyon olamayız.” demez mi?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9732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3. Sıralı Cümle</a:t>
            </a:r>
          </a:p>
          <a:p>
            <a:r>
              <a:rPr lang="tr-TR" sz="2400" dirty="0"/>
              <a:t>Bazen düşüncelerin ve duyguların ifade edilmesinde tek yargılı bir cümle yetersiz kaldığından anlam olarak birbiriyle ilişkili ama şekil olarak farklı olan iki cümlenin virgül (,) ya da noktalı virgül (;) ile birbirine bağlanmasına “</a:t>
            </a:r>
            <a:r>
              <a:rPr lang="tr-TR" sz="2400" b="1" i="1" dirty="0"/>
              <a:t>Sıralı cümle</a:t>
            </a:r>
            <a:r>
              <a:rPr lang="tr-TR" sz="2400" dirty="0"/>
              <a:t>” denir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Okula geldi, sınava girdikten sonra gitti.</a:t>
            </a: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Güneş açıyor, deniz sakinleşiyordu.</a:t>
            </a: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Sınavlar açıklandı, moraller bozuldu.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5091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57860" y="0"/>
            <a:ext cx="408547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YAPISINA GÖRE CÜMLELER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4. Bağlı Cümle</a:t>
            </a:r>
          </a:p>
          <a:p>
            <a:r>
              <a:rPr lang="tr-TR" sz="2400" dirty="0"/>
              <a:t>Aralarındaki herhangi bir ilgiden dolayı anlam bağlılığı bulunan iki cümlenin birbirine “ama, fakat, yalnız, ve, veya, ne…ne…, hem…hem… ” vb. </a:t>
            </a:r>
            <a:r>
              <a:rPr lang="tr-TR" sz="2400" dirty="0">
                <a:hlinkClick r:id="rId3"/>
              </a:rPr>
              <a:t>bağlaçlar</a:t>
            </a:r>
            <a:r>
              <a:rPr lang="tr-TR" sz="2400" dirty="0"/>
              <a:t> vasıtasıyla bağlanmasına “</a:t>
            </a:r>
            <a:r>
              <a:rPr lang="tr-TR" sz="2400" b="1" i="1" dirty="0"/>
              <a:t>Bağlı cümle</a:t>
            </a:r>
            <a:r>
              <a:rPr lang="tr-TR" sz="2400" dirty="0"/>
              <a:t>” denir.</a:t>
            </a:r>
          </a:p>
          <a:p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Güneş açtı ve insanlar sahile koştu</a:t>
            </a:r>
            <a:r>
              <a:rPr lang="tr-TR" sz="2400" i="1" dirty="0" smtClean="0"/>
              <a:t>.</a:t>
            </a:r>
          </a:p>
          <a:p>
            <a:pPr marL="342900" indent="-342900">
              <a:buFont typeface="Arial" charset="0"/>
              <a:buChar char="•"/>
            </a:pPr>
            <a:endParaRPr lang="tr-TR" sz="2400" dirty="0"/>
          </a:p>
          <a:p>
            <a:pPr marL="342900" indent="-342900">
              <a:buFont typeface="Arial" charset="0"/>
              <a:buChar char="•"/>
            </a:pPr>
            <a:r>
              <a:rPr lang="tr-TR" sz="2400" i="1" dirty="0"/>
              <a:t>İzmir’e geldi ama bizi görmeden gitti.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3249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97815" y="9144"/>
            <a:ext cx="160556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KARAGÖZ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Bu oyuna aynı zamanda hayal perdesi ve </a:t>
            </a:r>
            <a:r>
              <a:rPr lang="tr-TR" sz="2400" dirty="0" err="1"/>
              <a:t>Küşteri</a:t>
            </a:r>
            <a:r>
              <a:rPr lang="tr-TR" sz="2400" dirty="0"/>
              <a:t> Meydanı da denilmektedir.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Bu </a:t>
            </a:r>
            <a:r>
              <a:rPr lang="tr-TR" sz="2400" dirty="0"/>
              <a:t>oyun </a:t>
            </a:r>
            <a:r>
              <a:rPr lang="tr-TR" sz="2400" dirty="0" smtClean="0"/>
              <a:t>Osmanlı’nın </a:t>
            </a:r>
            <a:r>
              <a:rPr lang="tr-TR" sz="2400" dirty="0"/>
              <a:t>sosyal hayatı ile ilgili bizlere önemli ipuçları sunmaktadır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Karagöz </a:t>
            </a:r>
            <a:r>
              <a:rPr lang="tr-TR" sz="2400" dirty="0"/>
              <a:t>ve Hacivat dışında sosyal yaşamın içinde de yer alan Kayserili, Kastamonulu, Rum, Ermeni, Arap ve </a:t>
            </a:r>
            <a:r>
              <a:rPr lang="tr-TR" sz="2400" dirty="0" smtClean="0"/>
              <a:t>Yahudi </a:t>
            </a:r>
            <a:r>
              <a:rPr lang="tr-TR" sz="2400" dirty="0"/>
              <a:t>gibi kişiler bulunmaktadır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Oyun “Giriş, muhavere, fasıl ve bitiş” olmak üzere dört bölümden oluşur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6186311" y="-4741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8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57215" y="0"/>
            <a:ext cx="528676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KARAGÖZ OYUNUNUN BÖLÜMLERİ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dirty="0" smtClean="0"/>
              <a:t>Giriş Bölümü</a:t>
            </a:r>
            <a:r>
              <a:rPr lang="tr-TR" sz="2400" b="1" i="1" dirty="0"/>
              <a:t>:</a:t>
            </a:r>
            <a:r>
              <a:rPr lang="tr-TR" sz="2400" dirty="0"/>
              <a:t> </a:t>
            </a:r>
            <a:r>
              <a:rPr lang="tr-TR" sz="2400" dirty="0" smtClean="0"/>
              <a:t>Hacivat’ın sahneye bir semai okuyarak çıktığı bölümdür.</a:t>
            </a:r>
          </a:p>
          <a:p>
            <a:endParaRPr lang="tr-TR" sz="2400" dirty="0"/>
          </a:p>
          <a:p>
            <a:r>
              <a:rPr lang="tr-TR" sz="2400" b="1" i="1" dirty="0"/>
              <a:t>Muhavere (Söyleşme) Bölümü:</a:t>
            </a:r>
            <a:r>
              <a:rPr lang="tr-TR" sz="2400" dirty="0"/>
              <a:t> </a:t>
            </a:r>
            <a:r>
              <a:rPr lang="tr-TR" sz="2400" u="sng" dirty="0"/>
              <a:t>Hacivat ve Karagöz</a:t>
            </a:r>
            <a:r>
              <a:rPr lang="tr-TR" sz="2400" dirty="0"/>
              <a:t>’ün karşılıklı olarak atıştığı bölümdür.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b="1" i="1" dirty="0" smtClean="0"/>
              <a:t>Fasıl </a:t>
            </a:r>
            <a:r>
              <a:rPr lang="tr-TR" sz="2400" b="1" i="1" dirty="0"/>
              <a:t>Bölümü:</a:t>
            </a:r>
            <a:r>
              <a:rPr lang="tr-TR" sz="2400" dirty="0"/>
              <a:t> Gölge oyununun oynandığı asıl bölüm fasıldır. Burada diğer </a:t>
            </a:r>
            <a:r>
              <a:rPr lang="tr-TR" sz="2400" dirty="0" smtClean="0"/>
              <a:t>kişiler de perdeye çıkar.</a:t>
            </a:r>
          </a:p>
          <a:p>
            <a:endParaRPr lang="tr-TR" sz="2400" dirty="0" smtClean="0"/>
          </a:p>
          <a:p>
            <a:r>
              <a:rPr lang="tr-TR" sz="2400" b="1" i="1" dirty="0" smtClean="0"/>
              <a:t>Bitiş </a:t>
            </a:r>
            <a:r>
              <a:rPr lang="tr-TR" sz="2400" b="1" i="1" dirty="0"/>
              <a:t>Bölümü:</a:t>
            </a:r>
            <a:r>
              <a:rPr lang="tr-TR" sz="2400" dirty="0"/>
              <a:t> Hacivat ile </a:t>
            </a:r>
            <a:r>
              <a:rPr lang="tr-TR" sz="2400" dirty="0" err="1"/>
              <a:t>Karagöz</a:t>
            </a:r>
            <a:r>
              <a:rPr lang="tr-TR" sz="2400" dirty="0"/>
              <a:t> arasında </a:t>
            </a:r>
            <a:r>
              <a:rPr lang="tr-TR" sz="2400" dirty="0" err="1"/>
              <a:t>geçen</a:t>
            </a:r>
            <a:r>
              <a:rPr lang="tr-TR" sz="2400" dirty="0"/>
              <a:t> </a:t>
            </a:r>
            <a:r>
              <a:rPr lang="tr-TR" sz="2400" dirty="0" err="1"/>
              <a:t>birkac</a:t>
            </a:r>
            <a:r>
              <a:rPr lang="tr-TR" sz="2400" dirty="0"/>
              <a:t>̧ </a:t>
            </a:r>
            <a:r>
              <a:rPr lang="tr-TR" sz="2400" dirty="0" err="1"/>
              <a:t>cümlelik</a:t>
            </a:r>
            <a:r>
              <a:rPr lang="tr-TR" sz="2400" dirty="0"/>
              <a:t> kısa </a:t>
            </a:r>
            <a:r>
              <a:rPr lang="tr-TR" sz="2400" dirty="0" err="1"/>
              <a:t>konuşmaların</a:t>
            </a:r>
            <a:r>
              <a:rPr lang="tr-TR" sz="2400" dirty="0"/>
              <a:t> yer </a:t>
            </a:r>
            <a:r>
              <a:rPr lang="tr-TR" sz="2400" dirty="0" err="1"/>
              <a:t>aldığı</a:t>
            </a:r>
            <a:r>
              <a:rPr lang="tr-TR" sz="2400" dirty="0"/>
              <a:t> </a:t>
            </a:r>
            <a:r>
              <a:rPr lang="tr-TR" sz="2400" dirty="0" err="1"/>
              <a:t>bölümdür</a:t>
            </a:r>
            <a:r>
              <a:rPr lang="tr-TR" sz="2400" dirty="0"/>
              <a:t>. 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6186311" y="-4741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499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249186" y="0"/>
            <a:ext cx="47028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KARAGÖZ OYUNUNUN KİŞİLERİ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Karagöz:</a:t>
            </a:r>
            <a:r>
              <a:rPr lang="tr-TR" sz="2400" dirty="0"/>
              <a:t> Okumamış ve eğitim almamış bir tipi temsil eden Karagöz, oyunun en önemli kişisini oluşturmaktadır.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/>
              <a:t>Hacivat:</a:t>
            </a:r>
            <a:r>
              <a:rPr lang="tr-TR" sz="2400" dirty="0"/>
              <a:t> Hacivat ise biraz eğitim almış, az da olsa medrese öğrenimi görmüş bir tiptir.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Bunların dışında Çelebi, Zenne, Tuzsuz Deli Bekir, Beberuhi, Tiryaki, Himmet vb. karakterler vardır.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6186311" y="-4741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969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14783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ORTA OYUNU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Geleneksel Türk tiyatrosunun bir ürünü olan “</a:t>
            </a:r>
            <a:r>
              <a:rPr lang="tr-TR" sz="2400" b="1" i="1" dirty="0">
                <a:hlinkClick r:id="rId3"/>
              </a:rPr>
              <a:t>Orta Oyunu</a:t>
            </a:r>
            <a:r>
              <a:rPr lang="tr-TR" sz="2400" dirty="0"/>
              <a:t>“, etrafı seyircilerle çevrilmiş bir alanda oynanan ve </a:t>
            </a:r>
            <a:r>
              <a:rPr lang="tr-TR" sz="2400" dirty="0" err="1"/>
              <a:t>Pişekâr</a:t>
            </a:r>
            <a:r>
              <a:rPr lang="tr-TR" sz="2400" dirty="0"/>
              <a:t> ile Kavuklu tipleri üzerinden </a:t>
            </a:r>
            <a:r>
              <a:rPr lang="tr-TR" sz="2400" dirty="0" smtClean="0"/>
              <a:t>şekillenen </a:t>
            </a:r>
            <a:r>
              <a:rPr lang="tr-TR" sz="2400" dirty="0"/>
              <a:t>bir tiyatrodur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Yazılı bir metni yoktur, doğaçlama olarak oynanır.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 smtClean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S</a:t>
            </a:r>
            <a:r>
              <a:rPr lang="tr-TR" sz="2400" dirty="0" smtClean="0"/>
              <a:t>eyircilerin </a:t>
            </a:r>
            <a:r>
              <a:rPr lang="tr-TR" sz="2400" dirty="0"/>
              <a:t>etrafında toplandıkları yuvarlak bir sahnede oynanır. Bu sahneye meydan ya da palanga adı da verilmektedir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 smtClean="0"/>
              <a:t>Konular günlük yaşamdan alınır.</a:t>
            </a:r>
          </a:p>
        </p:txBody>
      </p:sp>
    </p:spTree>
    <p:extLst>
      <p:ext uri="{BB962C8B-B14F-4D97-AF65-F5344CB8AC3E}">
        <p14:creationId xmlns:p14="http://schemas.microsoft.com/office/powerpoint/2010/main" val="192991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26683" y="12606"/>
            <a:ext cx="214783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ORTA OYUNU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300" dirty="0" smtClean="0"/>
              <a:t>Komediye dayanan orta oyununda güldürüler daha çok yanlış anlaşılmalara dayanır.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3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300" dirty="0"/>
              <a:t>Oyunda yer alan kişiler usta-çırak ilişkisiyle yetiştirilir</a:t>
            </a:r>
            <a:r>
              <a:rPr lang="tr-TR" sz="23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3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300" dirty="0" smtClean="0"/>
              <a:t>Oyun sahnesinde dekor </a:t>
            </a:r>
            <a:r>
              <a:rPr lang="tr-TR" sz="2300" dirty="0"/>
              <a:t>yok denecek kadar azdır. </a:t>
            </a:r>
            <a:r>
              <a:rPr lang="tr-TR" sz="2300" dirty="0" smtClean="0"/>
              <a:t>(dükkan - yeni dünya)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3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300" dirty="0" smtClean="0"/>
              <a:t>Ana </a:t>
            </a:r>
            <a:r>
              <a:rPr lang="tr-TR" sz="2300" dirty="0"/>
              <a:t>oyuncular Pişekar ve </a:t>
            </a:r>
            <a:r>
              <a:rPr lang="tr-TR" sz="2300" dirty="0" err="1"/>
              <a:t>Kavuklu’dur</a:t>
            </a:r>
            <a:r>
              <a:rPr lang="tr-TR" sz="2300" dirty="0"/>
              <a:t>. Bunun yanında çok sayıda </a:t>
            </a:r>
            <a:r>
              <a:rPr lang="tr-TR" sz="2300" dirty="0" smtClean="0"/>
              <a:t>kişi, aynen </a:t>
            </a:r>
            <a:r>
              <a:rPr lang="tr-TR" sz="2300" dirty="0"/>
              <a:t>Karagöz’de olduğu gibi fasıl bölümünde sahneye çıkmaktadır</a:t>
            </a:r>
            <a:r>
              <a:rPr lang="tr-TR" sz="2300" dirty="0" smtClean="0"/>
              <a:t>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3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300" dirty="0" smtClean="0"/>
              <a:t>Dört bölümden oluşur: giriş</a:t>
            </a:r>
            <a:r>
              <a:rPr lang="tr-TR" sz="2300" dirty="0"/>
              <a:t>, muhavere, fasıl ve </a:t>
            </a:r>
            <a:r>
              <a:rPr lang="tr-TR" sz="2300" dirty="0" smtClean="0"/>
              <a:t>bitiş.</a:t>
            </a:r>
          </a:p>
        </p:txBody>
      </p:sp>
    </p:spTree>
    <p:extLst>
      <p:ext uri="{BB962C8B-B14F-4D97-AF65-F5344CB8AC3E}">
        <p14:creationId xmlns:p14="http://schemas.microsoft.com/office/powerpoint/2010/main" val="194328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2323</Words>
  <Application>Microsoft Macintosh PowerPoint</Application>
  <PresentationFormat>Ekran Gösterisi (16:9)</PresentationFormat>
  <Paragraphs>422</Paragraphs>
  <Slides>46</Slides>
  <Notes>46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50" baseType="lpstr">
      <vt:lpstr>Calibri</vt:lpstr>
      <vt:lpstr>Wingdings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99</cp:revision>
  <dcterms:created xsi:type="dcterms:W3CDTF">2013-01-27T12:21:31Z</dcterms:created>
  <dcterms:modified xsi:type="dcterms:W3CDTF">2019-05-12T09:29:09Z</dcterms:modified>
</cp:coreProperties>
</file>