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AD8"/>
    <a:srgbClr val="1F45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03" autoAdjust="0"/>
    <p:restoredTop sz="94729"/>
  </p:normalViewPr>
  <p:slideViewPr>
    <p:cSldViewPr>
      <p:cViewPr varScale="1">
        <p:scale>
          <a:sx n="143" d="100"/>
          <a:sy n="143" d="100"/>
        </p:scale>
        <p:origin x="552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5530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2906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70993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4599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98584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93474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42386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07999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17630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8549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30766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5756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7510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1777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8837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7298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424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9158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532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13.10.2019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edebiyatciyim.com/fiil-nedir-is-kilis-olus-durum-fiilleri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www.edebiyatciyim.com/dolayli-tumlec-konu-anlatimi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www.edebiyatciyim.com/zarf-tumleci-konu-anlatimi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www.edebiyatciyim.com/zarf-belirtec-nedir-zarf-cesitleri-konu-anlatimi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www.edebiyatciyim.com/edat-tumleci-konu-anlatimi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edebiyatciyim.com/cumlenin-ogeleri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edebiyatciyim.com/yuklem-nedir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edebiyatciyim.com/ozne-nedir-ozne-nasil-bulunur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edebiyatciyim.com/yuklemine-gore-cumleler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50550" y="0"/>
            <a:ext cx="270009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Cümlenin Ögeleri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/>
              <a:t>Cümle Nedir?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Cümle bir yargıyı, durumu, düşünceyi veya isteği çekimli bir </a:t>
            </a:r>
            <a:r>
              <a:rPr lang="tr-TR" sz="2400" dirty="0">
                <a:hlinkClick r:id="rId3"/>
              </a:rPr>
              <a:t>fiil</a:t>
            </a:r>
            <a:r>
              <a:rPr lang="tr-TR" sz="2400" dirty="0"/>
              <a:t> alarak bildiren kelimeler dizisidir. </a:t>
            </a:r>
            <a:endParaRPr lang="tr-TR" sz="2400" dirty="0" smtClean="0"/>
          </a:p>
          <a:p>
            <a:pPr algn="just"/>
            <a:r>
              <a:rPr lang="tr-TR" sz="2400" dirty="0" smtClean="0"/>
              <a:t>Yani </a:t>
            </a:r>
            <a:r>
              <a:rPr lang="tr-TR" sz="2400" dirty="0"/>
              <a:t>herhangi bir yargı bildiren sözcük ya da sözcük grubuna denilmektedir.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i="1" dirty="0"/>
              <a:t>Ben bu akşam </a:t>
            </a:r>
            <a:r>
              <a:rPr lang="tr-TR" sz="2400" i="1" dirty="0" smtClean="0"/>
              <a:t>geliyorum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algn="just"/>
            <a:r>
              <a:rPr lang="tr-TR" sz="2400" dirty="0" smtClean="0"/>
              <a:t>Aynı </a:t>
            </a:r>
            <a:r>
              <a:rPr lang="tr-TR" sz="2400" dirty="0"/>
              <a:t>şekilde sadece “</a:t>
            </a:r>
            <a:r>
              <a:rPr lang="tr-TR" sz="2400" dirty="0" err="1"/>
              <a:t>Geliyorum”u</a:t>
            </a:r>
            <a:r>
              <a:rPr lang="tr-TR" sz="2400" dirty="0"/>
              <a:t> ele alırsak bu da tek başına cümledir.</a:t>
            </a:r>
            <a:endParaRPr lang="tr-TR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50550" y="0"/>
            <a:ext cx="270009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Cümlenin Ögeleri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arenR"/>
            </a:pPr>
            <a:r>
              <a:rPr lang="tr-TR" sz="2400" b="1" dirty="0" smtClean="0">
                <a:solidFill>
                  <a:srgbClr val="FF8AD8"/>
                </a:solidFill>
              </a:rPr>
              <a:t>Belirtili Nesne</a:t>
            </a:r>
            <a:endParaRPr lang="tr-TR" sz="2400" dirty="0">
              <a:solidFill>
                <a:srgbClr val="FF8AD8"/>
              </a:solidFill>
            </a:endParaRPr>
          </a:p>
          <a:p>
            <a:r>
              <a:rPr lang="tr-TR" sz="2400" dirty="0"/>
              <a:t>Cümlede yapılan işten etkilenen nesneler, belirtme hal ekleri olan “”ı, i, u, </a:t>
            </a:r>
            <a:r>
              <a:rPr lang="tr-TR" sz="2400" dirty="0" err="1"/>
              <a:t>ü”yü</a:t>
            </a:r>
            <a:r>
              <a:rPr lang="tr-TR" sz="2400" dirty="0"/>
              <a:t> almışlarsa belirtili olarak isimlendirilir. </a:t>
            </a:r>
            <a:endParaRPr lang="tr-TR" sz="2400" dirty="0" smtClean="0"/>
          </a:p>
          <a:p>
            <a:r>
              <a:rPr lang="tr-TR" sz="2400" dirty="0" smtClean="0"/>
              <a:t>Bu </a:t>
            </a:r>
            <a:r>
              <a:rPr lang="tr-TR" sz="2400" dirty="0"/>
              <a:t>durumda yükleme yöneltilen “</a:t>
            </a:r>
            <a:r>
              <a:rPr lang="tr-TR" sz="2400" b="1" dirty="0"/>
              <a:t>neyi, kimi, nereyi</a:t>
            </a:r>
            <a:r>
              <a:rPr lang="tr-TR" sz="2400" dirty="0"/>
              <a:t>” sorularının da cevabı olurlar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r>
              <a:rPr lang="tr-TR" sz="2400" b="1" i="1" dirty="0" smtClean="0">
                <a:solidFill>
                  <a:srgbClr val="FF0000"/>
                </a:solidFill>
              </a:rPr>
              <a:t>Ağaçlar</a:t>
            </a:r>
            <a:r>
              <a:rPr lang="tr-TR" sz="2400" i="1" dirty="0"/>
              <a:t> sonbaharda </a:t>
            </a:r>
            <a:r>
              <a:rPr lang="tr-TR" sz="2400" b="1" i="1" dirty="0">
                <a:solidFill>
                  <a:srgbClr val="FF8AD8"/>
                </a:solidFill>
              </a:rPr>
              <a:t>yapraklarını</a:t>
            </a:r>
            <a:r>
              <a:rPr lang="tr-TR" sz="2400" i="1" dirty="0"/>
              <a:t> </a:t>
            </a:r>
            <a:r>
              <a:rPr lang="tr-TR" sz="2400" b="1" i="1" dirty="0">
                <a:solidFill>
                  <a:srgbClr val="1F45F6"/>
                </a:solidFill>
              </a:rPr>
              <a:t>döküyordu.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Yüklem: Döküyordu.</a:t>
            </a:r>
            <a:br>
              <a:rPr lang="tr-TR" sz="2400" dirty="0"/>
            </a:br>
            <a:r>
              <a:rPr lang="tr-TR" sz="2400" dirty="0"/>
              <a:t>Kim döküyordu?: Ağaçlar (Özne)</a:t>
            </a:r>
            <a:br>
              <a:rPr lang="tr-TR" sz="2400" dirty="0"/>
            </a:br>
            <a:r>
              <a:rPr lang="tr-TR" sz="2400" dirty="0"/>
              <a:t>Neyi döküyordu?: Yapraklarını (</a:t>
            </a:r>
            <a:r>
              <a:rPr lang="tr-TR" sz="2400" dirty="0" err="1"/>
              <a:t>Belirili</a:t>
            </a:r>
            <a:r>
              <a:rPr lang="tr-TR" sz="2400" dirty="0"/>
              <a:t> nesne)</a:t>
            </a:r>
          </a:p>
          <a:p>
            <a:endParaRPr lang="tr-TR" sz="2400" i="1" dirty="0" smtClean="0"/>
          </a:p>
          <a:p>
            <a:r>
              <a:rPr lang="tr-TR" sz="2400" i="1" dirty="0" smtClean="0"/>
              <a:t>Çok şükür,</a:t>
            </a:r>
            <a:r>
              <a:rPr lang="tr-TR" sz="2400" i="1" dirty="0"/>
              <a:t> </a:t>
            </a:r>
            <a:r>
              <a:rPr lang="tr-TR" sz="2400" b="1" i="1" dirty="0">
                <a:solidFill>
                  <a:srgbClr val="FF8AD8"/>
                </a:solidFill>
              </a:rPr>
              <a:t>sıkıntıları</a:t>
            </a:r>
            <a:r>
              <a:rPr lang="tr-TR" sz="2400" i="1" dirty="0"/>
              <a:t> geride </a:t>
            </a:r>
            <a:r>
              <a:rPr lang="tr-TR" sz="2400" b="1" i="1" dirty="0">
                <a:solidFill>
                  <a:srgbClr val="1F45F6"/>
                </a:solidFill>
              </a:rPr>
              <a:t>bırakmıştık</a:t>
            </a:r>
            <a:r>
              <a:rPr lang="tr-TR" sz="2400" b="1" i="1" dirty="0" smtClean="0">
                <a:solidFill>
                  <a:srgbClr val="1F45F6"/>
                </a:solidFill>
              </a:rPr>
              <a:t>.</a:t>
            </a:r>
            <a:endParaRPr lang="tr-TR" sz="2400" dirty="0">
              <a:solidFill>
                <a:srgbClr val="1F45F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45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50550" y="0"/>
            <a:ext cx="270009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Cümlenin Ögeleri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8AD8"/>
                </a:solidFill>
              </a:rPr>
              <a:t>a) Belirtisiz Nesne</a:t>
            </a:r>
            <a:endParaRPr lang="tr-TR" sz="2400" dirty="0">
              <a:solidFill>
                <a:srgbClr val="FF8AD8"/>
              </a:solidFill>
            </a:endParaRPr>
          </a:p>
          <a:p>
            <a:r>
              <a:rPr lang="tr-TR" sz="2400" dirty="0"/>
              <a:t>Cümlede yer alan nesneler eğer belirtme </a:t>
            </a:r>
            <a:r>
              <a:rPr lang="tr-TR" sz="2400" dirty="0" smtClean="0"/>
              <a:t>hal </a:t>
            </a:r>
            <a:r>
              <a:rPr lang="tr-TR" sz="2400" dirty="0"/>
              <a:t>eklerini (ı, i, u, ü) almamışlarsa belirtisiz nesne olarak adlandırılır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b="1" i="1" u="sng" dirty="0" smtClean="0"/>
              <a:t>Örnekler</a:t>
            </a:r>
            <a:endParaRPr lang="tr-TR" sz="2400" b="1" i="1" dirty="0" smtClean="0"/>
          </a:p>
          <a:p>
            <a:r>
              <a:rPr lang="tr-TR" sz="2400" b="1" i="1" dirty="0" smtClean="0">
                <a:solidFill>
                  <a:srgbClr val="FF0000"/>
                </a:solidFill>
              </a:rPr>
              <a:t>Selin</a:t>
            </a:r>
            <a:r>
              <a:rPr lang="tr-TR" sz="2400" i="1" dirty="0"/>
              <a:t> kahvaltıda </a:t>
            </a:r>
            <a:r>
              <a:rPr lang="tr-TR" sz="2400" b="1" i="1" dirty="0">
                <a:solidFill>
                  <a:srgbClr val="FF8AD8"/>
                </a:solidFill>
              </a:rPr>
              <a:t>yumurta</a:t>
            </a:r>
            <a:r>
              <a:rPr lang="tr-TR" sz="2400" i="1" dirty="0"/>
              <a:t> </a:t>
            </a:r>
            <a:r>
              <a:rPr lang="tr-TR" sz="2400" b="1" i="1" dirty="0">
                <a:solidFill>
                  <a:srgbClr val="1F45F6"/>
                </a:solidFill>
              </a:rPr>
              <a:t>yedi.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Yüklem: Yedi</a:t>
            </a:r>
            <a:br>
              <a:rPr lang="tr-TR" sz="2400" dirty="0"/>
            </a:br>
            <a:r>
              <a:rPr lang="tr-TR" sz="2400" dirty="0"/>
              <a:t>Kim: Selin (Özne)</a:t>
            </a:r>
            <a:br>
              <a:rPr lang="tr-TR" sz="2400" dirty="0"/>
            </a:br>
            <a:r>
              <a:rPr lang="tr-TR" sz="2400" dirty="0"/>
              <a:t>Ne yedi: Yumurta (Belirtisiz nesne</a:t>
            </a:r>
            <a:r>
              <a:rPr lang="tr-TR" sz="2400" dirty="0" smtClean="0"/>
              <a:t>)</a:t>
            </a:r>
          </a:p>
          <a:p>
            <a:endParaRPr lang="tr-TR" sz="2400" dirty="0"/>
          </a:p>
          <a:p>
            <a:r>
              <a:rPr lang="tr-TR" sz="2400" i="1" dirty="0"/>
              <a:t>Bu zor zamanlarda kafasını dağıtmak için </a:t>
            </a:r>
            <a:r>
              <a:rPr lang="tr-TR" sz="2400" b="1" i="1" dirty="0">
                <a:solidFill>
                  <a:srgbClr val="FF8AD8"/>
                </a:solidFill>
              </a:rPr>
              <a:t>kitap</a:t>
            </a:r>
            <a:r>
              <a:rPr lang="tr-TR" sz="2400" i="1" dirty="0"/>
              <a:t> </a:t>
            </a:r>
            <a:r>
              <a:rPr lang="tr-TR" sz="2400" b="1" i="1" dirty="0">
                <a:solidFill>
                  <a:srgbClr val="1F45F6"/>
                </a:solidFill>
              </a:rPr>
              <a:t>okuyordu</a:t>
            </a:r>
            <a:r>
              <a:rPr lang="tr-TR" sz="2400" b="1" i="1" dirty="0" smtClean="0">
                <a:solidFill>
                  <a:srgbClr val="1F45F6"/>
                </a:solidFill>
              </a:rPr>
              <a:t>.</a:t>
            </a:r>
            <a:endParaRPr lang="tr-TR" sz="2400" dirty="0">
              <a:solidFill>
                <a:srgbClr val="1F45F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78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50550" y="0"/>
            <a:ext cx="270009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Cümlenin Ögeleri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⇒ Belirtisiz nesneyi ararken herhangi bir hataya yol açmamak için önce özneyi bulmalısınız</a:t>
            </a:r>
            <a:r>
              <a:rPr lang="tr-TR" sz="2400" b="1" dirty="0" smtClean="0"/>
              <a:t>.</a:t>
            </a:r>
          </a:p>
          <a:p>
            <a:endParaRPr lang="tr-TR" sz="2400" b="1" dirty="0">
              <a:solidFill>
                <a:srgbClr val="1F45F6"/>
              </a:solidFill>
            </a:endParaRPr>
          </a:p>
          <a:p>
            <a:r>
              <a:rPr lang="tr-TR" sz="2400" i="1" dirty="0"/>
              <a:t>Sonunda </a:t>
            </a:r>
            <a:r>
              <a:rPr lang="tr-TR" sz="2400" b="1" i="1" dirty="0">
                <a:solidFill>
                  <a:srgbClr val="FF0000"/>
                </a:solidFill>
              </a:rPr>
              <a:t>yanardağ</a:t>
            </a:r>
            <a:r>
              <a:rPr lang="tr-TR" sz="2400" i="1" dirty="0"/>
              <a:t> </a:t>
            </a:r>
            <a:r>
              <a:rPr lang="tr-TR" sz="2400" b="1" i="1" dirty="0">
                <a:solidFill>
                  <a:srgbClr val="1F45F6"/>
                </a:solidFill>
              </a:rPr>
              <a:t>patladı.</a:t>
            </a:r>
            <a:r>
              <a:rPr lang="tr-TR" sz="2400" dirty="0">
                <a:solidFill>
                  <a:srgbClr val="1F45F6"/>
                </a:solidFill>
              </a:rPr>
              <a:t> </a:t>
            </a:r>
            <a:endParaRPr lang="tr-TR" sz="2400" b="1" dirty="0">
              <a:solidFill>
                <a:srgbClr val="1F45F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67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50550" y="0"/>
            <a:ext cx="270009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Cümlenin Ögeleri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B050"/>
                </a:solidFill>
              </a:rPr>
              <a:t>2) DOLAYLI TÜMLEÇ</a:t>
            </a:r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dirty="0"/>
              <a:t>Cümle içinde yüklemde belirtilen yargının bulunma, uzaklaşma ve yönelme gibi çeşitli anlamlarda tamamlayan sözcük ya da sözcük gruplarına “</a:t>
            </a:r>
            <a:r>
              <a:rPr lang="tr-TR" sz="2400" b="1" dirty="0">
                <a:hlinkClick r:id="rId3"/>
              </a:rPr>
              <a:t>Dolaylı Tümleç</a:t>
            </a:r>
            <a:r>
              <a:rPr lang="tr-TR" sz="2400" dirty="0"/>
              <a:t>” denir.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Bu </a:t>
            </a:r>
            <a:r>
              <a:rPr lang="tr-TR" sz="2400" dirty="0"/>
              <a:t>sözcük grupları ancak </a:t>
            </a:r>
            <a:r>
              <a:rPr lang="tr-TR" sz="2400" i="1" dirty="0"/>
              <a:t>“-e(a), -de(da), -den(dan)” </a:t>
            </a:r>
            <a:r>
              <a:rPr lang="tr-TR" sz="2400" dirty="0"/>
              <a:t>hal eklerini alarak dolaylı tümleç olabilir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i="1" dirty="0"/>
              <a:t>İsmin -e </a:t>
            </a:r>
            <a:r>
              <a:rPr lang="tr-TR" sz="2400" i="1" dirty="0" err="1"/>
              <a:t>hali:</a:t>
            </a:r>
            <a:r>
              <a:rPr lang="tr-TR" sz="2400" b="1" i="1" dirty="0" err="1"/>
              <a:t>Kime</a:t>
            </a:r>
            <a:r>
              <a:rPr lang="tr-TR" sz="2400" b="1" i="1" dirty="0"/>
              <a:t>, neye, nereye</a:t>
            </a:r>
            <a:r>
              <a:rPr lang="tr-TR" sz="2400" i="1" dirty="0"/>
              <a:t> (yönelme, yaklaşma, yön)</a:t>
            </a:r>
            <a:endParaRPr lang="tr-TR" sz="2400" dirty="0"/>
          </a:p>
          <a:p>
            <a:r>
              <a:rPr lang="tr-TR" sz="2400" i="1" dirty="0"/>
              <a:t>İsmin -de </a:t>
            </a:r>
            <a:r>
              <a:rPr lang="tr-TR" sz="2400" i="1" dirty="0" err="1"/>
              <a:t>hali:</a:t>
            </a:r>
            <a:r>
              <a:rPr lang="tr-TR" sz="2400" b="1" i="1" dirty="0" err="1"/>
              <a:t>Kimde</a:t>
            </a:r>
            <a:r>
              <a:rPr lang="tr-TR" sz="2400" b="1" i="1" dirty="0"/>
              <a:t>, nerede</a:t>
            </a:r>
            <a:r>
              <a:rPr lang="tr-TR" sz="2400" i="1" dirty="0"/>
              <a:t> (bulunma, yer)</a:t>
            </a:r>
            <a:endParaRPr lang="tr-TR" sz="2400" dirty="0"/>
          </a:p>
          <a:p>
            <a:r>
              <a:rPr lang="tr-TR" sz="2400" i="1" dirty="0"/>
              <a:t>İsmin -den </a:t>
            </a:r>
            <a:r>
              <a:rPr lang="tr-TR" sz="2400" i="1" dirty="0" err="1"/>
              <a:t>hali:</a:t>
            </a:r>
            <a:r>
              <a:rPr lang="tr-TR" sz="2400" b="1" i="1" dirty="0" err="1"/>
              <a:t>Kimden</a:t>
            </a:r>
            <a:r>
              <a:rPr lang="tr-TR" sz="2400" b="1" i="1" dirty="0"/>
              <a:t>, neden, nereden</a:t>
            </a:r>
            <a:r>
              <a:rPr lang="tr-TR" sz="2400" i="1" dirty="0"/>
              <a:t> (ayrılma, uzaklaşma)</a:t>
            </a: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0892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50550" y="0"/>
            <a:ext cx="270009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Cümlenin Ögeleri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i="1" u="sng" dirty="0"/>
              <a:t>Kime, neye, nereye (yönelme, yaklaşma, yön</a:t>
            </a:r>
            <a:r>
              <a:rPr lang="tr-TR" sz="2400" b="1" i="1" u="sng" dirty="0" smtClean="0"/>
              <a:t>)</a:t>
            </a:r>
          </a:p>
          <a:p>
            <a:endParaRPr lang="tr-TR" sz="2400" dirty="0"/>
          </a:p>
          <a:p>
            <a:r>
              <a:rPr lang="tr-TR" sz="2400" i="1" dirty="0"/>
              <a:t>Saat beşte </a:t>
            </a:r>
            <a:r>
              <a:rPr lang="tr-TR" sz="2400" b="1" i="1" dirty="0">
                <a:solidFill>
                  <a:srgbClr val="00B050"/>
                </a:solidFill>
              </a:rPr>
              <a:t>Pendik’e</a:t>
            </a:r>
            <a:r>
              <a:rPr lang="tr-TR" sz="2400" i="1" dirty="0"/>
              <a:t> </a:t>
            </a:r>
            <a:r>
              <a:rPr lang="tr-TR" sz="2400" b="1" i="1" dirty="0">
                <a:solidFill>
                  <a:srgbClr val="1F45F6"/>
                </a:solidFill>
              </a:rPr>
              <a:t>geleceğim.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 smtClean="0"/>
          </a:p>
          <a:p>
            <a:r>
              <a:rPr lang="tr-TR" sz="2400" dirty="0" smtClean="0"/>
              <a:t>Yüklem</a:t>
            </a:r>
            <a:r>
              <a:rPr lang="tr-TR" sz="2400" dirty="0"/>
              <a:t>: </a:t>
            </a:r>
            <a:r>
              <a:rPr lang="tr-TR" sz="2400" dirty="0" smtClean="0"/>
              <a:t>geleceğim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 smtClean="0"/>
              <a:t>Kim gelecek: Ben </a:t>
            </a:r>
            <a:r>
              <a:rPr lang="tr-TR" sz="2400" dirty="0"/>
              <a:t>(Gizli özne)</a:t>
            </a:r>
            <a:br>
              <a:rPr lang="tr-TR" sz="2400" dirty="0"/>
            </a:br>
            <a:r>
              <a:rPr lang="tr-TR" sz="2400" dirty="0" smtClean="0"/>
              <a:t>Nereye geleceğim: Pendik’e</a:t>
            </a:r>
          </a:p>
          <a:p>
            <a:endParaRPr lang="tr-TR" sz="2400" dirty="0"/>
          </a:p>
          <a:p>
            <a:r>
              <a:rPr lang="tr-TR" sz="2400" i="1" dirty="0"/>
              <a:t>Çok acil olarak </a:t>
            </a:r>
            <a:r>
              <a:rPr lang="tr-TR" sz="2400" b="1" i="1" dirty="0">
                <a:solidFill>
                  <a:srgbClr val="00B050"/>
                </a:solidFill>
              </a:rPr>
              <a:t>paraya</a:t>
            </a:r>
            <a:r>
              <a:rPr lang="tr-TR" sz="2400" i="1" dirty="0"/>
              <a:t> ihtiyacım </a:t>
            </a:r>
            <a:r>
              <a:rPr lang="tr-TR" sz="2400" b="1" i="1" dirty="0">
                <a:solidFill>
                  <a:srgbClr val="1F45F6"/>
                </a:solidFill>
              </a:rPr>
              <a:t>var.</a:t>
            </a:r>
            <a:endParaRPr lang="tr-TR" sz="2400" dirty="0">
              <a:solidFill>
                <a:srgbClr val="1F45F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81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50550" y="0"/>
            <a:ext cx="270009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Cümlenin Ögeleri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i="1" u="sng" dirty="0"/>
              <a:t>Kimde, nerede (bulunma, yer</a:t>
            </a:r>
            <a:r>
              <a:rPr lang="tr-TR" sz="2400" b="1" i="1" u="sng" dirty="0" smtClean="0"/>
              <a:t>)</a:t>
            </a:r>
          </a:p>
          <a:p>
            <a:endParaRPr lang="tr-TR" sz="2400" u="sng" dirty="0"/>
          </a:p>
          <a:p>
            <a:r>
              <a:rPr lang="tr-TR" sz="2400" b="1" i="1" dirty="0">
                <a:solidFill>
                  <a:srgbClr val="FF0000"/>
                </a:solidFill>
              </a:rPr>
              <a:t>Özge</a:t>
            </a:r>
            <a:r>
              <a:rPr lang="tr-TR" sz="2400" i="1" dirty="0"/>
              <a:t>, </a:t>
            </a:r>
            <a:r>
              <a:rPr lang="tr-TR" sz="2400" b="1" i="1" dirty="0">
                <a:solidFill>
                  <a:srgbClr val="FF8AD8"/>
                </a:solidFill>
              </a:rPr>
              <a:t>kitaplarını</a:t>
            </a:r>
            <a:r>
              <a:rPr lang="tr-TR" sz="2400" i="1" dirty="0"/>
              <a:t> gelirken </a:t>
            </a:r>
            <a:r>
              <a:rPr lang="tr-TR" sz="2400" b="1" i="1" dirty="0">
                <a:solidFill>
                  <a:srgbClr val="00B050"/>
                </a:solidFill>
              </a:rPr>
              <a:t>otobüste</a:t>
            </a:r>
            <a:r>
              <a:rPr lang="tr-TR" sz="2400" i="1" dirty="0"/>
              <a:t> </a:t>
            </a:r>
            <a:r>
              <a:rPr lang="tr-TR" sz="2400" b="1" i="1" dirty="0">
                <a:solidFill>
                  <a:srgbClr val="1F45F6"/>
                </a:solidFill>
              </a:rPr>
              <a:t>unuttu.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 smtClean="0"/>
          </a:p>
          <a:p>
            <a:r>
              <a:rPr lang="tr-TR" sz="2400" dirty="0" smtClean="0"/>
              <a:t>Yüklem</a:t>
            </a:r>
            <a:r>
              <a:rPr lang="tr-TR" sz="2400" dirty="0"/>
              <a:t>: Unuttum</a:t>
            </a:r>
            <a:br>
              <a:rPr lang="tr-TR" sz="2400" dirty="0"/>
            </a:br>
            <a:r>
              <a:rPr lang="tr-TR" sz="2400" dirty="0"/>
              <a:t>Kim unuttu: Özge (Özne)</a:t>
            </a:r>
            <a:br>
              <a:rPr lang="tr-TR" sz="2400" dirty="0"/>
            </a:br>
            <a:r>
              <a:rPr lang="tr-TR" sz="2400" dirty="0"/>
              <a:t>Neyi unuttu: Kitaplarını (Nesne)</a:t>
            </a:r>
            <a:br>
              <a:rPr lang="tr-TR" sz="2400" dirty="0"/>
            </a:br>
            <a:r>
              <a:rPr lang="tr-TR" sz="2400" dirty="0"/>
              <a:t>Nerede unuttu: Otobüste (Dolaylı tümleç</a:t>
            </a:r>
            <a:r>
              <a:rPr lang="tr-TR" sz="2400" dirty="0" smtClean="0"/>
              <a:t>)</a:t>
            </a:r>
          </a:p>
          <a:p>
            <a:endParaRPr lang="tr-TR" sz="2400" dirty="0" smtClean="0"/>
          </a:p>
          <a:p>
            <a:r>
              <a:rPr lang="tr-TR" sz="2400" b="1" i="1" dirty="0">
                <a:solidFill>
                  <a:srgbClr val="FF0000"/>
                </a:solidFill>
              </a:rPr>
              <a:t>Biten bir yaz sonrasında </a:t>
            </a:r>
            <a:r>
              <a:rPr lang="tr-TR" sz="2400" b="1" i="1" dirty="0" smtClean="0">
                <a:solidFill>
                  <a:srgbClr val="FF0000"/>
                </a:solidFill>
              </a:rPr>
              <a:t>kalbim</a:t>
            </a:r>
            <a:r>
              <a:rPr lang="tr-TR" sz="2400" dirty="0"/>
              <a:t> </a:t>
            </a:r>
            <a:r>
              <a:rPr lang="tr-TR" sz="2400" b="1" i="1" dirty="0" smtClean="0">
                <a:solidFill>
                  <a:srgbClr val="00B050"/>
                </a:solidFill>
              </a:rPr>
              <a:t>Ege’de</a:t>
            </a:r>
            <a:r>
              <a:rPr lang="tr-TR" sz="2400" i="1" dirty="0"/>
              <a:t> </a:t>
            </a:r>
            <a:r>
              <a:rPr lang="tr-TR" sz="2400" b="1" i="1" dirty="0">
                <a:solidFill>
                  <a:srgbClr val="1F45F6"/>
                </a:solidFill>
              </a:rPr>
              <a:t>kalmıştı.</a:t>
            </a:r>
            <a:endParaRPr lang="tr-TR" sz="2400" dirty="0">
              <a:solidFill>
                <a:srgbClr val="1F45F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2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50550" y="0"/>
            <a:ext cx="270009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Cümlenin Ögeleri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i="1" u="sng" dirty="0"/>
              <a:t>Kimden, neden, nereden (ayrılma, uzaklaşma</a:t>
            </a:r>
            <a:r>
              <a:rPr lang="tr-TR" sz="2400" b="1" i="1" u="sng" dirty="0" smtClean="0"/>
              <a:t>)</a:t>
            </a:r>
          </a:p>
          <a:p>
            <a:endParaRPr lang="tr-TR" sz="2400" dirty="0"/>
          </a:p>
          <a:p>
            <a:r>
              <a:rPr lang="tr-TR" sz="2400" b="1" i="1" dirty="0">
                <a:solidFill>
                  <a:srgbClr val="FF0000"/>
                </a:solidFill>
              </a:rPr>
              <a:t>Çağlar’ın beklediği haber</a:t>
            </a:r>
            <a:r>
              <a:rPr lang="tr-TR" sz="2400" i="1" dirty="0"/>
              <a:t> </a:t>
            </a:r>
            <a:r>
              <a:rPr lang="tr-TR" sz="2400" b="1" i="1" dirty="0">
                <a:solidFill>
                  <a:srgbClr val="00B050"/>
                </a:solidFill>
              </a:rPr>
              <a:t>Ankara’dan</a:t>
            </a:r>
            <a:r>
              <a:rPr lang="tr-TR" sz="2400" i="1" dirty="0"/>
              <a:t> </a:t>
            </a:r>
            <a:r>
              <a:rPr lang="tr-TR" sz="2400" b="1" i="1" dirty="0">
                <a:solidFill>
                  <a:srgbClr val="1F45F6"/>
                </a:solidFill>
              </a:rPr>
              <a:t>gelmişti.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 smtClean="0"/>
          </a:p>
          <a:p>
            <a:r>
              <a:rPr lang="tr-TR" sz="2400" dirty="0" smtClean="0"/>
              <a:t>Yüklem</a:t>
            </a:r>
            <a:r>
              <a:rPr lang="tr-TR" sz="2400" dirty="0"/>
              <a:t>: Gelmişti</a:t>
            </a:r>
            <a:br>
              <a:rPr lang="tr-TR" sz="2400" dirty="0"/>
            </a:br>
            <a:r>
              <a:rPr lang="tr-TR" sz="2400" dirty="0"/>
              <a:t>Gelen ne: Çağlar’ın beklediği haber (Özne)</a:t>
            </a:r>
            <a:br>
              <a:rPr lang="tr-TR" sz="2400" dirty="0"/>
            </a:br>
            <a:r>
              <a:rPr lang="tr-TR" sz="2400" dirty="0"/>
              <a:t>Nereden gelmişti: Ankara’dan (Dolaylı tümleç</a:t>
            </a:r>
            <a:r>
              <a:rPr lang="tr-TR" sz="2400" dirty="0" smtClean="0"/>
              <a:t>)</a:t>
            </a:r>
          </a:p>
          <a:p>
            <a:endParaRPr lang="tr-TR" sz="2400" dirty="0"/>
          </a:p>
          <a:p>
            <a:r>
              <a:rPr lang="tr-TR" sz="2400" b="1" i="1" dirty="0">
                <a:solidFill>
                  <a:srgbClr val="00B050"/>
                </a:solidFill>
              </a:rPr>
              <a:t>Bu çocuktan</a:t>
            </a:r>
            <a:r>
              <a:rPr lang="tr-TR" sz="2400" i="1" dirty="0"/>
              <a:t> kesinlikle </a:t>
            </a:r>
            <a:r>
              <a:rPr lang="tr-TR" sz="2400" b="1" i="1" dirty="0">
                <a:solidFill>
                  <a:srgbClr val="FF8AD8"/>
                </a:solidFill>
              </a:rPr>
              <a:t>zarar</a:t>
            </a:r>
            <a:r>
              <a:rPr lang="tr-TR" sz="2400" i="1" dirty="0"/>
              <a:t> </a:t>
            </a:r>
            <a:r>
              <a:rPr lang="tr-TR" sz="2400" b="1" i="1" dirty="0">
                <a:solidFill>
                  <a:srgbClr val="1F45F6"/>
                </a:solidFill>
              </a:rPr>
              <a:t>görmezsiniz.</a:t>
            </a:r>
            <a:endParaRPr lang="tr-TR" sz="2400" dirty="0">
              <a:solidFill>
                <a:srgbClr val="1F45F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30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50550" y="0"/>
            <a:ext cx="270009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Cümlenin Ögeleri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7030A0"/>
                </a:solidFill>
              </a:rPr>
              <a:t>3) ZARF TÜMLECİ</a:t>
            </a:r>
            <a:endParaRPr lang="tr-TR" sz="2400" dirty="0">
              <a:solidFill>
                <a:srgbClr val="7030A0"/>
              </a:solidFill>
            </a:endParaRPr>
          </a:p>
          <a:p>
            <a:r>
              <a:rPr lang="tr-TR" sz="2400" dirty="0" smtClean="0"/>
              <a:t>Yüklemde </a:t>
            </a:r>
            <a:r>
              <a:rPr lang="tr-TR" sz="2400" dirty="0"/>
              <a:t>belirtilen yargıyı ön, zaman, tarz, sebep, miktar, vasıta ve şart olarak tamamlayan cümledeki sözcüklere ya da sözcük gruplarına </a:t>
            </a:r>
            <a:r>
              <a:rPr lang="tr-TR" sz="2400" b="1" dirty="0">
                <a:hlinkClick r:id="rId3"/>
              </a:rPr>
              <a:t>zarf tümleci</a:t>
            </a:r>
            <a:r>
              <a:rPr lang="tr-TR" sz="2400" dirty="0"/>
              <a:t> denir. </a:t>
            </a:r>
            <a:endParaRPr lang="tr-TR" sz="2400" dirty="0" smtClean="0"/>
          </a:p>
          <a:p>
            <a:r>
              <a:rPr lang="tr-TR" sz="2200" i="1" dirty="0" smtClean="0"/>
              <a:t>Nasıl</a:t>
            </a:r>
            <a:r>
              <a:rPr lang="tr-TR" sz="2200" i="1" dirty="0"/>
              <a:t>? Nereye? Ne ile? Kiminle? Ne kadar? Niye? Neden? Niçin? Ne zaman</a:t>
            </a:r>
            <a:r>
              <a:rPr lang="tr-TR" sz="2200" i="1" dirty="0" smtClean="0"/>
              <a:t>?</a:t>
            </a:r>
            <a:endParaRPr lang="tr-TR" sz="2200" b="1" i="1" u="sng" dirty="0" smtClean="0"/>
          </a:p>
          <a:p>
            <a:endParaRPr lang="tr-TR" sz="2400" dirty="0"/>
          </a:p>
          <a:p>
            <a:r>
              <a:rPr lang="tr-TR" sz="2400" b="1" i="1" dirty="0">
                <a:solidFill>
                  <a:srgbClr val="7030A0"/>
                </a:solidFill>
              </a:rPr>
              <a:t>Canımın sıkkın olduğu günler</a:t>
            </a:r>
            <a:r>
              <a:rPr lang="tr-TR" sz="2400" i="1" dirty="0"/>
              <a:t> </a:t>
            </a:r>
            <a:r>
              <a:rPr lang="tr-TR" sz="2400" b="1" i="1" dirty="0"/>
              <a:t>sahile</a:t>
            </a:r>
            <a:r>
              <a:rPr lang="tr-TR" sz="2400" i="1" dirty="0"/>
              <a:t> </a:t>
            </a:r>
            <a:r>
              <a:rPr lang="tr-TR" sz="2400" b="1" i="1" dirty="0">
                <a:solidFill>
                  <a:srgbClr val="1F45F6"/>
                </a:solidFill>
              </a:rPr>
              <a:t>giderim.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  <a:p>
            <a:r>
              <a:rPr lang="tr-TR" sz="2400" b="1" i="1" dirty="0">
                <a:solidFill>
                  <a:srgbClr val="7030A0"/>
                </a:solidFill>
              </a:rPr>
              <a:t>Bugün</a:t>
            </a:r>
            <a:r>
              <a:rPr lang="tr-TR" sz="2400" i="1" dirty="0"/>
              <a:t> hava güzel olduğu için </a:t>
            </a:r>
            <a:r>
              <a:rPr lang="tr-TR" sz="2400" b="1" i="1" dirty="0">
                <a:solidFill>
                  <a:srgbClr val="00B050"/>
                </a:solidFill>
              </a:rPr>
              <a:t>eve</a:t>
            </a:r>
            <a:r>
              <a:rPr lang="tr-TR" sz="2400" i="1" dirty="0"/>
              <a:t> </a:t>
            </a:r>
            <a:r>
              <a:rPr lang="tr-TR" sz="2400" b="1" i="1" dirty="0">
                <a:solidFill>
                  <a:srgbClr val="7030A0"/>
                </a:solidFill>
              </a:rPr>
              <a:t>yürüyerek</a:t>
            </a:r>
            <a:r>
              <a:rPr lang="tr-TR" sz="2400" b="1" i="1" dirty="0"/>
              <a:t> </a:t>
            </a:r>
            <a:r>
              <a:rPr lang="tr-TR" sz="2400" b="1" i="1" dirty="0">
                <a:solidFill>
                  <a:srgbClr val="1F45F6"/>
                </a:solidFill>
              </a:rPr>
              <a:t>geldim. </a:t>
            </a:r>
            <a:endParaRPr lang="tr-TR" sz="2400" b="1" i="1" dirty="0" smtClean="0">
              <a:solidFill>
                <a:srgbClr val="1F45F6"/>
              </a:solidFill>
            </a:endParaRPr>
          </a:p>
          <a:p>
            <a:endParaRPr lang="tr-TR" sz="2400" dirty="0"/>
          </a:p>
          <a:p>
            <a:r>
              <a:rPr lang="tr-TR" sz="2400" i="1" dirty="0"/>
              <a:t>Sınıfta kalmamak için </a:t>
            </a:r>
            <a:r>
              <a:rPr lang="tr-TR" sz="2400" b="1" i="1" dirty="0">
                <a:solidFill>
                  <a:srgbClr val="7030A0"/>
                </a:solidFill>
              </a:rPr>
              <a:t>çok</a:t>
            </a:r>
            <a:r>
              <a:rPr lang="tr-TR" sz="2400" i="1" dirty="0"/>
              <a:t> </a:t>
            </a:r>
            <a:r>
              <a:rPr lang="tr-TR" sz="2400" b="1" i="1" dirty="0">
                <a:solidFill>
                  <a:srgbClr val="FF8AD8"/>
                </a:solidFill>
              </a:rPr>
              <a:t>ders</a:t>
            </a:r>
            <a:r>
              <a:rPr lang="tr-TR" sz="2400" b="1" i="1" dirty="0"/>
              <a:t> </a:t>
            </a:r>
            <a:r>
              <a:rPr lang="tr-TR" sz="2400" b="1" i="1" dirty="0">
                <a:solidFill>
                  <a:srgbClr val="1F45F6"/>
                </a:solidFill>
              </a:rPr>
              <a:t>çalıştım</a:t>
            </a:r>
            <a:r>
              <a:rPr lang="tr-TR" sz="2400" b="1" i="1" dirty="0" smtClean="0">
                <a:solidFill>
                  <a:srgbClr val="1F45F6"/>
                </a:solidFill>
              </a:rPr>
              <a:t>.</a:t>
            </a:r>
            <a:endParaRPr lang="tr-TR" sz="2400" dirty="0">
              <a:solidFill>
                <a:srgbClr val="1F45F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06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50550" y="0"/>
            <a:ext cx="270009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Cümlenin Ögeleri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7030A0"/>
                </a:solidFill>
              </a:rPr>
              <a:t>3) ZARF TÜMLECİ</a:t>
            </a:r>
            <a:endParaRPr lang="tr-TR" sz="2400" dirty="0">
              <a:solidFill>
                <a:srgbClr val="7030A0"/>
              </a:solidFill>
            </a:endParaRPr>
          </a:p>
          <a:p>
            <a:r>
              <a:rPr lang="tr-TR" sz="2400" b="1" dirty="0"/>
              <a:t>UYARI ⇒ </a:t>
            </a:r>
            <a:r>
              <a:rPr lang="tr-TR" sz="2400" dirty="0" smtClean="0"/>
              <a:t>Eğer </a:t>
            </a:r>
            <a:r>
              <a:rPr lang="tr-TR" sz="2400" dirty="0"/>
              <a:t>cümle içinde “Aşağı, yukarı, beri, öte, ileri, geri, içeri, dışarı” </a:t>
            </a:r>
            <a:r>
              <a:rPr lang="tr-TR" sz="2400" dirty="0">
                <a:hlinkClick r:id="rId3"/>
              </a:rPr>
              <a:t>yer yön zarfları</a:t>
            </a:r>
            <a:r>
              <a:rPr lang="tr-TR" sz="2400" dirty="0"/>
              <a:t> bu şekilde geçerse zarf tümleci, </a:t>
            </a:r>
            <a:r>
              <a:rPr lang="tr-TR" sz="2400" dirty="0" smtClean="0"/>
              <a:t>hal </a:t>
            </a:r>
            <a:r>
              <a:rPr lang="tr-TR" sz="2400" dirty="0"/>
              <a:t>eklerini alırlarsa dolaylı tümleç </a:t>
            </a:r>
            <a:r>
              <a:rPr lang="tr-TR" sz="2400" dirty="0" smtClean="0"/>
              <a:t>olurlar.</a:t>
            </a:r>
          </a:p>
          <a:p>
            <a:endParaRPr lang="tr-TR" sz="2400" dirty="0">
              <a:solidFill>
                <a:srgbClr val="1F45F6"/>
              </a:solidFill>
            </a:endParaRPr>
          </a:p>
          <a:p>
            <a:r>
              <a:rPr lang="tr-TR" sz="2400" i="1" dirty="0"/>
              <a:t>Bir şey diyemeyince sinirinden </a:t>
            </a:r>
            <a:r>
              <a:rPr lang="tr-TR" sz="2400" b="1" i="1" dirty="0">
                <a:solidFill>
                  <a:srgbClr val="7030A0"/>
                </a:solidFill>
              </a:rPr>
              <a:t>dışarı</a:t>
            </a:r>
            <a:r>
              <a:rPr lang="tr-TR" sz="2400" i="1" dirty="0"/>
              <a:t> </a:t>
            </a:r>
            <a:r>
              <a:rPr lang="tr-TR" sz="2400" b="1" i="1" dirty="0">
                <a:solidFill>
                  <a:srgbClr val="1F45F6"/>
                </a:solidFill>
              </a:rPr>
              <a:t>çıktı</a:t>
            </a:r>
            <a:r>
              <a:rPr lang="tr-TR" sz="2400" b="1" i="1" dirty="0" smtClean="0">
                <a:solidFill>
                  <a:srgbClr val="1F45F6"/>
                </a:solidFill>
              </a:rPr>
              <a:t>.</a:t>
            </a:r>
          </a:p>
          <a:p>
            <a:endParaRPr lang="tr-TR" sz="2400" b="1" i="1" dirty="0"/>
          </a:p>
          <a:p>
            <a:r>
              <a:rPr lang="tr-TR" sz="2400" i="1" dirty="0" smtClean="0"/>
              <a:t>Bir </a:t>
            </a:r>
            <a:r>
              <a:rPr lang="tr-TR" sz="2400" i="1" dirty="0"/>
              <a:t>şey diyemeyince sinirinden </a:t>
            </a:r>
            <a:r>
              <a:rPr lang="tr-TR" sz="2400" b="1" i="1" dirty="0">
                <a:solidFill>
                  <a:srgbClr val="00B050"/>
                </a:solidFill>
              </a:rPr>
              <a:t>dışarıya</a:t>
            </a:r>
            <a:r>
              <a:rPr lang="tr-TR" sz="2400" i="1" dirty="0"/>
              <a:t> </a:t>
            </a:r>
            <a:r>
              <a:rPr lang="tr-TR" sz="2400" b="1" i="1" dirty="0">
                <a:solidFill>
                  <a:srgbClr val="1F45F6"/>
                </a:solidFill>
              </a:rPr>
              <a:t>çıktı</a:t>
            </a:r>
            <a:r>
              <a:rPr lang="tr-TR" sz="2400" b="1" i="1" dirty="0" smtClean="0">
                <a:solidFill>
                  <a:srgbClr val="1F45F6"/>
                </a:solidFill>
              </a:rPr>
              <a:t>.</a:t>
            </a:r>
            <a:endParaRPr lang="tr-TR" sz="2400" dirty="0">
              <a:solidFill>
                <a:srgbClr val="1F45F6"/>
              </a:solidFill>
            </a:endParaRPr>
          </a:p>
          <a:p>
            <a:endParaRPr lang="tr-TR" sz="2400" dirty="0">
              <a:solidFill>
                <a:srgbClr val="1F45F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34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50550" y="0"/>
            <a:ext cx="270009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Cümlenin Ögeleri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chemeClr val="accent6">
                    <a:lumMod val="75000"/>
                  </a:schemeClr>
                </a:solidFill>
              </a:rPr>
              <a:t>4) EDAT TÜMLECİ</a:t>
            </a:r>
            <a:endParaRPr lang="tr-TR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tr-TR" sz="2400" dirty="0"/>
              <a:t>Cümle içinde bir yargı bildiren yüklemin “ne ile, kimin ile, hangi amaçla” yapıldığı gösteren sözcüklere ya da sözcük gruplarına “</a:t>
            </a:r>
            <a:r>
              <a:rPr lang="tr-TR" sz="2400" b="1" dirty="0">
                <a:hlinkClick r:id="rId3"/>
              </a:rPr>
              <a:t>Edat Tümleci</a:t>
            </a:r>
            <a:r>
              <a:rPr lang="tr-TR" sz="2400" dirty="0"/>
              <a:t>” denir</a:t>
            </a:r>
            <a:r>
              <a:rPr lang="tr-TR" sz="2400" dirty="0" smtClean="0"/>
              <a:t>.</a:t>
            </a:r>
          </a:p>
          <a:p>
            <a:r>
              <a:rPr lang="tr-TR" sz="2400" i="1" dirty="0"/>
              <a:t>“ne ile, kimin ile, kimin için, ne için” </a:t>
            </a:r>
          </a:p>
          <a:p>
            <a:endParaRPr lang="tr-TR" sz="2400" dirty="0" smtClean="0">
              <a:solidFill>
                <a:srgbClr val="1F45F6"/>
              </a:solidFill>
            </a:endParaRPr>
          </a:p>
          <a:p>
            <a:r>
              <a:rPr lang="tr-TR" sz="2400" b="1" i="1" dirty="0">
                <a:solidFill>
                  <a:srgbClr val="FF0000"/>
                </a:solidFill>
              </a:rPr>
              <a:t>O</a:t>
            </a:r>
            <a:r>
              <a:rPr lang="tr-TR" sz="2400" i="1" dirty="0"/>
              <a:t>, </a:t>
            </a:r>
            <a:r>
              <a:rPr lang="tr-TR" sz="2400" b="1" i="1" dirty="0">
                <a:solidFill>
                  <a:srgbClr val="FF8AD8"/>
                </a:solidFill>
              </a:rPr>
              <a:t>tüm makalelerini</a:t>
            </a:r>
            <a:r>
              <a:rPr lang="tr-TR" sz="2400" i="1" dirty="0"/>
              <a:t> </a:t>
            </a:r>
            <a:r>
              <a:rPr lang="tr-TR" sz="2400" b="1" i="1" dirty="0">
                <a:solidFill>
                  <a:schemeClr val="accent6">
                    <a:lumMod val="75000"/>
                  </a:schemeClr>
                </a:solidFill>
              </a:rPr>
              <a:t>kurşun kalemle</a:t>
            </a:r>
            <a:r>
              <a:rPr lang="tr-TR" sz="2400" i="1" dirty="0"/>
              <a:t> </a:t>
            </a:r>
            <a:r>
              <a:rPr lang="tr-TR" sz="2400" b="1" i="1" dirty="0">
                <a:solidFill>
                  <a:srgbClr val="1F45F6"/>
                </a:solidFill>
              </a:rPr>
              <a:t>yazardı</a:t>
            </a:r>
            <a:r>
              <a:rPr lang="tr-TR" sz="2400" b="1" i="1" dirty="0" smtClean="0">
                <a:solidFill>
                  <a:srgbClr val="1F45F6"/>
                </a:solidFill>
              </a:rPr>
              <a:t>.</a:t>
            </a:r>
          </a:p>
          <a:p>
            <a:r>
              <a:rPr lang="tr-TR" sz="2400" dirty="0"/>
              <a:t/>
            </a:r>
            <a:br>
              <a:rPr lang="tr-TR" sz="2400" dirty="0"/>
            </a:br>
            <a:r>
              <a:rPr lang="tr-TR" sz="2400" b="1" i="1" dirty="0" smtClean="0">
                <a:solidFill>
                  <a:schemeClr val="accent6">
                    <a:lumMod val="75000"/>
                  </a:schemeClr>
                </a:solidFill>
              </a:rPr>
              <a:t>Güzelleşmek </a:t>
            </a:r>
            <a:r>
              <a:rPr lang="tr-TR" sz="2400" b="1" i="1" dirty="0">
                <a:solidFill>
                  <a:schemeClr val="accent6">
                    <a:lumMod val="75000"/>
                  </a:schemeClr>
                </a:solidFill>
              </a:rPr>
              <a:t>için</a:t>
            </a:r>
            <a:r>
              <a:rPr lang="tr-TR" sz="2400" i="1" dirty="0"/>
              <a:t> </a:t>
            </a:r>
            <a:r>
              <a:rPr lang="tr-TR" sz="2400" b="1" i="1" dirty="0">
                <a:solidFill>
                  <a:srgbClr val="7030A0"/>
                </a:solidFill>
              </a:rPr>
              <a:t>her gün</a:t>
            </a:r>
            <a:r>
              <a:rPr lang="tr-TR" sz="2400" i="1" dirty="0"/>
              <a:t> </a:t>
            </a:r>
            <a:r>
              <a:rPr lang="tr-TR" sz="2400" b="1" i="1" dirty="0">
                <a:solidFill>
                  <a:srgbClr val="FF8AD8"/>
                </a:solidFill>
              </a:rPr>
              <a:t>maske</a:t>
            </a:r>
            <a:r>
              <a:rPr lang="tr-TR" sz="2400" i="1" dirty="0"/>
              <a:t> </a:t>
            </a:r>
            <a:r>
              <a:rPr lang="tr-TR" sz="2400" b="1" i="1" dirty="0">
                <a:solidFill>
                  <a:srgbClr val="1F45F6"/>
                </a:solidFill>
              </a:rPr>
              <a:t>yapıyordu</a:t>
            </a:r>
            <a:r>
              <a:rPr lang="tr-TR" sz="2400" b="1" i="1" dirty="0" smtClean="0">
                <a:solidFill>
                  <a:srgbClr val="1F45F6"/>
                </a:solidFill>
              </a:rPr>
              <a:t>.</a:t>
            </a:r>
          </a:p>
          <a:p>
            <a:endParaRPr lang="tr-TR" sz="2400" dirty="0">
              <a:solidFill>
                <a:srgbClr val="1F45F6"/>
              </a:solidFill>
            </a:endParaRPr>
          </a:p>
          <a:p>
            <a:r>
              <a:rPr lang="tr-TR" sz="2400" b="1" i="1" dirty="0">
                <a:solidFill>
                  <a:srgbClr val="FF0000"/>
                </a:solidFill>
              </a:rPr>
              <a:t>Sen</a:t>
            </a:r>
            <a:r>
              <a:rPr lang="tr-TR" sz="2400" i="1" dirty="0"/>
              <a:t>, </a:t>
            </a:r>
            <a:r>
              <a:rPr lang="tr-TR" sz="2400" b="1" i="1" dirty="0">
                <a:solidFill>
                  <a:srgbClr val="00B050"/>
                </a:solidFill>
              </a:rPr>
              <a:t>yarışmaya</a:t>
            </a:r>
            <a:r>
              <a:rPr lang="tr-TR" sz="2400" i="1" dirty="0"/>
              <a:t> </a:t>
            </a:r>
            <a:r>
              <a:rPr lang="tr-TR" sz="2400" b="1" i="1" dirty="0">
                <a:solidFill>
                  <a:schemeClr val="accent6">
                    <a:lumMod val="75000"/>
                  </a:schemeClr>
                </a:solidFill>
              </a:rPr>
              <a:t>Yeliz’le</a:t>
            </a:r>
            <a:r>
              <a:rPr lang="tr-TR" sz="2400" i="1" dirty="0"/>
              <a:t> </a:t>
            </a:r>
            <a:r>
              <a:rPr lang="tr-TR" sz="2400" b="1" i="1" dirty="0">
                <a:solidFill>
                  <a:srgbClr val="1F45F6"/>
                </a:solidFill>
              </a:rPr>
              <a:t>katılacaksın</a:t>
            </a:r>
            <a:r>
              <a:rPr lang="tr-TR" sz="2400" b="1" i="1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7550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50550" y="0"/>
            <a:ext cx="270009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>
                <a:solidFill>
                  <a:schemeClr val="bg1"/>
                </a:solidFill>
                <a:hlinkClick r:id="rId3"/>
              </a:rPr>
              <a:t>Cümlenin Ögeleri</a:t>
            </a:r>
            <a:endParaRPr lang="tr-TR" sz="2800" dirty="0" smtClean="0">
              <a:solidFill>
                <a:schemeClr val="bg1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Temel Ögeler</a:t>
            </a:r>
          </a:p>
          <a:p>
            <a:pPr marL="342900" indent="-342900">
              <a:buFont typeface="Arial" charset="0"/>
              <a:buChar char="•"/>
            </a:pPr>
            <a:r>
              <a:rPr lang="tr-TR" sz="2400" b="1" dirty="0">
                <a:solidFill>
                  <a:srgbClr val="00B0F0"/>
                </a:solidFill>
              </a:rPr>
              <a:t>Yüklem</a:t>
            </a:r>
            <a:endParaRPr lang="tr-TR" sz="2400" dirty="0">
              <a:solidFill>
                <a:srgbClr val="00B0F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tr-TR" sz="2400" b="1" dirty="0" smtClean="0">
                <a:solidFill>
                  <a:srgbClr val="FF0000"/>
                </a:solidFill>
              </a:rPr>
              <a:t>Özne</a:t>
            </a:r>
          </a:p>
          <a:p>
            <a:pPr marL="342900" indent="-342900">
              <a:buFont typeface="Arial" charset="0"/>
              <a:buChar char="•"/>
            </a:pPr>
            <a:endParaRPr lang="tr-TR" sz="2400" dirty="0"/>
          </a:p>
          <a:p>
            <a:r>
              <a:rPr lang="tr-TR" sz="2400" b="1" dirty="0"/>
              <a:t>Yardımcı Ögeler</a:t>
            </a:r>
          </a:p>
          <a:p>
            <a:pPr marL="342900" indent="-342900">
              <a:buFont typeface="Arial" charset="0"/>
              <a:buChar char="•"/>
            </a:pPr>
            <a:r>
              <a:rPr lang="tr-TR" sz="2400" b="1" dirty="0">
                <a:solidFill>
                  <a:srgbClr val="FF8AD8"/>
                </a:solidFill>
              </a:rPr>
              <a:t>Nesne</a:t>
            </a:r>
            <a:endParaRPr lang="tr-TR" sz="2400" dirty="0">
              <a:solidFill>
                <a:srgbClr val="FF8AD8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tr-TR" sz="2400" b="1" dirty="0">
                <a:solidFill>
                  <a:srgbClr val="7030A0"/>
                </a:solidFill>
              </a:rPr>
              <a:t>Dolaylı Tümleç </a:t>
            </a:r>
            <a:endParaRPr lang="tr-TR" sz="2400" dirty="0">
              <a:solidFill>
                <a:srgbClr val="7030A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tr-TR" sz="2400" b="1" dirty="0">
                <a:solidFill>
                  <a:srgbClr val="00B050"/>
                </a:solidFill>
              </a:rPr>
              <a:t>Zarf Tümleci </a:t>
            </a:r>
            <a:endParaRPr lang="tr-TR" sz="2400" dirty="0">
              <a:solidFill>
                <a:srgbClr val="00B05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tr-TR" sz="2400" b="1" dirty="0">
                <a:solidFill>
                  <a:schemeClr val="accent6">
                    <a:lumMod val="75000"/>
                  </a:schemeClr>
                </a:solidFill>
              </a:rPr>
              <a:t>Edat Tümleci</a:t>
            </a:r>
            <a:endParaRPr lang="tr-T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89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50550" y="0"/>
            <a:ext cx="270009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Cümlenin Ögeleri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Ara Söz – Ara </a:t>
            </a:r>
            <a:r>
              <a:rPr lang="tr-TR" sz="2400" b="1" dirty="0" smtClean="0"/>
              <a:t>Cümle</a:t>
            </a:r>
            <a:endParaRPr lang="tr-TR" sz="2400" b="1" dirty="0"/>
          </a:p>
          <a:p>
            <a:endParaRPr lang="tr-TR" sz="2400" b="1" i="1" u="sng" dirty="0" smtClean="0"/>
          </a:p>
          <a:p>
            <a:r>
              <a:rPr lang="tr-TR" sz="2400" b="1" i="1" u="sng" dirty="0" smtClean="0"/>
              <a:t>Örnekler</a:t>
            </a:r>
            <a:endParaRPr lang="tr-TR" sz="2400" b="1" i="1" u="sng" dirty="0"/>
          </a:p>
          <a:p>
            <a:endParaRPr lang="tr-TR" sz="2400" dirty="0"/>
          </a:p>
          <a:p>
            <a:r>
              <a:rPr lang="tr-TR" sz="2400" b="1" i="1" dirty="0">
                <a:solidFill>
                  <a:srgbClr val="FF8AD8"/>
                </a:solidFill>
              </a:rPr>
              <a:t>Şu arabayı</a:t>
            </a:r>
            <a:r>
              <a:rPr lang="tr-TR" sz="2400" i="1" dirty="0"/>
              <a:t>, </a:t>
            </a:r>
            <a:r>
              <a:rPr lang="tr-TR" sz="2400" b="1" i="1" dirty="0"/>
              <a:t>mavi olanı</a:t>
            </a:r>
            <a:r>
              <a:rPr lang="tr-TR" sz="2400" i="1" dirty="0"/>
              <a:t>, </a:t>
            </a:r>
            <a:r>
              <a:rPr lang="tr-TR" sz="2400" b="1" i="1" dirty="0">
                <a:solidFill>
                  <a:srgbClr val="7030A0"/>
                </a:solidFill>
              </a:rPr>
              <a:t>önce</a:t>
            </a:r>
            <a:r>
              <a:rPr lang="tr-TR" sz="2400" i="1" dirty="0"/>
              <a:t> </a:t>
            </a:r>
            <a:r>
              <a:rPr lang="tr-TR" sz="2400" b="1" i="1" dirty="0" smtClean="0">
                <a:solidFill>
                  <a:srgbClr val="1F45F6"/>
                </a:solidFill>
              </a:rPr>
              <a:t>yıkayabilir </a:t>
            </a:r>
            <a:r>
              <a:rPr lang="tr-TR" sz="2400" b="1" i="1" dirty="0">
                <a:solidFill>
                  <a:srgbClr val="1F45F6"/>
                </a:solidFill>
              </a:rPr>
              <a:t>misiniz</a:t>
            </a:r>
            <a:r>
              <a:rPr lang="tr-TR" sz="2400" b="1" i="1" dirty="0" smtClean="0">
                <a:solidFill>
                  <a:srgbClr val="1F45F6"/>
                </a:solidFill>
              </a:rPr>
              <a:t>?</a:t>
            </a:r>
          </a:p>
          <a:p>
            <a:endParaRPr lang="tr-TR" sz="2400" dirty="0"/>
          </a:p>
          <a:p>
            <a:r>
              <a:rPr lang="tr-TR" sz="2400" b="1" i="1" dirty="0" err="1">
                <a:solidFill>
                  <a:srgbClr val="FF0000"/>
                </a:solidFill>
              </a:rPr>
              <a:t>Çişem</a:t>
            </a:r>
            <a:r>
              <a:rPr lang="tr-TR" sz="2400" b="1" i="1" dirty="0">
                <a:solidFill>
                  <a:srgbClr val="FF0000"/>
                </a:solidFill>
              </a:rPr>
              <a:t> </a:t>
            </a:r>
            <a:r>
              <a:rPr lang="tr-TR" sz="2400" b="1" i="1" dirty="0" smtClean="0">
                <a:solidFill>
                  <a:srgbClr val="FF0000"/>
                </a:solidFill>
              </a:rPr>
              <a:t>hoca</a:t>
            </a:r>
            <a:r>
              <a:rPr lang="tr-TR" sz="2400" i="1" dirty="0"/>
              <a:t> </a:t>
            </a:r>
            <a:r>
              <a:rPr lang="tr-TR" sz="2400" i="1" dirty="0" smtClean="0"/>
              <a:t>-</a:t>
            </a:r>
            <a:r>
              <a:rPr lang="tr-TR" sz="2400" b="1" i="1" dirty="0" smtClean="0"/>
              <a:t>kendisini </a:t>
            </a:r>
            <a:r>
              <a:rPr lang="tr-TR" sz="2400" b="1" i="1" dirty="0"/>
              <a:t>çok </a:t>
            </a:r>
            <a:r>
              <a:rPr lang="tr-TR" sz="2400" b="1" i="1" dirty="0" smtClean="0"/>
              <a:t>seviyoruz</a:t>
            </a:r>
            <a:r>
              <a:rPr lang="tr-TR" sz="2400" i="1" dirty="0"/>
              <a:t>- </a:t>
            </a:r>
            <a:r>
              <a:rPr lang="tr-TR" sz="2400" b="1" i="1" dirty="0">
                <a:solidFill>
                  <a:srgbClr val="7030A0"/>
                </a:solidFill>
              </a:rPr>
              <a:t>bu sene de</a:t>
            </a:r>
            <a:r>
              <a:rPr lang="tr-TR" sz="2400" i="1" dirty="0"/>
              <a:t> </a:t>
            </a:r>
            <a:r>
              <a:rPr lang="tr-TR" sz="2400" b="1" i="1" dirty="0">
                <a:solidFill>
                  <a:srgbClr val="00B050"/>
                </a:solidFill>
              </a:rPr>
              <a:t>dersimize</a:t>
            </a:r>
            <a:r>
              <a:rPr lang="tr-TR" sz="2400" i="1" dirty="0"/>
              <a:t> </a:t>
            </a:r>
            <a:r>
              <a:rPr lang="tr-TR" sz="2400" b="1" i="1" dirty="0">
                <a:solidFill>
                  <a:srgbClr val="1F45F6"/>
                </a:solidFill>
              </a:rPr>
              <a:t>geliyor</a:t>
            </a:r>
            <a:r>
              <a:rPr lang="tr-TR" sz="2400" b="1" i="1" dirty="0" smtClean="0">
                <a:solidFill>
                  <a:srgbClr val="1F45F6"/>
                </a:solidFill>
              </a:rPr>
              <a:t>.</a:t>
            </a:r>
          </a:p>
          <a:p>
            <a:endParaRPr lang="tr-TR" sz="2400" dirty="0"/>
          </a:p>
          <a:p>
            <a:r>
              <a:rPr lang="tr-TR" sz="2400" b="1" i="1" dirty="0">
                <a:solidFill>
                  <a:srgbClr val="FF8AD8"/>
                </a:solidFill>
              </a:rPr>
              <a:t>Gol atmayı</a:t>
            </a:r>
            <a:r>
              <a:rPr lang="tr-TR" sz="2400" i="1" dirty="0"/>
              <a:t> (</a:t>
            </a:r>
            <a:r>
              <a:rPr lang="tr-TR" sz="2400" b="1" i="1" dirty="0"/>
              <a:t>en iyi yaptığı </a:t>
            </a:r>
            <a:r>
              <a:rPr lang="tr-TR" sz="2400" b="1" i="1" dirty="0" smtClean="0"/>
              <a:t>şeyi</a:t>
            </a:r>
            <a:r>
              <a:rPr lang="tr-TR" sz="2400" i="1" dirty="0" smtClean="0"/>
              <a:t>)</a:t>
            </a:r>
            <a:r>
              <a:rPr lang="tr-TR" sz="2400" i="1" dirty="0"/>
              <a:t> </a:t>
            </a:r>
            <a:r>
              <a:rPr lang="tr-TR" sz="2400" b="1" i="1" dirty="0" smtClean="0">
                <a:solidFill>
                  <a:srgbClr val="1F45F6"/>
                </a:solidFill>
              </a:rPr>
              <a:t>özlemişti.</a:t>
            </a:r>
            <a:endParaRPr lang="tr-TR" sz="2400" dirty="0">
              <a:solidFill>
                <a:srgbClr val="1F45F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26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50550" y="0"/>
            <a:ext cx="270009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Cümlenin Ögeleri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Cümlenin Temel Ögeleri</a:t>
            </a:r>
            <a:endParaRPr lang="tr-TR" sz="2400" dirty="0"/>
          </a:p>
          <a:p>
            <a:r>
              <a:rPr lang="tr-TR" sz="2400" dirty="0"/>
              <a:t>Türkçemizde yer alan cümle mantığına göre olmazsa olmaz iki ögesi olan “Özne ve Yüklem” temel ögeler olarak sınıflandırılmıştır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b="1" dirty="0">
                <a:solidFill>
                  <a:srgbClr val="1F45F6"/>
                </a:solidFill>
              </a:rPr>
              <a:t>1) YÜKLEM</a:t>
            </a:r>
            <a:endParaRPr lang="tr-TR" sz="2400" dirty="0">
              <a:solidFill>
                <a:srgbClr val="1F45F6"/>
              </a:solidFill>
            </a:endParaRPr>
          </a:p>
          <a:p>
            <a:r>
              <a:rPr lang="tr-TR" sz="2400" dirty="0"/>
              <a:t>Bir cümlede yapıldığı ifade edilen bir fiili, işi, oluşu, olayı, durumu ve yargıyı bildiren sözcük veya sözcük gruplarına </a:t>
            </a:r>
            <a:r>
              <a:rPr lang="tr-TR" sz="2400" b="1" dirty="0">
                <a:hlinkClick r:id="rId3"/>
              </a:rPr>
              <a:t>yüklem</a:t>
            </a:r>
            <a:r>
              <a:rPr lang="tr-TR" sz="2400" dirty="0"/>
              <a:t> denir.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İfade </a:t>
            </a:r>
            <a:r>
              <a:rPr lang="tr-TR" sz="2400" dirty="0"/>
              <a:t>edilen yargıyı direkt üstüne aldığı için cümlede olmazsa olmaz bir ögedir.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4548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50550" y="0"/>
            <a:ext cx="270009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Cümlenin Ögeleri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u="sng" dirty="0" smtClean="0"/>
              <a:t>Örnekler</a:t>
            </a:r>
            <a:endParaRPr lang="tr-TR" sz="2400" dirty="0"/>
          </a:p>
          <a:p>
            <a:r>
              <a:rPr lang="tr-TR" sz="2400" i="1" dirty="0"/>
              <a:t>Sabaha kadar odasında müzik </a:t>
            </a:r>
            <a:r>
              <a:rPr lang="tr-TR" sz="2400" b="1" i="1" dirty="0">
                <a:solidFill>
                  <a:srgbClr val="1F45F6"/>
                </a:solidFill>
              </a:rPr>
              <a:t>dinledi</a:t>
            </a:r>
            <a:r>
              <a:rPr lang="tr-TR" sz="2400" b="1" i="1" dirty="0" smtClean="0">
                <a:solidFill>
                  <a:srgbClr val="1F45F6"/>
                </a:solidFill>
              </a:rPr>
              <a:t>.</a:t>
            </a:r>
          </a:p>
          <a:p>
            <a:endParaRPr lang="tr-TR" sz="2400" b="1" i="1" dirty="0"/>
          </a:p>
          <a:p>
            <a:r>
              <a:rPr lang="tr-TR" sz="2400" b="1" dirty="0"/>
              <a:t>⇒ İsim ya da isim soylu sözcüklerden de oluşabilir demiştik:</a:t>
            </a:r>
          </a:p>
          <a:p>
            <a:endParaRPr lang="tr-TR" sz="2400" i="1" dirty="0" smtClean="0"/>
          </a:p>
          <a:p>
            <a:r>
              <a:rPr lang="tr-TR" sz="2400" i="1" dirty="0" smtClean="0"/>
              <a:t>Bir </a:t>
            </a:r>
            <a:r>
              <a:rPr lang="tr-TR" sz="2400" i="1" dirty="0"/>
              <a:t>zamanlar buralar </a:t>
            </a:r>
            <a:r>
              <a:rPr lang="tr-TR" sz="2400" b="1" i="1" dirty="0">
                <a:solidFill>
                  <a:srgbClr val="1F45F6"/>
                </a:solidFill>
              </a:rPr>
              <a:t>ormandı.</a:t>
            </a:r>
            <a:endParaRPr lang="tr-TR" sz="2400" dirty="0">
              <a:solidFill>
                <a:srgbClr val="1F45F6"/>
              </a:solidFill>
            </a:endParaRPr>
          </a:p>
          <a:p>
            <a:endParaRPr lang="tr-TR" sz="2400" dirty="0" smtClean="0"/>
          </a:p>
          <a:p>
            <a:r>
              <a:rPr lang="tr-TR" sz="2400" b="1" dirty="0"/>
              <a:t>⇒ Birden fazla sözcükten oluşabilir:</a:t>
            </a:r>
          </a:p>
          <a:p>
            <a:endParaRPr lang="tr-TR" sz="2400" i="1" dirty="0" smtClean="0"/>
          </a:p>
          <a:p>
            <a:r>
              <a:rPr lang="tr-TR" sz="2400" i="1" dirty="0" smtClean="0"/>
              <a:t>Şu </a:t>
            </a:r>
            <a:r>
              <a:rPr lang="tr-TR" sz="2400" i="1" dirty="0"/>
              <a:t>an tek isteği </a:t>
            </a:r>
            <a:r>
              <a:rPr lang="tr-TR" sz="2400" b="1" i="1" dirty="0">
                <a:solidFill>
                  <a:srgbClr val="1F45F6"/>
                </a:solidFill>
              </a:rPr>
              <a:t>sıcak bir çaydı.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  <a:p>
            <a:r>
              <a:rPr lang="tr-TR" sz="2400" i="1" dirty="0"/>
              <a:t>Bu olaylardan sonra Aslı </a:t>
            </a:r>
            <a:r>
              <a:rPr lang="tr-TR" sz="2400" b="1" i="1" dirty="0">
                <a:solidFill>
                  <a:srgbClr val="1F45F6"/>
                </a:solidFill>
              </a:rPr>
              <a:t>gemileri yaktı</a:t>
            </a:r>
            <a:r>
              <a:rPr lang="tr-TR" sz="2400" b="1" i="1" dirty="0" smtClean="0">
                <a:solidFill>
                  <a:srgbClr val="1F45F6"/>
                </a:solidFill>
              </a:rPr>
              <a:t>.</a:t>
            </a:r>
            <a:endParaRPr lang="tr-TR" sz="2400" dirty="0">
              <a:solidFill>
                <a:srgbClr val="1F45F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4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50550" y="0"/>
            <a:ext cx="270009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Cümlenin Ögeleri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2) ÖZNE</a:t>
            </a:r>
            <a:endParaRPr lang="tr-TR" sz="2400" dirty="0">
              <a:solidFill>
                <a:srgbClr val="FF0000"/>
              </a:solidFill>
            </a:endParaRPr>
          </a:p>
          <a:p>
            <a:r>
              <a:rPr lang="tr-TR" sz="2400" dirty="0"/>
              <a:t>Yüklemin cümlede bildirdiği yargıyı, işi, oluşu yapan, durumu üzerine alan kişi ya da varlıklara </a:t>
            </a:r>
            <a:r>
              <a:rPr lang="tr-TR" sz="2400" b="1" dirty="0">
                <a:hlinkClick r:id="rId3"/>
              </a:rPr>
              <a:t>özne</a:t>
            </a:r>
            <a:r>
              <a:rPr lang="tr-TR" sz="2400" dirty="0"/>
              <a:t> denir.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b="1" i="1" u="sng" dirty="0" smtClean="0"/>
              <a:t>Örnekler</a:t>
            </a:r>
          </a:p>
          <a:p>
            <a:endParaRPr lang="tr-TR" sz="2400" dirty="0"/>
          </a:p>
          <a:p>
            <a:r>
              <a:rPr lang="tr-TR" sz="2400" b="1" i="1" dirty="0">
                <a:solidFill>
                  <a:srgbClr val="FF0000"/>
                </a:solidFill>
              </a:rPr>
              <a:t>Çiğdem</a:t>
            </a:r>
            <a:r>
              <a:rPr lang="tr-TR" sz="2400" i="1" dirty="0"/>
              <a:t>, sabaha kadar sınava </a:t>
            </a:r>
            <a:r>
              <a:rPr lang="tr-TR" sz="2400" b="1" i="1" dirty="0">
                <a:solidFill>
                  <a:srgbClr val="1F45F6"/>
                </a:solidFill>
              </a:rPr>
              <a:t>çalıştı</a:t>
            </a:r>
            <a:r>
              <a:rPr lang="tr-TR" sz="2400" b="1" i="1" dirty="0" smtClean="0">
                <a:solidFill>
                  <a:srgbClr val="1F45F6"/>
                </a:solidFill>
              </a:rPr>
              <a:t>.</a:t>
            </a:r>
          </a:p>
          <a:p>
            <a:endParaRPr lang="tr-TR" sz="2400" b="1" i="1" dirty="0">
              <a:solidFill>
                <a:srgbClr val="1F45F6"/>
              </a:solidFill>
            </a:endParaRPr>
          </a:p>
          <a:p>
            <a:r>
              <a:rPr lang="tr-TR" sz="2400" i="1" dirty="0"/>
              <a:t>Marketten ekmek </a:t>
            </a:r>
            <a:r>
              <a:rPr lang="tr-TR" sz="2400" b="1" i="1" dirty="0">
                <a:solidFill>
                  <a:srgbClr val="1F45F6"/>
                </a:solidFill>
              </a:rPr>
              <a:t>aldım.</a:t>
            </a:r>
            <a:endParaRPr lang="tr-TR" sz="2400" dirty="0">
              <a:solidFill>
                <a:srgbClr val="1F45F6"/>
              </a:solidFill>
            </a:endParaRP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1560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50550" y="0"/>
            <a:ext cx="270009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Cümlenin Ögeleri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Özne </a:t>
            </a:r>
            <a:r>
              <a:rPr lang="tr-TR" sz="2400" b="1" dirty="0" smtClean="0">
                <a:solidFill>
                  <a:srgbClr val="FF0000"/>
                </a:solidFill>
              </a:rPr>
              <a:t>Çeşitleri</a:t>
            </a:r>
          </a:p>
          <a:p>
            <a:endParaRPr lang="tr-TR" sz="2400" dirty="0"/>
          </a:p>
          <a:p>
            <a:r>
              <a:rPr lang="tr-TR" sz="2400" dirty="0"/>
              <a:t>Özneler, etken ve edilgen olma durumlarına göre iki başlıkta sınıflandırılmaktadır.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29764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50550" y="0"/>
            <a:ext cx="270009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Cümlenin Ögeleri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a) Gerçek Özne:</a:t>
            </a:r>
            <a:endParaRPr lang="tr-TR" sz="2400" dirty="0">
              <a:solidFill>
                <a:srgbClr val="FF0000"/>
              </a:solidFill>
            </a:endParaRPr>
          </a:p>
          <a:p>
            <a:r>
              <a:rPr lang="tr-TR" sz="2400" dirty="0"/>
              <a:t>Cümlede işi yapan ya da durumu üzerine alan kişinin-varlığın açıkça belli olduğu yani etken çatılı öznelerdir.</a:t>
            </a:r>
          </a:p>
          <a:p>
            <a:r>
              <a:rPr lang="tr-TR" sz="2400" b="1" i="1" dirty="0">
                <a:solidFill>
                  <a:srgbClr val="FF0000"/>
                </a:solidFill>
              </a:rPr>
              <a:t>Güvenlik</a:t>
            </a:r>
            <a:r>
              <a:rPr lang="tr-TR" sz="2400" i="1" dirty="0"/>
              <a:t>, burada duramayacağımızı </a:t>
            </a:r>
            <a:r>
              <a:rPr lang="tr-TR" sz="2400" b="1" i="1" dirty="0">
                <a:solidFill>
                  <a:srgbClr val="1F45F6"/>
                </a:solidFill>
              </a:rPr>
              <a:t>belirtti.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i="1" dirty="0" smtClean="0"/>
              <a:t>Yarın okula gelmeyeceğini </a:t>
            </a:r>
            <a:r>
              <a:rPr lang="tr-TR" sz="2400" b="1" i="1" dirty="0" smtClean="0">
                <a:solidFill>
                  <a:srgbClr val="1F45F6"/>
                </a:solidFill>
              </a:rPr>
              <a:t>söyledi.</a:t>
            </a:r>
          </a:p>
          <a:p>
            <a:r>
              <a:rPr lang="tr-TR" sz="2400" dirty="0" smtClean="0">
                <a:solidFill>
                  <a:srgbClr val="FF0000"/>
                </a:solidFill>
              </a:rPr>
              <a:t/>
            </a:r>
            <a:br>
              <a:rPr lang="tr-TR" sz="2400" dirty="0" smtClean="0">
                <a:solidFill>
                  <a:srgbClr val="FF0000"/>
                </a:solidFill>
              </a:rPr>
            </a:br>
            <a:r>
              <a:rPr lang="tr-TR" sz="2400" b="1" dirty="0" smtClean="0">
                <a:solidFill>
                  <a:srgbClr val="FF0000"/>
                </a:solidFill>
              </a:rPr>
              <a:t>b) Sözde Özne:</a:t>
            </a:r>
            <a:endParaRPr lang="tr-TR" sz="2400" dirty="0" smtClean="0">
              <a:solidFill>
                <a:srgbClr val="FF0000"/>
              </a:solidFill>
            </a:endParaRPr>
          </a:p>
          <a:p>
            <a:r>
              <a:rPr lang="tr-TR" sz="2400" dirty="0" smtClean="0"/>
              <a:t>Edilgen </a:t>
            </a:r>
            <a:r>
              <a:rPr lang="tr-TR" sz="2400" dirty="0"/>
              <a:t>çatılı cümlelerde karşımıza çıkan sözde öznede, eylemin kim tarafından yapıldığı belli değildir ancak yapılan işten etkilenen bir varlık </a:t>
            </a:r>
            <a:r>
              <a:rPr lang="tr-TR" sz="2400" dirty="0" smtClean="0"/>
              <a:t>bulunmaktadır.</a:t>
            </a:r>
            <a:endParaRPr lang="tr-TR" sz="2400" dirty="0"/>
          </a:p>
          <a:p>
            <a:r>
              <a:rPr lang="tr-TR" sz="2400" b="1" i="1" dirty="0">
                <a:solidFill>
                  <a:srgbClr val="FF0000"/>
                </a:solidFill>
              </a:rPr>
              <a:t>Sınıflar</a:t>
            </a:r>
            <a:r>
              <a:rPr lang="tr-TR" sz="2400" i="1" dirty="0"/>
              <a:t> bayram için </a:t>
            </a:r>
            <a:r>
              <a:rPr lang="tr-TR" sz="2400" b="1" i="1" dirty="0">
                <a:solidFill>
                  <a:srgbClr val="1F45F6"/>
                </a:solidFill>
              </a:rPr>
              <a:t>süslendi.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b="1" i="1" dirty="0" smtClean="0">
                <a:solidFill>
                  <a:srgbClr val="FF0000"/>
                </a:solidFill>
              </a:rPr>
              <a:t>Bu </a:t>
            </a:r>
            <a:r>
              <a:rPr lang="tr-TR" sz="2400" b="1" i="1" dirty="0">
                <a:solidFill>
                  <a:srgbClr val="FF0000"/>
                </a:solidFill>
              </a:rPr>
              <a:t>araba</a:t>
            </a:r>
            <a:r>
              <a:rPr lang="tr-TR" sz="2400" i="1" dirty="0"/>
              <a:t> geçen yaz </a:t>
            </a:r>
            <a:r>
              <a:rPr lang="tr-TR" sz="2400" b="1" i="1" dirty="0">
                <a:solidFill>
                  <a:srgbClr val="1F45F6"/>
                </a:solidFill>
              </a:rPr>
              <a:t>satıldı</a:t>
            </a:r>
            <a:r>
              <a:rPr lang="tr-TR" sz="2400" b="1" i="1" dirty="0" smtClean="0">
                <a:solidFill>
                  <a:srgbClr val="1F45F6"/>
                </a:solidFill>
              </a:rPr>
              <a:t>.</a:t>
            </a:r>
            <a:endParaRPr lang="tr-TR" sz="2400" dirty="0">
              <a:solidFill>
                <a:srgbClr val="1F45F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98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50550" y="0"/>
            <a:ext cx="270009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Cümlenin Ögeleri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Cümlenin Yardımcı Ögeleri</a:t>
            </a:r>
            <a:endParaRPr lang="tr-TR" sz="2400" dirty="0"/>
          </a:p>
          <a:p>
            <a:r>
              <a:rPr lang="tr-TR" sz="2400" b="1" dirty="0">
                <a:solidFill>
                  <a:srgbClr val="FF8AD8"/>
                </a:solidFill>
              </a:rPr>
              <a:t>1) NESNE</a:t>
            </a:r>
            <a:endParaRPr lang="tr-TR" sz="2400" dirty="0">
              <a:solidFill>
                <a:srgbClr val="FF8AD8"/>
              </a:solidFill>
            </a:endParaRPr>
          </a:p>
          <a:p>
            <a:r>
              <a:rPr lang="tr-TR" sz="2400" dirty="0"/>
              <a:t>Nesne, cümle içinde öznenin yaptığı ifade edilen işten etkilenen ögedir. </a:t>
            </a:r>
            <a:endParaRPr lang="tr-TR" sz="2400" dirty="0" smtClean="0"/>
          </a:p>
          <a:p>
            <a:r>
              <a:rPr lang="tr-TR" sz="2400" dirty="0" smtClean="0"/>
              <a:t>Nesneleri </a:t>
            </a:r>
            <a:r>
              <a:rPr lang="tr-TR" sz="2400" dirty="0"/>
              <a:t>bulmak için yükleme </a:t>
            </a:r>
            <a:r>
              <a:rPr lang="tr-TR" sz="2400" b="1" dirty="0"/>
              <a:t>“ne, neyi, kimi” </a:t>
            </a:r>
            <a:r>
              <a:rPr lang="tr-TR" sz="2400" dirty="0"/>
              <a:t>sorularını yöneltmeliyiz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r>
              <a:rPr lang="tr-TR" sz="2400" b="1" i="1" dirty="0">
                <a:solidFill>
                  <a:srgbClr val="FF0000"/>
                </a:solidFill>
              </a:rPr>
              <a:t>Ali</a:t>
            </a:r>
            <a:r>
              <a:rPr lang="tr-TR" sz="2400" i="1" dirty="0"/>
              <a:t>, pazardan </a:t>
            </a:r>
            <a:r>
              <a:rPr lang="tr-TR" sz="2400" b="1" i="1" dirty="0">
                <a:solidFill>
                  <a:srgbClr val="FF8AD8"/>
                </a:solidFill>
              </a:rPr>
              <a:t>elma</a:t>
            </a:r>
            <a:r>
              <a:rPr lang="tr-TR" sz="2400" i="1" dirty="0"/>
              <a:t> </a:t>
            </a:r>
            <a:r>
              <a:rPr lang="tr-TR" sz="2400" b="1" i="1" dirty="0">
                <a:solidFill>
                  <a:srgbClr val="1F45F6"/>
                </a:solidFill>
              </a:rPr>
              <a:t>aldı.</a:t>
            </a:r>
            <a:r>
              <a:rPr lang="tr-TR" sz="2400" dirty="0"/>
              <a:t> 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b="1" dirty="0"/>
              <a:t>⇒ Yüklemi ad olan yani </a:t>
            </a:r>
            <a:r>
              <a:rPr lang="tr-TR" sz="2400" b="1" dirty="0">
                <a:hlinkClick r:id="rId3"/>
              </a:rPr>
              <a:t>isim cümleleri</a:t>
            </a:r>
            <a:r>
              <a:rPr lang="tr-TR" sz="2400" b="1" dirty="0"/>
              <a:t> genellikle nesne </a:t>
            </a:r>
            <a:r>
              <a:rPr lang="tr-TR" sz="2400" b="1" dirty="0" smtClean="0"/>
              <a:t>almazlar.</a:t>
            </a:r>
            <a:endParaRPr lang="tr-TR" sz="2400" b="1" dirty="0"/>
          </a:p>
          <a:p>
            <a:endParaRPr lang="tr-TR" sz="2400" b="1" i="1" dirty="0" smtClean="0"/>
          </a:p>
          <a:p>
            <a:r>
              <a:rPr lang="tr-TR" sz="2400" b="1" i="1" dirty="0" smtClean="0">
                <a:solidFill>
                  <a:srgbClr val="FF0000"/>
                </a:solidFill>
              </a:rPr>
              <a:t>Sokaklar</a:t>
            </a:r>
            <a:r>
              <a:rPr lang="tr-TR" sz="2400" i="1" dirty="0"/>
              <a:t> çok </a:t>
            </a:r>
            <a:r>
              <a:rPr lang="tr-TR" sz="2400" b="1" i="1" dirty="0">
                <a:solidFill>
                  <a:srgbClr val="1F45F6"/>
                </a:solidFill>
              </a:rPr>
              <a:t>güzeldi.</a:t>
            </a:r>
            <a:r>
              <a:rPr lang="tr-TR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2675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250550" y="0"/>
            <a:ext cx="270009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Cümlenin Ögeleri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8AD8"/>
                </a:solidFill>
              </a:rPr>
              <a:t>Nesne </a:t>
            </a:r>
            <a:r>
              <a:rPr lang="tr-TR" sz="2400" b="1" dirty="0" smtClean="0">
                <a:solidFill>
                  <a:srgbClr val="FF8AD8"/>
                </a:solidFill>
              </a:rPr>
              <a:t>Çeşitleri</a:t>
            </a:r>
          </a:p>
          <a:p>
            <a:endParaRPr lang="tr-TR" sz="2400" dirty="0">
              <a:solidFill>
                <a:srgbClr val="FF8AD8"/>
              </a:solidFill>
            </a:endParaRPr>
          </a:p>
          <a:p>
            <a:r>
              <a:rPr lang="tr-TR" sz="2400" dirty="0"/>
              <a:t>Nesneler cümle içinde belirtme hal eklerini alıp almaları durumuna göre iki farklı başlıkta incelenmektedir.</a:t>
            </a:r>
          </a:p>
        </p:txBody>
      </p:sp>
    </p:spTree>
    <p:extLst>
      <p:ext uri="{BB962C8B-B14F-4D97-AF65-F5344CB8AC3E}">
        <p14:creationId xmlns:p14="http://schemas.microsoft.com/office/powerpoint/2010/main" val="153317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</TotalTime>
  <Words>497</Words>
  <Application>Microsoft Macintosh PowerPoint</Application>
  <PresentationFormat>Ekran Gösterisi (16:9)</PresentationFormat>
  <Paragraphs>179</Paragraphs>
  <Slides>20</Slides>
  <Notes>20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Kullanıcısı</cp:lastModifiedBy>
  <cp:revision>98</cp:revision>
  <dcterms:created xsi:type="dcterms:W3CDTF">2013-01-27T12:21:31Z</dcterms:created>
  <dcterms:modified xsi:type="dcterms:W3CDTF">2019-10-13T20:36:24Z</dcterms:modified>
</cp:coreProperties>
</file>