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3" autoAdjust="0"/>
    <p:restoredTop sz="94718"/>
  </p:normalViewPr>
  <p:slideViewPr>
    <p:cSldViewPr>
      <p:cViewPr varScale="1">
        <p:scale>
          <a:sx n="108" d="100"/>
          <a:sy n="108" d="100"/>
        </p:scale>
        <p:origin x="208" y="3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093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136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228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193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540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741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4455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203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108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84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6917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460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179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33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488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947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918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0865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461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650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ozne-nedir-ozne-nasil-bulunur/" TargetMode="External"/><Relationship Id="rId4" Type="http://schemas.openxmlformats.org/officeDocument/2006/relationships/hyperlink" Target="https://www.edebiyatciyim.com/yuklem-nedir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edat-tumleci-konu-anlatimi/" TargetMode="External"/><Relationship Id="rId4" Type="http://schemas.openxmlformats.org/officeDocument/2006/relationships/hyperlink" Target="https://www.edebiyatciyim.com/dolayli-tumlec-konu-anlatim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edebiyatciyim.com/yuklem-nedir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anlatim-bozukluklari-konu-anlatimi-anlatim-bozuklugu-ornekleri/#1" TargetMode="External"/><Relationship Id="rId4" Type="http://schemas.openxmlformats.org/officeDocument/2006/relationships/hyperlink" Target="https://www.edebiyatciyim.com/anlatim-bozukluklari-konu-anlatimi-anlatim-bozuklugu-ornekleri/#2" TargetMode="External"/><Relationship Id="rId5" Type="http://schemas.openxmlformats.org/officeDocument/2006/relationships/hyperlink" Target="https://www.edebiyatciyim.com/anlatim-bozukluklari-konu-anlatimi-anlatim-bozuklugu-ornekleri/#3" TargetMode="External"/><Relationship Id="rId6" Type="http://schemas.openxmlformats.org/officeDocument/2006/relationships/hyperlink" Target="https://www.edebiyatciyim.com/anlatim-bozukluklari-konu-anlatimi-anlatim-bozuklugu-ornekleri/#4" TargetMode="External"/><Relationship Id="rId7" Type="http://schemas.openxmlformats.org/officeDocument/2006/relationships/hyperlink" Target="https://www.edebiyatciyim.com/anlatim-bozukluklari-konu-anlatimi-anlatim-bozuklugu-ornekleri/#5" TargetMode="External"/><Relationship Id="rId8" Type="http://schemas.openxmlformats.org/officeDocument/2006/relationships/hyperlink" Target="https://www.edebiyatciyim.com/anlatim-bozukluklari-konu-anlatimi-anlatim-bozuklugu-ornekleri/#6" TargetMode="External"/><Relationship Id="rId9" Type="http://schemas.openxmlformats.org/officeDocument/2006/relationships/hyperlink" Target="https://www.edebiyatciyim.com/anlatim-bozukluklari-konu-anlatimi-anlatim-bozuklugu-ornekleri/#7" TargetMode="External"/><Relationship Id="rId10" Type="http://schemas.openxmlformats.org/officeDocument/2006/relationships/hyperlink" Target="https://www.edebiyatciyim.com/anlatim-bozukluklari-konu-anlatimi-anlatim-bozuklugu-ornekleri/#8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edebiyatciyim.com/baglac-nedir-baglac-ornekleri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anlatim-bozukluklari-konu-anlatimi-anlatim-bozuklugu-ornekleri/#9" TargetMode="External"/><Relationship Id="rId4" Type="http://schemas.openxmlformats.org/officeDocument/2006/relationships/hyperlink" Target="https://www.edebiyatciyim.com/anlatim-bozukluklari-konu-anlatimi-anlatim-bozuklugu-ornekleri/#10" TargetMode="External"/><Relationship Id="rId5" Type="http://schemas.openxmlformats.org/officeDocument/2006/relationships/hyperlink" Target="https://www.edebiyatciyim.com/anlatim-bozukluklari-konu-anlatimi-anlatim-bozuklugu-ornekleri/#11" TargetMode="External"/><Relationship Id="rId6" Type="http://schemas.openxmlformats.org/officeDocument/2006/relationships/hyperlink" Target="https://www.edebiyatciyim.com/anlatim-bozukluklari-konu-anlatimi-anlatim-bozuklugu-ornekleri/#12" TargetMode="External"/><Relationship Id="rId7" Type="http://schemas.openxmlformats.org/officeDocument/2006/relationships/hyperlink" Target="https://www.edebiyatciyim.com/anlatim-bozukluklari-konu-anlatimi-anlatim-bozuklugu-ornekleri/#13" TargetMode="External"/><Relationship Id="rId8" Type="http://schemas.openxmlformats.org/officeDocument/2006/relationships/hyperlink" Target="https://www.edebiyatciyim.com/anlatim-bozukluklari-konu-anlatimi-anlatim-bozuklugu-ornekleri/#14" TargetMode="External"/><Relationship Id="rId9" Type="http://schemas.openxmlformats.org/officeDocument/2006/relationships/hyperlink" Target="https://www.edebiyatciyim.com/anlatim-bozukluklari-konu-anlatimi-anlatim-bozuklugu-ornekleri/#15" TargetMode="External"/><Relationship Id="rId10" Type="http://schemas.openxmlformats.org/officeDocument/2006/relationships/hyperlink" Target="https://www.edebiyatciyim.com/anlatim-bozukluklari-konu-anlatimi-anlatim-bozuklugu-ornekleri/#16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edebiyatciyim.com/deyim-nedir-deyimlerin-ozellikleri-deyim-ornekleri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arenR"/>
            </a:pPr>
            <a:endParaRPr lang="tr-TR" sz="2400" dirty="0">
              <a:solidFill>
                <a:srgbClr val="FFC000"/>
              </a:solidFill>
            </a:endParaRPr>
          </a:p>
          <a:p>
            <a:r>
              <a:rPr lang="tr-TR" sz="2400" dirty="0"/>
              <a:t>Duygu ve düşüncelerimizi karşımızdakine aktarırken kurduğumuz cümlelerin açık ve anlaşılır olması, gereksiz unsurlar taşımaması, çelişkili anlatımlardan uzak olması ve dil bilgisi açısından doğru olması gerekir. </a:t>
            </a:r>
            <a:r>
              <a:rPr lang="tr-TR" sz="2400" dirty="0" smtClean="0"/>
              <a:t>Bu özelliklerden yoksun cümlenin iletisi ve anlatımı bozuk olur.</a:t>
            </a:r>
          </a:p>
          <a:p>
            <a:endParaRPr lang="tr-TR" sz="2400" dirty="0">
              <a:solidFill>
                <a:srgbClr val="FFC000"/>
              </a:solidFill>
            </a:endParaRPr>
          </a:p>
          <a:p>
            <a:r>
              <a:rPr lang="tr-TR" sz="2400" dirty="0"/>
              <a:t>Anlatım bozukluklarını genel olarak “Anlamsal” ve “Yapısal” olarak iki başlıkta </a:t>
            </a:r>
            <a:r>
              <a:rPr lang="tr-TR" sz="2400" dirty="0" smtClean="0"/>
              <a:t>incelemekteyiz.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  <a:p>
            <a:endParaRPr lang="tr-TR" sz="24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7. Sıralama ve Mantık </a:t>
            </a:r>
            <a:r>
              <a:rPr lang="tr-TR" sz="2400" b="1" dirty="0" smtClean="0"/>
              <a:t>Yanlışlığı</a:t>
            </a:r>
          </a:p>
          <a:p>
            <a:endParaRPr lang="tr-TR" sz="2400" dirty="0"/>
          </a:p>
          <a:p>
            <a:r>
              <a:rPr lang="tr-TR" sz="2400" dirty="0" smtClean="0"/>
              <a:t>Bir </a:t>
            </a:r>
            <a:r>
              <a:rPr lang="tr-TR" sz="2400" dirty="0"/>
              <a:t>cümlede ifade edilenlerin mantık sınırlarının dışına çıkması anlatım bozukluğuna yol açmaktadır.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i="1" dirty="0"/>
              <a:t>Bu hızla kaza yaparsan </a:t>
            </a:r>
            <a:r>
              <a:rPr lang="tr-TR" sz="2400" b="1" i="1" dirty="0"/>
              <a:t>ölebilir</a:t>
            </a:r>
            <a:r>
              <a:rPr lang="tr-TR" sz="2400" i="1" dirty="0"/>
              <a:t> hatta yaralanabilirsin</a:t>
            </a:r>
            <a:r>
              <a:rPr lang="tr-TR" sz="2400" i="1" dirty="0" smtClean="0"/>
              <a:t>.</a:t>
            </a:r>
          </a:p>
          <a:p>
            <a:endParaRPr lang="tr-TR" sz="2400" i="1" dirty="0"/>
          </a:p>
          <a:p>
            <a:r>
              <a:rPr lang="tr-TR" sz="2400" i="1" dirty="0"/>
              <a:t>Karşıya geçerken </a:t>
            </a:r>
            <a:r>
              <a:rPr lang="tr-TR" sz="2400" b="1" i="1" dirty="0"/>
              <a:t>düşerek kaydı</a:t>
            </a:r>
            <a:r>
              <a:rPr lang="tr-TR" sz="2400" b="1" i="1" dirty="0" smtClean="0"/>
              <a:t>.</a:t>
            </a:r>
          </a:p>
          <a:p>
            <a:endParaRPr lang="tr-TR" sz="2400" b="1" i="1" dirty="0"/>
          </a:p>
          <a:p>
            <a:r>
              <a:rPr lang="tr-TR" sz="2400" i="1" dirty="0"/>
              <a:t>Değil </a:t>
            </a:r>
            <a:r>
              <a:rPr lang="tr-TR" sz="2400" b="1" i="1" dirty="0"/>
              <a:t>domates doğramak</a:t>
            </a:r>
            <a:r>
              <a:rPr lang="tr-TR" sz="2400" i="1" dirty="0"/>
              <a:t>, </a:t>
            </a:r>
            <a:r>
              <a:rPr lang="tr-TR" sz="2400" b="1" i="1" dirty="0"/>
              <a:t>yemek bile </a:t>
            </a:r>
            <a:r>
              <a:rPr lang="tr-TR" sz="2400" i="1" dirty="0"/>
              <a:t>yapamaz.</a:t>
            </a:r>
            <a:endParaRPr lang="tr-TR" sz="2400" dirty="0" smtClean="0"/>
          </a:p>
          <a:p>
            <a:endParaRPr lang="tr-TR" sz="2400" i="1" dirty="0"/>
          </a:p>
          <a:p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51836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B) Yapısal (Yapıya Dayalı) Bozukluklar</a:t>
            </a:r>
            <a:endParaRPr lang="tr-TR" sz="2400" dirty="0">
              <a:solidFill>
                <a:srgbClr val="FF0000"/>
              </a:solidFill>
            </a:endParaRPr>
          </a:p>
          <a:p>
            <a:r>
              <a:rPr lang="tr-TR" sz="2400" b="1" dirty="0"/>
              <a:t>1. Özne-Yüklem Uyumsuzluğu</a:t>
            </a:r>
            <a:endParaRPr lang="tr-TR" sz="2400" dirty="0"/>
          </a:p>
          <a:p>
            <a:r>
              <a:rPr lang="tr-TR" sz="2400" dirty="0"/>
              <a:t>Cümle içindeki </a:t>
            </a:r>
            <a:r>
              <a:rPr lang="tr-TR" sz="2400" b="1" i="1" dirty="0">
                <a:hlinkClick r:id="rId3"/>
              </a:rPr>
              <a:t>özne</a:t>
            </a:r>
            <a:r>
              <a:rPr lang="tr-TR" sz="2400" b="1" i="1" dirty="0"/>
              <a:t> </a:t>
            </a:r>
            <a:r>
              <a:rPr lang="tr-TR" sz="2400" dirty="0" smtClean="0">
                <a:hlinkClick r:id="rId4"/>
              </a:rPr>
              <a:t>yüklem</a:t>
            </a:r>
            <a:r>
              <a:rPr lang="tr-TR" sz="2400" dirty="0" smtClean="0"/>
              <a:t> ile </a:t>
            </a:r>
            <a:r>
              <a:rPr lang="tr-TR" sz="2400" dirty="0"/>
              <a:t>“Tekillik-çoğulluk, şahıs ve olumlu-olumsuzluk” gibi durumlarla uyum içerisinde olmalıdır.</a:t>
            </a:r>
          </a:p>
          <a:p>
            <a:endParaRPr lang="tr-TR" sz="2400" i="1" dirty="0" smtClean="0"/>
          </a:p>
          <a:p>
            <a:r>
              <a:rPr lang="tr-TR" sz="2400" b="1" dirty="0"/>
              <a:t>a) Tekillik-Çoğulluk:</a:t>
            </a:r>
            <a:endParaRPr lang="tr-TR" sz="2400" i="1" dirty="0" smtClean="0"/>
          </a:p>
          <a:p>
            <a:endParaRPr lang="tr-TR" sz="2400" i="1" dirty="0"/>
          </a:p>
          <a:p>
            <a:r>
              <a:rPr lang="tr-TR" sz="2400" b="1" i="1" dirty="0"/>
              <a:t>Sibel</a:t>
            </a:r>
            <a:r>
              <a:rPr lang="tr-TR" sz="2400" i="1" dirty="0"/>
              <a:t> tüm gün ders çalış</a:t>
            </a:r>
            <a:r>
              <a:rPr lang="tr-TR" sz="2400" b="1" i="1" dirty="0"/>
              <a:t>tı</a:t>
            </a:r>
            <a:r>
              <a:rPr lang="tr-TR" sz="2400" i="1" dirty="0"/>
              <a:t>. (doğru</a:t>
            </a:r>
            <a:r>
              <a:rPr lang="tr-TR" sz="2400" i="1" dirty="0" smtClean="0"/>
              <a:t>)</a:t>
            </a:r>
          </a:p>
          <a:p>
            <a:endParaRPr lang="tr-TR" sz="2400" i="1" dirty="0"/>
          </a:p>
          <a:p>
            <a:r>
              <a:rPr lang="tr-TR" sz="2400" b="1" i="1" dirty="0"/>
              <a:t>O</a:t>
            </a:r>
            <a:r>
              <a:rPr lang="tr-TR" sz="2400" i="1" dirty="0"/>
              <a:t>, kalemleri sinirli bir şekilde kırıyor</a:t>
            </a:r>
            <a:r>
              <a:rPr lang="tr-TR" sz="2400" b="1" i="1" dirty="0"/>
              <a:t>lar</a:t>
            </a:r>
            <a:r>
              <a:rPr lang="tr-TR" sz="2400" i="1" dirty="0"/>
              <a:t>dı. (yanlış)</a:t>
            </a:r>
            <a:endParaRPr lang="tr-TR" sz="2400" i="1" dirty="0" smtClean="0"/>
          </a:p>
          <a:p>
            <a:endParaRPr lang="tr-TR" sz="2400" i="1" dirty="0"/>
          </a:p>
          <a:p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47203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UYARI</a:t>
            </a:r>
            <a:r>
              <a:rPr lang="tr-TR" sz="2400" b="1" dirty="0"/>
              <a:t>:</a:t>
            </a:r>
            <a:r>
              <a:rPr lang="tr-TR" sz="2400" dirty="0"/>
              <a:t> İnsan dışındaki tüm canlı ya da cansız varlıklar cümle içinde çoğulda olsalar yüklem mutlaka tekil olmalıdır.</a:t>
            </a:r>
            <a:endParaRPr lang="tr-TR" sz="2400" i="1" dirty="0"/>
          </a:p>
          <a:p>
            <a:endParaRPr lang="tr-TR" sz="2400" i="1" dirty="0" smtClean="0"/>
          </a:p>
          <a:p>
            <a:r>
              <a:rPr lang="tr-TR" sz="2400" i="1" dirty="0"/>
              <a:t>Hayat kısa, </a:t>
            </a:r>
            <a:r>
              <a:rPr lang="tr-TR" sz="2400" b="1" i="1" dirty="0"/>
              <a:t>kuşlar</a:t>
            </a:r>
            <a:r>
              <a:rPr lang="tr-TR" sz="2400" i="1" dirty="0"/>
              <a:t> uçuyor</a:t>
            </a:r>
            <a:r>
              <a:rPr lang="tr-TR" sz="2400" b="1" i="1" dirty="0"/>
              <a:t>lar</a:t>
            </a:r>
            <a:r>
              <a:rPr lang="tr-TR" sz="2400" i="1" dirty="0"/>
              <a:t>. (yanlış)</a:t>
            </a:r>
            <a:endParaRPr lang="tr-TR" sz="2400" dirty="0"/>
          </a:p>
          <a:p>
            <a:r>
              <a:rPr lang="tr-TR" sz="2400" i="1" dirty="0"/>
              <a:t>Hayat kısa, </a:t>
            </a:r>
            <a:r>
              <a:rPr lang="tr-TR" sz="2400" b="1" i="1" dirty="0"/>
              <a:t>kuşlar </a:t>
            </a:r>
            <a:r>
              <a:rPr lang="tr-TR" sz="2400" i="1" dirty="0"/>
              <a:t>uçu</a:t>
            </a:r>
            <a:r>
              <a:rPr lang="tr-TR" sz="2400" b="1" i="1" dirty="0"/>
              <a:t>yor</a:t>
            </a:r>
            <a:r>
              <a:rPr lang="tr-TR" sz="2400" i="1" dirty="0"/>
              <a:t>. (doğru)</a:t>
            </a:r>
            <a:endParaRPr lang="tr-TR" sz="2400" dirty="0"/>
          </a:p>
          <a:p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12532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b) Kişi Uyumsuzluğu:</a:t>
            </a:r>
            <a:r>
              <a:rPr lang="tr-TR" sz="2400" dirty="0"/>
              <a:t> Eğer bir cümle içindeki özne birden fazla kişiden oluşuyorsa yüklemin şahıs eki yönüyle uyacağı kurallar vardır</a:t>
            </a:r>
            <a:r>
              <a:rPr lang="tr-TR" sz="2400" dirty="0" smtClean="0"/>
              <a:t>.</a:t>
            </a:r>
          </a:p>
          <a:p>
            <a:endParaRPr lang="tr-TR" sz="2400" i="1" dirty="0"/>
          </a:p>
          <a:p>
            <a:r>
              <a:rPr lang="tr-TR" sz="2400" b="1" dirty="0"/>
              <a:t>⇒</a:t>
            </a:r>
            <a:r>
              <a:rPr lang="tr-TR" sz="2400" dirty="0"/>
              <a:t> “Ben ve sen / ben ve o / ben, sen ve o” şeklindeki özne kullanımlarında yüklem mutlaka “1. çoğul şahıs”, “Sen ve o” şeklindeki özne kullanımlarında da yüklem “2. çoğul şahıs” eki alarak kullanılmalıdır</a:t>
            </a:r>
            <a:r>
              <a:rPr lang="tr-TR" sz="2400" dirty="0" smtClean="0"/>
              <a:t>.</a:t>
            </a:r>
          </a:p>
          <a:p>
            <a:endParaRPr lang="tr-TR" sz="2400" i="1" dirty="0"/>
          </a:p>
          <a:p>
            <a:r>
              <a:rPr lang="tr-TR" sz="2400" b="1" i="1" dirty="0"/>
              <a:t>Ben</a:t>
            </a:r>
            <a:r>
              <a:rPr lang="tr-TR" sz="2400" i="1" dirty="0"/>
              <a:t> ve </a:t>
            </a:r>
            <a:r>
              <a:rPr lang="tr-TR" sz="2400" b="1" i="1" dirty="0"/>
              <a:t>sen</a:t>
            </a:r>
            <a:r>
              <a:rPr lang="tr-TR" sz="2400" i="1" dirty="0"/>
              <a:t> burada onları bekleyeli</a:t>
            </a:r>
            <a:r>
              <a:rPr lang="tr-TR" sz="2400" b="1" i="1" dirty="0"/>
              <a:t>m</a:t>
            </a:r>
            <a:r>
              <a:rPr lang="tr-TR" sz="2400" b="1" i="1" dirty="0" smtClean="0"/>
              <a:t>.</a:t>
            </a:r>
          </a:p>
          <a:p>
            <a:endParaRPr lang="tr-TR" sz="2400" b="1" i="1" dirty="0"/>
          </a:p>
          <a:p>
            <a:r>
              <a:rPr lang="tr-TR" sz="2400" b="1" i="1" dirty="0"/>
              <a:t>Sen</a:t>
            </a:r>
            <a:r>
              <a:rPr lang="tr-TR" sz="2400" i="1" dirty="0"/>
              <a:t> ve </a:t>
            </a:r>
            <a:r>
              <a:rPr lang="tr-TR" sz="2400" b="1" i="1" dirty="0"/>
              <a:t>Ahmet</a:t>
            </a:r>
            <a:r>
              <a:rPr lang="tr-TR" sz="2400" i="1" dirty="0"/>
              <a:t> tatlıları alır</a:t>
            </a:r>
            <a:r>
              <a:rPr lang="tr-TR" sz="2400" b="1" i="1" dirty="0"/>
              <a:t>sınız.</a:t>
            </a:r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3463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c) Olumlu-Olumsuzluk Uyumu:</a:t>
            </a:r>
            <a:r>
              <a:rPr lang="tr-TR" sz="2400" dirty="0"/>
              <a:t> Özne ile yüklem arasında olumlu-olumsuzluk bakımından bir uyumun olması gerekir</a:t>
            </a:r>
            <a:r>
              <a:rPr lang="tr-TR" sz="2400" dirty="0" smtClean="0"/>
              <a:t>.</a:t>
            </a:r>
          </a:p>
          <a:p>
            <a:endParaRPr lang="tr-TR" sz="2400" i="1" dirty="0"/>
          </a:p>
          <a:p>
            <a:r>
              <a:rPr lang="tr-TR" sz="2400" b="1" dirty="0"/>
              <a:t>Hiçbiri</a:t>
            </a:r>
            <a:r>
              <a:rPr lang="tr-TR" sz="2400" dirty="0"/>
              <a:t> beni hastanedeyken aradı. </a:t>
            </a:r>
            <a:r>
              <a:rPr lang="tr-TR" sz="2400" i="1" dirty="0"/>
              <a:t>(yanlış)</a:t>
            </a:r>
            <a:endParaRPr lang="tr-TR" sz="2400" dirty="0"/>
          </a:p>
          <a:p>
            <a:r>
              <a:rPr lang="tr-TR" sz="2400" b="1" dirty="0"/>
              <a:t>Hiçbiri</a:t>
            </a:r>
            <a:r>
              <a:rPr lang="tr-TR" sz="2400" dirty="0"/>
              <a:t> beni hastanedeyken aramadı. </a:t>
            </a:r>
            <a:r>
              <a:rPr lang="tr-TR" sz="2400" i="1" dirty="0"/>
              <a:t>(</a:t>
            </a:r>
            <a:r>
              <a:rPr lang="tr-TR" sz="2400" i="1"/>
              <a:t>doğru</a:t>
            </a:r>
            <a:r>
              <a:rPr lang="tr-TR" sz="2400" i="1" smtClean="0"/>
              <a:t>)</a:t>
            </a:r>
          </a:p>
          <a:p>
            <a:endParaRPr lang="tr-TR" sz="2400" dirty="0"/>
          </a:p>
          <a:p>
            <a:r>
              <a:rPr lang="tr-TR" sz="2400" b="1" dirty="0"/>
              <a:t>Hepsi</a:t>
            </a:r>
            <a:r>
              <a:rPr lang="tr-TR" sz="2400" dirty="0"/>
              <a:t> maça gitmedi. </a:t>
            </a:r>
            <a:r>
              <a:rPr lang="tr-TR" sz="2400" i="1" dirty="0"/>
              <a:t>(yanlış)</a:t>
            </a:r>
            <a:endParaRPr lang="tr-TR" sz="2400" dirty="0"/>
          </a:p>
          <a:p>
            <a:r>
              <a:rPr lang="tr-TR" sz="2400" b="1" dirty="0"/>
              <a:t>Hepsi</a:t>
            </a:r>
            <a:r>
              <a:rPr lang="tr-TR" sz="2400" dirty="0"/>
              <a:t> maça gitti. </a:t>
            </a:r>
            <a:r>
              <a:rPr lang="tr-TR" sz="2400" i="1" dirty="0"/>
              <a:t>(doğru)</a:t>
            </a:r>
            <a:endParaRPr lang="tr-TR" sz="2400" dirty="0"/>
          </a:p>
          <a:p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04443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2. Eklerle İlgili </a:t>
            </a:r>
            <a:r>
              <a:rPr lang="tr-TR" sz="2400" b="1" dirty="0" smtClean="0"/>
              <a:t>Yanlışlar</a:t>
            </a:r>
          </a:p>
          <a:p>
            <a:endParaRPr lang="tr-TR" sz="2400" dirty="0"/>
          </a:p>
          <a:p>
            <a:r>
              <a:rPr lang="tr-TR" sz="2400" dirty="0"/>
              <a:t>Cümle içerisinde tamlayan, iyelik, hal, çoğul, ki vb. eklerin; eksik, fazla ya da yanlış yerde kullanılması anlatım bozukluğuna yol açmaktadır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i="1" dirty="0"/>
              <a:t>1975′</a:t>
            </a:r>
            <a:r>
              <a:rPr lang="tr-TR" sz="2400" b="1" i="1" dirty="0"/>
              <a:t>lerde</a:t>
            </a:r>
            <a:r>
              <a:rPr lang="tr-TR" sz="2400" i="1" dirty="0"/>
              <a:t> ne eğlenirdik bu sokaklarda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r>
              <a:rPr lang="tr-TR" sz="2400" i="1" dirty="0" smtClean="0"/>
              <a:t>Başarıya </a:t>
            </a:r>
            <a:r>
              <a:rPr lang="tr-TR" sz="2400" i="1" dirty="0"/>
              <a:t>ulaşmak isteyen </a:t>
            </a:r>
            <a:r>
              <a:rPr lang="tr-TR" sz="2400" b="1" i="1" dirty="0"/>
              <a:t>biri</a:t>
            </a:r>
            <a:r>
              <a:rPr lang="tr-TR" sz="2400" i="1" dirty="0"/>
              <a:t>, işini severek yapması gerekir. </a:t>
            </a:r>
            <a:endParaRPr lang="tr-TR" sz="2400" i="1" dirty="0" smtClean="0"/>
          </a:p>
          <a:p>
            <a:endParaRPr lang="tr-TR" sz="2400" i="1" dirty="0" smtClean="0"/>
          </a:p>
          <a:p>
            <a:r>
              <a:rPr lang="tr-TR" sz="2400" i="1" dirty="0" smtClean="0"/>
              <a:t>Bu </a:t>
            </a:r>
            <a:r>
              <a:rPr lang="tr-TR" sz="2400" i="1" dirty="0"/>
              <a:t>yolda</a:t>
            </a:r>
            <a:r>
              <a:rPr lang="tr-TR" sz="2400" b="1" i="1" dirty="0"/>
              <a:t>ki</a:t>
            </a:r>
            <a:r>
              <a:rPr lang="tr-TR" sz="2400" i="1" dirty="0"/>
              <a:t> çalışan araç şoförleri eylem yaptılar.</a:t>
            </a:r>
            <a:endParaRPr lang="tr-TR" sz="2400" dirty="0"/>
          </a:p>
          <a:p>
            <a:endParaRPr lang="tr-TR" sz="2400" dirty="0"/>
          </a:p>
          <a:p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9026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3.Tümleç </a:t>
            </a:r>
            <a:r>
              <a:rPr lang="tr-TR" sz="2400" b="1" dirty="0" smtClean="0"/>
              <a:t>Eksikliği</a:t>
            </a:r>
          </a:p>
          <a:p>
            <a:endParaRPr lang="tr-TR" sz="2400" dirty="0"/>
          </a:p>
          <a:p>
            <a:r>
              <a:rPr lang="tr-TR" sz="2400" dirty="0"/>
              <a:t>Özellikle sıralı cümlelerde bulunması gereken </a:t>
            </a:r>
            <a:r>
              <a:rPr lang="tr-TR" sz="2400" dirty="0">
                <a:hlinkClick r:id="rId3"/>
              </a:rPr>
              <a:t>edat tümleci </a:t>
            </a:r>
            <a:r>
              <a:rPr lang="tr-TR" sz="2400" dirty="0"/>
              <a:t>ile </a:t>
            </a:r>
            <a:r>
              <a:rPr lang="tr-TR" sz="2400" dirty="0">
                <a:hlinkClick r:id="rId4"/>
              </a:rPr>
              <a:t>dolaylı tümlecin</a:t>
            </a:r>
            <a:r>
              <a:rPr lang="tr-TR" sz="2400" dirty="0"/>
              <a:t> eksikliği anlatım bozukluğuna sebep olur.</a:t>
            </a:r>
          </a:p>
          <a:p>
            <a:endParaRPr lang="tr-TR" sz="2400" dirty="0"/>
          </a:p>
          <a:p>
            <a:r>
              <a:rPr lang="tr-TR" sz="2400" i="1" dirty="0"/>
              <a:t>Öğrencilerini çok sever ve sürekli yardımcı olurdu</a:t>
            </a:r>
            <a:r>
              <a:rPr lang="tr-TR" sz="2400" i="1" dirty="0" smtClean="0"/>
              <a:t>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 smtClean="0"/>
              <a:t>Köyünü </a:t>
            </a:r>
            <a:r>
              <a:rPr lang="tr-TR" sz="2400" i="1" dirty="0"/>
              <a:t>sürekli hatırlıyor ve gitmek istiyordu. </a:t>
            </a:r>
            <a:endParaRPr lang="tr-TR" sz="2400" i="1" dirty="0" smtClean="0"/>
          </a:p>
          <a:p>
            <a:endParaRPr lang="tr-TR" sz="2400" i="1" dirty="0"/>
          </a:p>
          <a:p>
            <a:r>
              <a:rPr lang="tr-TR" sz="2400" i="1" dirty="0" smtClean="0"/>
              <a:t>Bisikletleri </a:t>
            </a:r>
            <a:r>
              <a:rPr lang="tr-TR" sz="2400" i="1" dirty="0"/>
              <a:t>çok sever ve sürekli ilgilenirdi</a:t>
            </a:r>
            <a:r>
              <a:rPr lang="tr-TR" sz="24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971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4. Nesne </a:t>
            </a:r>
            <a:r>
              <a:rPr lang="tr-TR" sz="2400" b="1" dirty="0" smtClean="0"/>
              <a:t>Eksikliği</a:t>
            </a:r>
          </a:p>
          <a:p>
            <a:endParaRPr lang="tr-TR" sz="2400" dirty="0"/>
          </a:p>
          <a:p>
            <a:r>
              <a:rPr lang="tr-TR" sz="2400" dirty="0"/>
              <a:t>Sıralı cümlelerde bulunan iki yüklemin tek bir nesneye bağlanması anlatım bozukluğuna sebep olur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i="1" dirty="0" smtClean="0"/>
              <a:t>Borsada </a:t>
            </a:r>
            <a:r>
              <a:rPr lang="tr-TR" sz="2400" i="1" dirty="0"/>
              <a:t>iyi para kazanmış fakat kısa sürede harcamıştı. </a:t>
            </a:r>
            <a:endParaRPr lang="tr-TR" sz="2400" i="1" dirty="0" smtClean="0"/>
          </a:p>
          <a:p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157096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5. Yüklem </a:t>
            </a:r>
            <a:r>
              <a:rPr lang="tr-TR" sz="2400" b="1" dirty="0" smtClean="0"/>
              <a:t>Eksikliği</a:t>
            </a:r>
          </a:p>
          <a:p>
            <a:endParaRPr lang="tr-TR" sz="2400" dirty="0"/>
          </a:p>
          <a:p>
            <a:r>
              <a:rPr lang="tr-TR" sz="2400" dirty="0"/>
              <a:t>Birden fazla cümlenin aynı </a:t>
            </a:r>
            <a:r>
              <a:rPr lang="tr-TR" sz="2400" dirty="0">
                <a:hlinkClick r:id="rId3"/>
              </a:rPr>
              <a:t>yükleme</a:t>
            </a:r>
            <a:r>
              <a:rPr lang="tr-TR" sz="2400" dirty="0"/>
              <a:t> bağlanmasıyla ortaya çıkan anlatım bozukluğudur. </a:t>
            </a:r>
            <a:endParaRPr lang="tr-TR" sz="2400" dirty="0" smtClean="0"/>
          </a:p>
          <a:p>
            <a:r>
              <a:rPr lang="tr-TR" sz="2400" dirty="0" smtClean="0"/>
              <a:t>Birden </a:t>
            </a:r>
            <a:r>
              <a:rPr lang="tr-TR" sz="2400" dirty="0"/>
              <a:t>fazla cümlenin sıralı </a:t>
            </a:r>
            <a:r>
              <a:rPr lang="tr-TR" sz="2400" dirty="0" smtClean="0"/>
              <a:t>ya da bağlı bir </a:t>
            </a:r>
            <a:r>
              <a:rPr lang="tr-TR" sz="2400" dirty="0"/>
              <a:t>şekilde kullanıldığı durumlarda </a:t>
            </a:r>
            <a:r>
              <a:rPr lang="tr-TR" sz="2400" dirty="0" smtClean="0"/>
              <a:t>yüklemden kaynaklı anlatım bozukluğu oluşabilir.</a:t>
            </a:r>
          </a:p>
          <a:p>
            <a:endParaRPr lang="tr-TR" sz="2400" dirty="0"/>
          </a:p>
          <a:p>
            <a:r>
              <a:rPr lang="tr-TR" sz="2400" i="1" dirty="0"/>
              <a:t>Ben uçaktan, o ise trenden korkar. </a:t>
            </a:r>
            <a:endParaRPr lang="tr-TR" sz="2400" i="1" dirty="0" smtClean="0"/>
          </a:p>
          <a:p>
            <a:endParaRPr lang="tr-TR" sz="2400" i="1" dirty="0"/>
          </a:p>
          <a:p>
            <a:r>
              <a:rPr lang="tr-TR" sz="2400" i="1" dirty="0"/>
              <a:t>Pilavı çok ama fasulyeyi hiç sevmem.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4633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6. Tamlama </a:t>
            </a:r>
            <a:r>
              <a:rPr lang="tr-TR" sz="2400" b="1" dirty="0" smtClean="0"/>
              <a:t>Yanlışları</a:t>
            </a:r>
          </a:p>
          <a:p>
            <a:endParaRPr lang="tr-TR" sz="2400" dirty="0"/>
          </a:p>
          <a:p>
            <a:r>
              <a:rPr lang="tr-TR" sz="2400" dirty="0"/>
              <a:t>Cümle içerisinde isim ve sıfatların aynı </a:t>
            </a:r>
            <a:r>
              <a:rPr lang="tr-TR" sz="2400" dirty="0" err="1"/>
              <a:t>tamlanana</a:t>
            </a:r>
            <a:r>
              <a:rPr lang="tr-TR" sz="2400" dirty="0"/>
              <a:t> bağlanması sırasında oluşan anlatım bozukluklarıdır.</a:t>
            </a:r>
          </a:p>
          <a:p>
            <a:endParaRPr lang="tr-TR" sz="2400" b="1" i="1" dirty="0" smtClean="0"/>
          </a:p>
          <a:p>
            <a:r>
              <a:rPr lang="tr-TR" sz="2400" dirty="0" smtClean="0"/>
              <a:t>Sütlaç </a:t>
            </a:r>
            <a:r>
              <a:rPr lang="tr-TR" sz="2400" dirty="0"/>
              <a:t>ve revani tatlısını çok severim.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/>
              <a:t>Siyasi ve ekonomi alanında görüşmeler yapıldı.</a:t>
            </a:r>
          </a:p>
        </p:txBody>
      </p:sp>
    </p:spTree>
    <p:extLst>
      <p:ext uri="{BB962C8B-B14F-4D97-AF65-F5344CB8AC3E}">
        <p14:creationId xmlns:p14="http://schemas.microsoft.com/office/powerpoint/2010/main" val="14407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arenR"/>
            </a:pPr>
            <a:r>
              <a:rPr lang="tr-TR" sz="2400" b="1" i="1" dirty="0" smtClean="0">
                <a:hlinkClick r:id="rId3"/>
              </a:rPr>
              <a:t>Anlamsal </a:t>
            </a:r>
            <a:r>
              <a:rPr lang="tr-TR" sz="2400" b="1" i="1" dirty="0">
                <a:hlinkClick r:id="rId3"/>
              </a:rPr>
              <a:t>(Anlama Dayalı) </a:t>
            </a:r>
            <a:r>
              <a:rPr lang="tr-TR" sz="2400" b="1" i="1" dirty="0" smtClean="0">
                <a:hlinkClick r:id="rId3"/>
              </a:rPr>
              <a:t>Bozukluklar</a:t>
            </a:r>
            <a:endParaRPr lang="tr-TR" sz="2400" b="1" i="1" dirty="0" smtClean="0"/>
          </a:p>
          <a:p>
            <a:pPr marL="457200" indent="-457200">
              <a:buAutoNum type="alphaUcParenR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4"/>
              </a:rPr>
              <a:t>Gereksiz Sözcük </a:t>
            </a:r>
            <a:r>
              <a:rPr lang="tr-TR" sz="2400" i="1" dirty="0" smtClean="0">
                <a:solidFill>
                  <a:srgbClr val="FFC000"/>
                </a:solidFill>
                <a:hlinkClick r:id="rId4"/>
              </a:rPr>
              <a:t>Kullanılması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5"/>
              </a:rPr>
              <a:t>Anlamca Çelişen Sözcüklerin Kullanılması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6"/>
              </a:rPr>
              <a:t>Sözcüğün Yanlış Anlamda Kullanılması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7"/>
              </a:rPr>
              <a:t>Sözcüğün Yanlış Yerde Kullanılması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8"/>
              </a:rPr>
              <a:t>Atasözleri ve Deyimlerin Yanlış Anlamda Kullanılması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9"/>
              </a:rPr>
              <a:t>Zamir Eksikliği (Anlam Belirsizliği)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10"/>
              </a:rPr>
              <a:t>Mantık ve Sıralama </a:t>
            </a:r>
            <a:r>
              <a:rPr lang="tr-TR" sz="2400" i="1" dirty="0" smtClean="0">
                <a:solidFill>
                  <a:srgbClr val="FFC000"/>
                </a:solidFill>
                <a:hlinkClick r:id="rId10"/>
              </a:rPr>
              <a:t>Yanlışlığı</a:t>
            </a:r>
            <a:endParaRPr lang="tr-TR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1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7. Bağlaç </a:t>
            </a:r>
            <a:r>
              <a:rPr lang="tr-TR" sz="2400" b="1" dirty="0" smtClean="0"/>
              <a:t>Yanlışları</a:t>
            </a:r>
          </a:p>
          <a:p>
            <a:endParaRPr lang="tr-TR" sz="2400" dirty="0"/>
          </a:p>
          <a:p>
            <a:r>
              <a:rPr lang="tr-TR" sz="2400" dirty="0"/>
              <a:t>Cümlelerini birbirine bağlarken yanlış </a:t>
            </a:r>
            <a:r>
              <a:rPr lang="tr-TR" sz="2400" dirty="0">
                <a:hlinkClick r:id="rId3"/>
              </a:rPr>
              <a:t>bağlaçların</a:t>
            </a:r>
            <a:r>
              <a:rPr lang="tr-TR" sz="2400" dirty="0"/>
              <a:t> kullanılması anlatım bozukluğuna yol açmaktadır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i="1" dirty="0" smtClean="0"/>
              <a:t>Televizyonu </a:t>
            </a:r>
            <a:r>
              <a:rPr lang="tr-TR" sz="2400" i="1" dirty="0"/>
              <a:t>kapattım </a:t>
            </a:r>
            <a:r>
              <a:rPr lang="tr-TR" sz="2400" b="1" i="1" dirty="0"/>
              <a:t>ama</a:t>
            </a:r>
            <a:r>
              <a:rPr lang="tr-TR" sz="2400" i="1" dirty="0"/>
              <a:t> sevdiğim bir program yoktu.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 smtClean="0"/>
          </a:p>
          <a:p>
            <a:r>
              <a:rPr lang="tr-TR" sz="2400" i="1" dirty="0" smtClean="0"/>
              <a:t>Yarın </a:t>
            </a:r>
            <a:r>
              <a:rPr lang="tr-TR" sz="2400" i="1" dirty="0"/>
              <a:t>gelemem </a:t>
            </a:r>
            <a:r>
              <a:rPr lang="tr-TR" sz="2400" b="1" i="1" dirty="0"/>
              <a:t>çünkü</a:t>
            </a:r>
            <a:r>
              <a:rPr lang="tr-TR" sz="2400" i="1" dirty="0"/>
              <a:t> sonra gelebilirim</a:t>
            </a:r>
            <a:r>
              <a:rPr lang="tr-TR" sz="2400" i="1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9280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699" y="2787774"/>
            <a:ext cx="6832600" cy="17145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0" y="1419622"/>
            <a:ext cx="91439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/>
              <a:t>Türkçe ve Edebiyat Derslerinin Konu Anlatımlarını Sitemizde Bulabilirsiniz</a:t>
            </a:r>
          </a:p>
          <a:p>
            <a:pPr algn="ctr"/>
            <a:endParaRPr lang="tr-TR" sz="2400" b="1" dirty="0"/>
          </a:p>
          <a:p>
            <a:pPr algn="ctr"/>
            <a:r>
              <a:rPr lang="tr-TR" sz="2400" b="1" dirty="0" err="1" smtClean="0">
                <a:solidFill>
                  <a:srgbClr val="FF0000"/>
                </a:solidFill>
                <a:hlinkClick r:id="rId3"/>
              </a:rPr>
              <a:t>www.Edebiyatciyim.com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hlinkClick r:id="rId3"/>
              </a:rPr>
              <a:t>B</a:t>
            </a:r>
            <a:r>
              <a:rPr lang="tr-TR" sz="2400" b="1" i="1" dirty="0">
                <a:hlinkClick r:id="rId3"/>
              </a:rPr>
              <a:t>) Yapısal (Yapıya Dayalı) Bozukluklar</a:t>
            </a:r>
            <a:endParaRPr lang="tr-TR" sz="2400" dirty="0"/>
          </a:p>
          <a:p>
            <a:endParaRPr lang="tr-TR" sz="2400" i="1" dirty="0" smtClean="0">
              <a:hlinkClick r:id="rId4"/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 smtClean="0">
                <a:solidFill>
                  <a:srgbClr val="FFC000"/>
                </a:solidFill>
                <a:hlinkClick r:id="rId4"/>
              </a:rPr>
              <a:t>Özne-Yüklem </a:t>
            </a:r>
            <a:r>
              <a:rPr lang="tr-TR" sz="2400" i="1" dirty="0">
                <a:solidFill>
                  <a:srgbClr val="FFC000"/>
                </a:solidFill>
                <a:hlinkClick r:id="rId4"/>
              </a:rPr>
              <a:t>Uyumsuzluğu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5"/>
              </a:rPr>
              <a:t>Eklerle İlgili Yanlışlar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6"/>
              </a:rPr>
              <a:t>Tümleç Eksikliği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7"/>
              </a:rPr>
              <a:t>Nesne Eksikliği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8"/>
              </a:rPr>
              <a:t>Yüklem Eksikliği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9"/>
              </a:rPr>
              <a:t>Tamlama Yanlışları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tr-TR" sz="2400" i="1" dirty="0">
                <a:solidFill>
                  <a:srgbClr val="FFC000"/>
                </a:solidFill>
                <a:hlinkClick r:id="rId10"/>
              </a:rPr>
              <a:t>Bağlaç Yanlışları</a:t>
            </a:r>
            <a:endParaRPr lang="tr-TR" sz="2400" dirty="0">
              <a:solidFill>
                <a:srgbClr val="FFC000"/>
              </a:solidFill>
            </a:endParaRP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03154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arenR"/>
            </a:pPr>
            <a:r>
              <a:rPr lang="tr-TR" sz="2400" b="1" dirty="0" smtClean="0">
                <a:solidFill>
                  <a:srgbClr val="FF0000"/>
                </a:solidFill>
              </a:rPr>
              <a:t>Anlamsal </a:t>
            </a:r>
            <a:r>
              <a:rPr lang="tr-TR" sz="2400" b="1" dirty="0">
                <a:solidFill>
                  <a:srgbClr val="FF0000"/>
                </a:solidFill>
              </a:rPr>
              <a:t>(Anlama Dayalı) </a:t>
            </a:r>
            <a:r>
              <a:rPr lang="tr-TR" sz="2400" b="1" dirty="0" smtClean="0">
                <a:solidFill>
                  <a:srgbClr val="FF0000"/>
                </a:solidFill>
              </a:rPr>
              <a:t>Bozukluklar</a:t>
            </a:r>
          </a:p>
          <a:p>
            <a:pPr marL="457200" indent="-457200">
              <a:buAutoNum type="alphaUcParenR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tr-TR" sz="2400" b="1" dirty="0" smtClean="0"/>
              <a:t>Gereksiz </a:t>
            </a:r>
            <a:r>
              <a:rPr lang="tr-TR" sz="2400" b="1" dirty="0"/>
              <a:t>Sözcük </a:t>
            </a:r>
            <a:r>
              <a:rPr lang="tr-TR" sz="2400" b="1" dirty="0" smtClean="0"/>
              <a:t>Kullanımı</a:t>
            </a:r>
            <a:endParaRPr lang="tr-TR" sz="2400" dirty="0"/>
          </a:p>
          <a:p>
            <a:r>
              <a:rPr lang="tr-TR" sz="2400" dirty="0" smtClean="0"/>
              <a:t>Duruluk ilkesiyle de ifade edildiği gibi eğer </a:t>
            </a:r>
            <a:r>
              <a:rPr lang="tr-TR" sz="2400" dirty="0"/>
              <a:t>bir sözcük cümle içinden atıldığında anlamda herhangi bir daralma ya da eksikliğe yol açmıyorsa gereksiz kullanılmıştır.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000" dirty="0" smtClean="0">
                <a:solidFill>
                  <a:srgbClr val="00B050"/>
                </a:solidFill>
              </a:rPr>
              <a:t>* Eş anlamlı kelimeler aynı cümlede bulunmaz.</a:t>
            </a:r>
          </a:p>
          <a:p>
            <a:endParaRPr lang="tr-TR" sz="2400" dirty="0"/>
          </a:p>
          <a:p>
            <a:r>
              <a:rPr lang="tr-TR" sz="2400" i="1" dirty="0"/>
              <a:t>Yanındaki arkadaşına </a:t>
            </a:r>
            <a:r>
              <a:rPr lang="tr-TR" sz="2400" b="1" i="1" dirty="0"/>
              <a:t>alçak sesle</a:t>
            </a:r>
            <a:r>
              <a:rPr lang="tr-TR" sz="2400" i="1" dirty="0"/>
              <a:t> bir şeyler fısıldadı</a:t>
            </a:r>
            <a:r>
              <a:rPr lang="tr-TR" sz="2400" i="1" dirty="0" smtClean="0"/>
              <a:t>.</a:t>
            </a:r>
          </a:p>
          <a:p>
            <a:endParaRPr lang="tr-TR" sz="2400" i="1" dirty="0"/>
          </a:p>
          <a:p>
            <a:r>
              <a:rPr lang="tr-TR" sz="2400" i="1" dirty="0" smtClean="0"/>
              <a:t>Dersin </a:t>
            </a:r>
            <a:r>
              <a:rPr lang="tr-TR" sz="2400" i="1" dirty="0"/>
              <a:t>sonuna kadar </a:t>
            </a:r>
            <a:r>
              <a:rPr lang="tr-TR" sz="2400" b="1" i="1" dirty="0"/>
              <a:t>karşılıklı</a:t>
            </a:r>
            <a:r>
              <a:rPr lang="tr-TR" sz="2400" i="1" dirty="0"/>
              <a:t> olarak arkadaşıyla </a:t>
            </a:r>
            <a:r>
              <a:rPr lang="tr-TR" sz="2400" b="1" i="1" dirty="0"/>
              <a:t>gülüştü.</a:t>
            </a:r>
            <a:endParaRPr lang="tr-TR" sz="2400" i="1" dirty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8240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2. Anlamca Çelişen Sözcüklerin </a:t>
            </a:r>
            <a:r>
              <a:rPr lang="tr-TR" sz="2400" b="1" dirty="0" smtClean="0"/>
              <a:t>Kullanılması</a:t>
            </a:r>
          </a:p>
          <a:p>
            <a:endParaRPr lang="tr-TR" sz="2400" dirty="0"/>
          </a:p>
          <a:p>
            <a:r>
              <a:rPr lang="tr-TR" sz="2400" dirty="0" smtClean="0"/>
              <a:t>Cümle </a:t>
            </a:r>
            <a:r>
              <a:rPr lang="tr-TR" sz="2400" dirty="0"/>
              <a:t>içinde anlam olarak çelişen kelimelerin kullanılması anlatım bozukluğuna yol açmaktadır. </a:t>
            </a:r>
            <a:endParaRPr lang="tr-TR" sz="2400" dirty="0" smtClean="0"/>
          </a:p>
          <a:p>
            <a:endParaRPr lang="tr-TR" sz="2400" dirty="0" smtClean="0"/>
          </a:p>
          <a:p>
            <a:pPr marL="342900" indent="-342900">
              <a:buFont typeface="Arial" charset="0"/>
              <a:buChar char="•"/>
            </a:pPr>
            <a:r>
              <a:rPr lang="tr-TR" sz="2000" dirty="0" smtClean="0">
                <a:solidFill>
                  <a:srgbClr val="00B050"/>
                </a:solidFill>
              </a:rPr>
              <a:t>Genellikle kesinlik ve ihtimal bildiren sözcükler kullanılır.</a:t>
            </a:r>
          </a:p>
          <a:p>
            <a:pPr marL="342900" indent="-342900">
              <a:buFont typeface="Arial" charset="0"/>
              <a:buChar char="•"/>
            </a:pPr>
            <a:endParaRPr lang="tr-TR" sz="2400" i="1" dirty="0"/>
          </a:p>
          <a:p>
            <a:r>
              <a:rPr lang="tr-TR" sz="2400" i="1" dirty="0"/>
              <a:t>Bu hafta </a:t>
            </a:r>
            <a:r>
              <a:rPr lang="tr-TR" sz="2400" b="1" i="1" dirty="0"/>
              <a:t>kesinlikle</a:t>
            </a:r>
            <a:r>
              <a:rPr lang="tr-TR" sz="2400" i="1" dirty="0"/>
              <a:t> yağmur yağ</a:t>
            </a:r>
            <a:r>
              <a:rPr lang="tr-TR" sz="2400" b="1" i="1" dirty="0"/>
              <a:t>abilir</a:t>
            </a:r>
            <a:r>
              <a:rPr lang="tr-TR" sz="2400" b="1" i="1" dirty="0" smtClean="0"/>
              <a:t>.</a:t>
            </a:r>
          </a:p>
          <a:p>
            <a:endParaRPr lang="tr-TR" sz="2400" i="1" dirty="0"/>
          </a:p>
          <a:p>
            <a:r>
              <a:rPr lang="tr-TR" sz="2400" b="1" i="1" dirty="0"/>
              <a:t>Tam</a:t>
            </a:r>
            <a:r>
              <a:rPr lang="tr-TR" sz="2400" i="1" dirty="0"/>
              <a:t> otuz yıl önce </a:t>
            </a:r>
            <a:r>
              <a:rPr lang="tr-TR" sz="2400" b="1" i="1" dirty="0"/>
              <a:t>kadar</a:t>
            </a:r>
            <a:r>
              <a:rPr lang="tr-TR" sz="2400" i="1" dirty="0"/>
              <a:t> şirketinin batması sonrasında bunalıma girmişti.</a:t>
            </a:r>
          </a:p>
          <a:p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479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3. Sözcüğün Yanlış Anlamda </a:t>
            </a:r>
            <a:r>
              <a:rPr lang="tr-TR" sz="2400" b="1" dirty="0" smtClean="0"/>
              <a:t>Kullanılması</a:t>
            </a:r>
          </a:p>
          <a:p>
            <a:endParaRPr lang="tr-TR" sz="2400" dirty="0"/>
          </a:p>
          <a:p>
            <a:r>
              <a:rPr lang="tr-TR" sz="2400" dirty="0"/>
              <a:t>Eğer bir sözcük cümle içerisinde anlamına uygun bir şekilde kullanılmazsa anlatım bozukluğuna yol açar. </a:t>
            </a:r>
            <a:endParaRPr lang="tr-TR" sz="2400" dirty="0" smtClean="0"/>
          </a:p>
          <a:p>
            <a:endParaRPr lang="tr-TR" sz="2400" i="1" dirty="0"/>
          </a:p>
          <a:p>
            <a:r>
              <a:rPr lang="tr-TR" sz="2400" dirty="0"/>
              <a:t>Arkadaşlarının yardımlarına </a:t>
            </a:r>
            <a:r>
              <a:rPr lang="tr-TR" sz="2400" b="1" dirty="0"/>
              <a:t>karşın</a:t>
            </a:r>
            <a:r>
              <a:rPr lang="tr-TR" sz="2400" dirty="0"/>
              <a:t> onlara minnet duymuştu. </a:t>
            </a:r>
            <a:r>
              <a:rPr lang="tr-TR" sz="2400" b="1" dirty="0"/>
              <a:t>(Karşılık</a:t>
            </a:r>
            <a:r>
              <a:rPr lang="tr-TR" sz="2400" b="1" dirty="0" smtClean="0"/>
              <a:t>)</a:t>
            </a:r>
          </a:p>
          <a:p>
            <a:endParaRPr lang="tr-TR" sz="2400" dirty="0"/>
          </a:p>
          <a:p>
            <a:r>
              <a:rPr lang="tr-TR" sz="2400" i="1" dirty="0" smtClean="0"/>
              <a:t>Arabanın </a:t>
            </a:r>
            <a:r>
              <a:rPr lang="tr-TR" sz="2400" i="1" dirty="0"/>
              <a:t>fiyatı </a:t>
            </a:r>
            <a:r>
              <a:rPr lang="tr-TR" sz="2400" b="1" i="1" dirty="0"/>
              <a:t>pahalı</a:t>
            </a:r>
            <a:r>
              <a:rPr lang="tr-TR" sz="2400" i="1" dirty="0"/>
              <a:t> olduğundan almaktan vazgeçtik. </a:t>
            </a:r>
            <a:r>
              <a:rPr lang="tr-TR" sz="2400" b="1" i="1" dirty="0"/>
              <a:t>(Yüksek</a:t>
            </a:r>
            <a:r>
              <a:rPr lang="tr-TR" sz="2400" b="1" i="1" dirty="0" smtClean="0"/>
              <a:t>)</a:t>
            </a:r>
          </a:p>
          <a:p>
            <a:endParaRPr lang="tr-TR" sz="2400" i="1" dirty="0"/>
          </a:p>
          <a:p>
            <a:r>
              <a:rPr lang="tr-TR" sz="2400" i="1" dirty="0"/>
              <a:t>Yazın çekildiğim </a:t>
            </a:r>
            <a:r>
              <a:rPr lang="tr-TR" sz="2400" b="1" i="1" dirty="0"/>
              <a:t>resimleri</a:t>
            </a:r>
            <a:r>
              <a:rPr lang="tr-TR" sz="2400" i="1" dirty="0"/>
              <a:t> sosyal medyada paylaştım. </a:t>
            </a:r>
            <a:r>
              <a:rPr lang="tr-TR" sz="2400" b="1" i="1" dirty="0"/>
              <a:t>(Fotoğraf)</a:t>
            </a:r>
            <a:endParaRPr lang="tr-TR" sz="2400" i="1" dirty="0"/>
          </a:p>
          <a:p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08892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4. Sözcüğün Yanlış Yerde </a:t>
            </a:r>
            <a:r>
              <a:rPr lang="tr-TR" sz="2400" b="1" dirty="0" smtClean="0"/>
              <a:t>Kullanılması</a:t>
            </a:r>
          </a:p>
          <a:p>
            <a:endParaRPr lang="tr-TR" sz="2400" dirty="0"/>
          </a:p>
          <a:p>
            <a:r>
              <a:rPr lang="tr-TR" sz="2400" dirty="0"/>
              <a:t>Cümle içinde kullanılan sözcüklerin, Türkçenin söz </a:t>
            </a:r>
            <a:r>
              <a:rPr lang="tr-TR" sz="2400" dirty="0" err="1"/>
              <a:t>dizimine</a:t>
            </a:r>
            <a:r>
              <a:rPr lang="tr-TR" sz="2400" dirty="0"/>
              <a:t> uygun bir şekilde doğru yerde kullanılması gerekir. </a:t>
            </a:r>
            <a:endParaRPr lang="tr-TR" sz="2400" dirty="0" smtClean="0"/>
          </a:p>
          <a:p>
            <a:r>
              <a:rPr lang="tr-TR" sz="2400" dirty="0" smtClean="0"/>
              <a:t>Doğru </a:t>
            </a:r>
            <a:r>
              <a:rPr lang="tr-TR" sz="2400" dirty="0"/>
              <a:t>yerde kullanılmayan sözcükler anlatım bozukluğuna yol açmaktadır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b="1" i="1" dirty="0"/>
              <a:t>Deftersiz</a:t>
            </a:r>
            <a:r>
              <a:rPr lang="tr-TR" sz="2400" i="1" dirty="0"/>
              <a:t> sınıfa öğrenci almam demişti öğretmen</a:t>
            </a:r>
            <a:r>
              <a:rPr lang="tr-TR" sz="2400" i="1" dirty="0" smtClean="0"/>
              <a:t>.</a:t>
            </a:r>
          </a:p>
          <a:p>
            <a:endParaRPr lang="tr-TR" sz="2400" i="1" dirty="0"/>
          </a:p>
          <a:p>
            <a:r>
              <a:rPr lang="tr-TR" sz="2400" b="1" i="1" dirty="0"/>
              <a:t>Ağrısız</a:t>
            </a:r>
            <a:r>
              <a:rPr lang="tr-TR" sz="2400" i="1" dirty="0"/>
              <a:t> kulak delinir.</a:t>
            </a:r>
          </a:p>
          <a:p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7179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5. Atasözü ve Deyimlerin Yanlış Anlamda </a:t>
            </a:r>
            <a:r>
              <a:rPr lang="tr-TR" sz="2400" b="1" dirty="0" smtClean="0"/>
              <a:t>Kullanılması</a:t>
            </a:r>
          </a:p>
          <a:p>
            <a:endParaRPr lang="tr-TR" sz="2400" dirty="0"/>
          </a:p>
          <a:p>
            <a:r>
              <a:rPr lang="tr-TR" sz="2400" dirty="0" smtClean="0">
                <a:hlinkClick r:id="rId3"/>
              </a:rPr>
              <a:t>Deyim</a:t>
            </a:r>
            <a:r>
              <a:rPr lang="tr-TR" sz="2400" dirty="0" smtClean="0"/>
              <a:t> ve atasözleri cümle içinde doğru anlamda kullanılmazsa anlatım bozukluğuna yol açar.</a:t>
            </a:r>
          </a:p>
          <a:p>
            <a:endParaRPr lang="tr-TR" sz="2400" dirty="0"/>
          </a:p>
          <a:p>
            <a:r>
              <a:rPr lang="tr-TR" sz="2400" i="1" dirty="0"/>
              <a:t>Okulda sürekli sorun çıkarmasının sonucunda </a:t>
            </a:r>
            <a:r>
              <a:rPr lang="tr-TR" sz="2400" b="1" i="1" dirty="0"/>
              <a:t>göze girmişti</a:t>
            </a:r>
            <a:r>
              <a:rPr lang="tr-TR" sz="2400" b="1" i="1" dirty="0" smtClean="0"/>
              <a:t>.</a:t>
            </a:r>
          </a:p>
          <a:p>
            <a:endParaRPr lang="tr-TR" sz="2400" b="1" i="1" dirty="0"/>
          </a:p>
          <a:p>
            <a:r>
              <a:rPr lang="tr-TR" sz="2400" b="1" i="1" dirty="0"/>
              <a:t>Güzele</a:t>
            </a:r>
            <a:r>
              <a:rPr lang="tr-TR" sz="2400" i="1" dirty="0"/>
              <a:t> bakmak sevaptır.</a:t>
            </a:r>
            <a:endParaRPr lang="tr-TR" sz="2400" dirty="0"/>
          </a:p>
          <a:p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9692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87447" y="0"/>
            <a:ext cx="382630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BOZUKLUKLARI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6. Zamir Eksikliği (Anlam Belirsizliği</a:t>
            </a:r>
            <a:r>
              <a:rPr lang="tr-TR" sz="2400" b="1" dirty="0" smtClean="0"/>
              <a:t>)</a:t>
            </a:r>
          </a:p>
          <a:p>
            <a:endParaRPr lang="tr-TR" sz="2400" b="1" i="1" dirty="0"/>
          </a:p>
          <a:p>
            <a:r>
              <a:rPr lang="tr-TR" sz="2400" dirty="0"/>
              <a:t>Cümle içinde kişilerden bahsederken kişi zamirlerini kullanmamak bazen anlam belirsizliğine yol açtığından anlatım bozukluğu oluşturmaktadır. </a:t>
            </a:r>
            <a:endParaRPr lang="tr-TR" sz="2400" dirty="0" smtClean="0"/>
          </a:p>
          <a:p>
            <a:endParaRPr lang="tr-TR" sz="2400" i="1" dirty="0"/>
          </a:p>
          <a:p>
            <a:r>
              <a:rPr lang="tr-TR" sz="2400" i="1" dirty="0"/>
              <a:t>Telefonunu </a:t>
            </a:r>
            <a:r>
              <a:rPr lang="tr-TR" sz="2400" i="1" dirty="0" smtClean="0"/>
              <a:t>almışlar.</a:t>
            </a:r>
            <a:r>
              <a:rPr lang="tr-TR" sz="2400" i="1" dirty="0"/>
              <a:t> (Senin mi onun mu</a:t>
            </a:r>
            <a:r>
              <a:rPr lang="tr-TR" sz="2400" i="1" dirty="0" smtClean="0"/>
              <a:t>?)</a:t>
            </a:r>
          </a:p>
          <a:p>
            <a:endParaRPr lang="tr-TR" sz="2400" i="1" dirty="0"/>
          </a:p>
          <a:p>
            <a:r>
              <a:rPr lang="tr-TR" sz="2400" i="1" dirty="0"/>
              <a:t>İhtiyar adama yardımcı oldu. (Yardım eden ihtiyar mı yoksa başka biri ihtiyara mı yardım ediyor?)</a:t>
            </a:r>
          </a:p>
          <a:p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90206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424</Words>
  <Application>Microsoft Macintosh PowerPoint</Application>
  <PresentationFormat>Ekran Gösterisi (16:9)</PresentationFormat>
  <Paragraphs>196</Paragraphs>
  <Slides>21</Slides>
  <Notes>21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Calibri</vt:lpstr>
      <vt:lpstr>Wingdings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96</cp:revision>
  <dcterms:created xsi:type="dcterms:W3CDTF">2013-01-27T12:21:31Z</dcterms:created>
  <dcterms:modified xsi:type="dcterms:W3CDTF">2020-03-12T20:45:31Z</dcterms:modified>
</cp:coreProperties>
</file>