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5" autoAdjust="0"/>
    <p:restoredTop sz="94718"/>
  </p:normalViewPr>
  <p:slideViewPr>
    <p:cSldViewPr>
      <p:cViewPr varScale="1">
        <p:scale>
          <a:sx n="118" d="100"/>
          <a:sy n="118" d="100"/>
        </p:scale>
        <p:origin x="320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4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876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365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087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tiyatro-nedir-tiyatro-cesit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edebiyatciyim.com/komedi-komedya-nedir-komedya-ozellikleri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1923’te </a:t>
            </a:r>
            <a:r>
              <a:rPr lang="tr-TR" sz="2400" dirty="0" smtClean="0"/>
              <a:t>Cumhuriyet’in ilanından sonra Türkiye’de </a:t>
            </a:r>
            <a:r>
              <a:rPr lang="tr-TR" sz="2400" dirty="0"/>
              <a:t>siyasi, ekonomik, düşünce ve sosyal alanlardaki gelişimlerle birlikte uygarlığın bir gereği olarak tiyatroya ayrıca önem verilmiş, bu durum tiyatroda hızlı bir gelişimi sağlamıştır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→ 1914 yılında </a:t>
            </a:r>
            <a:r>
              <a:rPr lang="tr-TR" sz="2400" dirty="0" err="1" smtClean="0"/>
              <a:t>Dârülbedâyi</a:t>
            </a:r>
            <a:r>
              <a:rPr lang="tr-TR" sz="2400" dirty="0" smtClean="0"/>
              <a:t> (tiyatro topluluğu) kurulmuştur.</a:t>
            </a:r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dirty="0" err="1" smtClean="0"/>
              <a:t>Dârülbedâyi</a:t>
            </a:r>
            <a:r>
              <a:rPr lang="tr-TR" sz="2400" dirty="0"/>
              <a:t>, toplumda </a:t>
            </a:r>
            <a:r>
              <a:rPr lang="tr-TR" sz="2400" dirty="0">
                <a:hlinkClick r:id="rId3"/>
              </a:rPr>
              <a:t>tiyatro</a:t>
            </a:r>
            <a:r>
              <a:rPr lang="tr-TR" sz="2400" dirty="0"/>
              <a:t> bilincinin oluşmasını, oyun yazılmasını, sahnelenmesini  sağlamış ve 1931 yılında İstanbul Belediyesi Şehir Tiyatroları adını almıştır.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1927 yılında </a:t>
            </a:r>
            <a:r>
              <a:rPr lang="tr-TR" sz="2400" dirty="0" err="1"/>
              <a:t>Dârülbedâyi’nin</a:t>
            </a:r>
            <a:r>
              <a:rPr lang="tr-TR" sz="2400" dirty="0"/>
              <a:t> başına geçen Muhsin </a:t>
            </a:r>
            <a:r>
              <a:rPr lang="tr-TR" sz="2400" dirty="0" smtClean="0"/>
              <a:t>Ertuğrul, çalışmaları ve </a:t>
            </a:r>
            <a:r>
              <a:rPr lang="tr-TR" sz="2400" dirty="0"/>
              <a:t>tiyatroya olan destekleriyle modern Türk </a:t>
            </a:r>
            <a:r>
              <a:rPr lang="tr-TR" sz="2400" dirty="0" smtClean="0"/>
              <a:t>tiyatrosuna </a:t>
            </a:r>
            <a:r>
              <a:rPr lang="tr-TR" sz="2400" dirty="0"/>
              <a:t>sağlam </a:t>
            </a:r>
            <a:r>
              <a:rPr lang="tr-TR" sz="2400" dirty="0" smtClean="0"/>
              <a:t>temeller atmıştır.</a:t>
            </a:r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dirty="0">
                <a:solidFill>
                  <a:schemeClr val="tx2"/>
                </a:solidFill>
              </a:rPr>
              <a:t>Bu </a:t>
            </a:r>
            <a:r>
              <a:rPr lang="tr-TR" sz="2400" dirty="0" smtClean="0">
                <a:solidFill>
                  <a:schemeClr val="tx2"/>
                </a:solidFill>
              </a:rPr>
              <a:t>dönemde; </a:t>
            </a:r>
          </a:p>
          <a:p>
            <a:r>
              <a:rPr lang="tr-TR" sz="2400" dirty="0" smtClean="0">
                <a:solidFill>
                  <a:schemeClr val="tx2"/>
                </a:solidFill>
              </a:rPr>
              <a:t>tiyatro </a:t>
            </a:r>
            <a:r>
              <a:rPr lang="tr-TR" sz="2400" dirty="0">
                <a:solidFill>
                  <a:schemeClr val="tx2"/>
                </a:solidFill>
              </a:rPr>
              <a:t>binalarının yapılması, </a:t>
            </a:r>
            <a:endParaRPr lang="tr-TR" sz="2400" dirty="0" smtClean="0">
              <a:solidFill>
                <a:schemeClr val="tx2"/>
              </a:solidFill>
            </a:endParaRPr>
          </a:p>
          <a:p>
            <a:r>
              <a:rPr lang="tr-TR" sz="2400" dirty="0" smtClean="0">
                <a:solidFill>
                  <a:schemeClr val="tx2"/>
                </a:solidFill>
              </a:rPr>
              <a:t>tiyatro </a:t>
            </a:r>
            <a:r>
              <a:rPr lang="tr-TR" sz="2400" dirty="0">
                <a:solidFill>
                  <a:schemeClr val="tx2"/>
                </a:solidFill>
              </a:rPr>
              <a:t>topluluklarının oluşturulması, </a:t>
            </a:r>
            <a:endParaRPr lang="tr-TR" sz="2400" dirty="0" smtClean="0">
              <a:solidFill>
                <a:schemeClr val="tx2"/>
              </a:solidFill>
            </a:endParaRPr>
          </a:p>
          <a:p>
            <a:r>
              <a:rPr lang="tr-TR" sz="2400" dirty="0" smtClean="0">
                <a:solidFill>
                  <a:schemeClr val="tx2"/>
                </a:solidFill>
              </a:rPr>
              <a:t>Batı </a:t>
            </a:r>
            <a:r>
              <a:rPr lang="tr-TR" sz="2400" dirty="0">
                <a:solidFill>
                  <a:schemeClr val="tx2"/>
                </a:solidFill>
              </a:rPr>
              <a:t>tiyatrosunun yakından takip edilmesi, </a:t>
            </a:r>
            <a:endParaRPr lang="tr-TR" sz="2400" dirty="0" smtClean="0">
              <a:solidFill>
                <a:schemeClr val="tx2"/>
              </a:solidFill>
            </a:endParaRPr>
          </a:p>
          <a:p>
            <a:r>
              <a:rPr lang="tr-TR" sz="2400" dirty="0" smtClean="0">
                <a:solidFill>
                  <a:schemeClr val="tx2"/>
                </a:solidFill>
              </a:rPr>
              <a:t>oyunculuk </a:t>
            </a:r>
            <a:r>
              <a:rPr lang="tr-TR" sz="2400" dirty="0">
                <a:solidFill>
                  <a:schemeClr val="tx2"/>
                </a:solidFill>
              </a:rPr>
              <a:t>eğitimlerinin verilmesi, </a:t>
            </a:r>
            <a:endParaRPr lang="tr-TR" sz="2400" dirty="0" smtClean="0">
              <a:solidFill>
                <a:schemeClr val="tx2"/>
              </a:solidFill>
            </a:endParaRPr>
          </a:p>
          <a:p>
            <a:r>
              <a:rPr lang="tr-TR" sz="2400" dirty="0" smtClean="0">
                <a:solidFill>
                  <a:schemeClr val="tx2"/>
                </a:solidFill>
              </a:rPr>
              <a:t>gazete </a:t>
            </a:r>
            <a:r>
              <a:rPr lang="tr-TR" sz="2400" dirty="0">
                <a:solidFill>
                  <a:schemeClr val="tx2"/>
                </a:solidFill>
              </a:rPr>
              <a:t>ve dergilerde çıkan tiyatro </a:t>
            </a:r>
            <a:r>
              <a:rPr lang="tr-TR" sz="2400" dirty="0" smtClean="0">
                <a:solidFill>
                  <a:schemeClr val="tx2"/>
                </a:solidFill>
              </a:rPr>
              <a:t>yazıları </a:t>
            </a:r>
            <a:r>
              <a:rPr lang="tr-TR" sz="2400" dirty="0" smtClean="0"/>
              <a:t>ile </a:t>
            </a:r>
            <a:r>
              <a:rPr lang="tr-TR" sz="2400" dirty="0"/>
              <a:t>bu türde önemli gelişimler yaşanmıştır.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3735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→ Cumhuriyet’in ilk yıllarında Türk </a:t>
            </a:r>
            <a:r>
              <a:rPr lang="tr-TR" sz="2400" dirty="0"/>
              <a:t>tarihi ve efsanevi konular </a:t>
            </a:r>
            <a:r>
              <a:rPr lang="tr-TR" sz="2400" dirty="0" smtClean="0"/>
              <a:t>başta olmak üzere </a:t>
            </a:r>
            <a:r>
              <a:rPr lang="tr-TR" sz="2400" b="1" dirty="0" smtClean="0"/>
              <a:t>ulusçuluk</a:t>
            </a:r>
            <a:r>
              <a:rPr lang="tr-TR" sz="2400" dirty="0" smtClean="0"/>
              <a:t> </a:t>
            </a:r>
            <a:r>
              <a:rPr lang="tr-TR" sz="2400" dirty="0"/>
              <a:t>fikri ağır basmıştır.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dirty="0" smtClean="0"/>
              <a:t> Bununla </a:t>
            </a:r>
            <a:r>
              <a:rPr lang="tr-TR" sz="2400" dirty="0"/>
              <a:t>birlikte </a:t>
            </a:r>
            <a:r>
              <a:rPr lang="tr-TR" sz="2400" dirty="0" smtClean="0"/>
              <a:t>toplumsal değerlerin </a:t>
            </a:r>
            <a:r>
              <a:rPr lang="tr-TR" sz="2400" dirty="0"/>
              <a:t>değişmesi başta olmak üzere toplumsal konular ve ruhsal bunalımlar işlenmeye çalışılmıştır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300" dirty="0"/>
              <a:t>→ Tarihi, efsaneleri ve masalları ön plana çıkararak </a:t>
            </a:r>
            <a:r>
              <a:rPr lang="tr-TR" sz="2300" dirty="0" smtClean="0"/>
              <a:t>Türk ulusunu ve </a:t>
            </a:r>
            <a:r>
              <a:rPr lang="tr-TR" sz="2300" dirty="0"/>
              <a:t>yurdunu sevdirmeye çalışan </a:t>
            </a:r>
            <a:r>
              <a:rPr lang="tr-TR" sz="2300" dirty="0" smtClean="0"/>
              <a:t>tiyatronun </a:t>
            </a:r>
            <a:r>
              <a:rPr lang="tr-TR" sz="2300" dirty="0"/>
              <a:t>etkileri 1933’e kadar sürmüştür.  </a:t>
            </a:r>
            <a:r>
              <a:rPr lang="tr-TR" sz="2300" dirty="0" smtClean="0"/>
              <a:t>Bu </a:t>
            </a:r>
            <a:r>
              <a:rPr lang="tr-TR" sz="2300" dirty="0"/>
              <a:t>anlayışta yazılan eserlerin bazıları ise şunlardır: </a:t>
            </a:r>
            <a:endParaRPr lang="tr-TR" sz="2300" dirty="0" smtClean="0"/>
          </a:p>
          <a:p>
            <a:r>
              <a:rPr lang="tr-TR" sz="2000" dirty="0" smtClean="0"/>
              <a:t>Faruk </a:t>
            </a:r>
            <a:r>
              <a:rPr lang="tr-TR" sz="2000" dirty="0"/>
              <a:t>Nafiz Çamlıbel’in Akın, Özyurt, Kahraman; </a:t>
            </a:r>
            <a:endParaRPr lang="tr-TR" sz="2000" dirty="0" smtClean="0"/>
          </a:p>
          <a:p>
            <a:r>
              <a:rPr lang="tr-TR" sz="2000" dirty="0" smtClean="0"/>
              <a:t>Yaşar </a:t>
            </a:r>
            <a:r>
              <a:rPr lang="tr-TR" sz="2000" dirty="0"/>
              <a:t>Nabi Nayır’ın Mete; </a:t>
            </a:r>
            <a:endParaRPr lang="tr-TR" sz="2000" dirty="0" smtClean="0"/>
          </a:p>
          <a:p>
            <a:r>
              <a:rPr lang="tr-TR" sz="2000" dirty="0" smtClean="0"/>
              <a:t>Necip </a:t>
            </a:r>
            <a:r>
              <a:rPr lang="tr-TR" sz="2000" dirty="0"/>
              <a:t>Fazıl Kısakürek’in Sabır Taşı, Tohum; </a:t>
            </a:r>
            <a:endParaRPr lang="tr-TR" sz="2000" dirty="0" smtClean="0"/>
          </a:p>
          <a:p>
            <a:r>
              <a:rPr lang="tr-TR" sz="2000" dirty="0" smtClean="0"/>
              <a:t>Behçet </a:t>
            </a:r>
            <a:r>
              <a:rPr lang="tr-TR" sz="2000" dirty="0"/>
              <a:t>Kemal Çağlar’ın Çoban ve Attila adlı eserleri.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5462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</a:t>
            </a:r>
            <a:r>
              <a:rPr lang="tr-TR" sz="2400" dirty="0" smtClean="0"/>
              <a:t>Ankara’da </a:t>
            </a:r>
            <a:r>
              <a:rPr lang="tr-TR" sz="2400" dirty="0"/>
              <a:t>kurulan Devlet Konservatuvarı, 1940’larda ilk mezunlarını vermekle birlikte tiyatroda gelişim yaşanmış, şehir tiyatroları etkisini arttırmış ve özel tiyatrolar yurdun birçok yerinde oyun sergilemeye başlamıştır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Batı tiyatrosu yakından takip </a:t>
            </a:r>
            <a:r>
              <a:rPr lang="tr-TR" sz="2400" dirty="0" smtClean="0"/>
              <a:t>edilmiş, yeni tiyatro teknikleri </a:t>
            </a:r>
            <a:r>
              <a:rPr lang="tr-TR" sz="2400" dirty="0"/>
              <a:t>ile </a:t>
            </a:r>
            <a:r>
              <a:rPr lang="tr-TR" sz="2400" dirty="0" smtClean="0"/>
              <a:t>gelişmeler </a:t>
            </a:r>
            <a:r>
              <a:rPr lang="tr-TR" sz="2400" dirty="0"/>
              <a:t>tiyatromuza uygulanmıştır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Cumhuriyet Dönemi’nde tiyatronun kurumsallaşmasıyla oyun yazarlığı da ön plana çıkmıştır.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678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Cumhuriyet’in ilk yıllarında yazılan tiyatrolarda daha çok Osmanlı toplumun modernleşmesi sırasında yaşanan sıkıntılar, </a:t>
            </a:r>
            <a:r>
              <a:rPr lang="tr-TR" sz="2400" dirty="0" smtClean="0"/>
              <a:t>toplumsal </a:t>
            </a:r>
            <a:r>
              <a:rPr lang="tr-TR" sz="2400" dirty="0"/>
              <a:t>aksaklıklar, ahlaki çöküntüler eleştirel bir gözle ele alınmıştır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Reşat Nuri Güntekin’in </a:t>
            </a:r>
            <a:r>
              <a:rPr lang="tr-TR" sz="2400" i="1" dirty="0">
                <a:solidFill>
                  <a:schemeClr val="tx2"/>
                </a:solidFill>
              </a:rPr>
              <a:t>Yaprak Dökümü </a:t>
            </a:r>
            <a:r>
              <a:rPr lang="tr-TR" sz="2400" dirty="0"/>
              <a:t>ile Ahmet Kutsi Tecer’in </a:t>
            </a:r>
            <a:r>
              <a:rPr lang="tr-TR" sz="2400" dirty="0" err="1">
                <a:solidFill>
                  <a:schemeClr val="tx2"/>
                </a:solidFill>
              </a:rPr>
              <a:t>Köşebaşı</a:t>
            </a:r>
            <a:r>
              <a:rPr lang="tr-TR" sz="2400" dirty="0"/>
              <a:t> adlı </a:t>
            </a:r>
            <a:r>
              <a:rPr lang="tr-TR" sz="2400" dirty="0" smtClean="0"/>
              <a:t>oyunları, geçiş </a:t>
            </a:r>
            <a:r>
              <a:rPr lang="tr-TR" sz="2400" dirty="0"/>
              <a:t>sürecini ele alan başarılı tiyatro </a:t>
            </a:r>
            <a:r>
              <a:rPr lang="tr-TR" sz="2400" dirty="0" smtClean="0"/>
              <a:t>eserlerindendir.</a:t>
            </a:r>
          </a:p>
        </p:txBody>
      </p:sp>
    </p:spTree>
    <p:extLst>
      <p:ext uri="{BB962C8B-B14F-4D97-AF65-F5344CB8AC3E}">
        <p14:creationId xmlns:p14="http://schemas.microsoft.com/office/powerpoint/2010/main" val="17086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1923-1950 Cumhuriyet Dönemi’nde </a:t>
            </a:r>
            <a:r>
              <a:rPr lang="tr-TR" sz="2800" dirty="0" smtClean="0"/>
              <a:t>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r>
              <a:rPr lang="tr-TR" sz="2400" dirty="0"/>
              <a:t>→ Bu dönemde ağırlıklı olarak </a:t>
            </a:r>
            <a:r>
              <a:rPr lang="tr-TR" sz="2400" dirty="0">
                <a:hlinkClick r:id="rId3"/>
              </a:rPr>
              <a:t>komedi</a:t>
            </a:r>
            <a:r>
              <a:rPr lang="tr-TR" sz="2400" dirty="0"/>
              <a:t> ve dram türünde </a:t>
            </a:r>
            <a:r>
              <a:rPr lang="tr-TR" sz="2400" dirty="0" smtClean="0"/>
              <a:t>tiyatrolar yazılmıştır.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i="1" dirty="0">
                <a:solidFill>
                  <a:schemeClr val="tx2"/>
                </a:solidFill>
              </a:rPr>
              <a:t>Nazım </a:t>
            </a:r>
            <a:r>
              <a:rPr lang="tr-TR" sz="2400" i="1" dirty="0" smtClean="0">
                <a:solidFill>
                  <a:schemeClr val="tx2"/>
                </a:solidFill>
              </a:rPr>
              <a:t>Hikmet, </a:t>
            </a:r>
            <a:r>
              <a:rPr lang="tr-TR" sz="2400" i="1" dirty="0">
                <a:solidFill>
                  <a:schemeClr val="tx2"/>
                </a:solidFill>
              </a:rPr>
              <a:t>Necip Fazıl Kısakürek, Vedat Nedim </a:t>
            </a:r>
            <a:r>
              <a:rPr lang="tr-TR" sz="2400" i="1" dirty="0" err="1">
                <a:solidFill>
                  <a:schemeClr val="tx2"/>
                </a:solidFill>
              </a:rPr>
              <a:t>Tör</a:t>
            </a:r>
            <a:r>
              <a:rPr lang="tr-TR" sz="2400" i="1" dirty="0">
                <a:solidFill>
                  <a:schemeClr val="tx2"/>
                </a:solidFill>
              </a:rPr>
              <a:t> </a:t>
            </a:r>
            <a:r>
              <a:rPr lang="tr-TR" sz="2400" dirty="0"/>
              <a:t>gibi isimler duygulu kahramanların (aşırı derecede bunalım </a:t>
            </a:r>
            <a:r>
              <a:rPr lang="tr-TR" sz="2400" dirty="0" smtClean="0"/>
              <a:t>içinde) oyun </a:t>
            </a:r>
            <a:r>
              <a:rPr lang="tr-TR" sz="2400" dirty="0"/>
              <a:t>merkezinde olduğu eserler yazmıştır.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5275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35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382</Words>
  <Application>Microsoft Macintosh PowerPoint</Application>
  <PresentationFormat>Ekran Gösterisi (16:9)</PresentationFormat>
  <Paragraphs>49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95</cp:revision>
  <dcterms:created xsi:type="dcterms:W3CDTF">2013-01-27T12:21:31Z</dcterms:created>
  <dcterms:modified xsi:type="dcterms:W3CDTF">2020-05-09T14:22:03Z</dcterms:modified>
</cp:coreProperties>
</file>