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7" r:id="rId12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34" autoAdjust="0"/>
    <p:restoredTop sz="94718"/>
  </p:normalViewPr>
  <p:slideViewPr>
    <p:cSldViewPr>
      <p:cViewPr varScale="1">
        <p:scale>
          <a:sx n="118" d="100"/>
          <a:sy n="118" d="100"/>
        </p:scale>
        <p:origin x="360" y="1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24.05.2020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16273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594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3169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4628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72931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36863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57218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21831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8741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24.05.2020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edebiyatciyim.com/elestiri-nedir-elestirinin-ozellikleri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taslama-nedir-taslama-ornegi/" TargetMode="External"/><Relationship Id="rId4" Type="http://schemas.openxmlformats.org/officeDocument/2006/relationships/hyperlink" Target="https://www.edebiyatciyim.com/tanzimat-donemi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4" Type="http://schemas.openxmlformats.org/officeDocument/2006/relationships/image" Target="../media/image1.jpg"/><Relationship Id="rId5" Type="http://schemas.openxmlformats.org/officeDocument/2006/relationships/hyperlink" Target="https://www.edebiyatciyim.com/" TargetMode="Externa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edebiyatciyim.com/elestiri-turleri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edebiyatciyim.com/elestiri-turleri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903421" y="0"/>
            <a:ext cx="139435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ELEŞTİRİ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Bir sanat </a:t>
            </a:r>
            <a:r>
              <a:rPr lang="tr-TR" sz="2400" dirty="0"/>
              <a:t>eseri hakkında doğru sonuçlara </a:t>
            </a:r>
            <a:r>
              <a:rPr lang="tr-TR" sz="2400" dirty="0" smtClean="0"/>
              <a:t>ulaşmak için o eserle ilgili </a:t>
            </a:r>
            <a:r>
              <a:rPr lang="tr-TR" sz="2400" dirty="0"/>
              <a:t>ortaya konan olumlu ve olumsuz </a:t>
            </a:r>
            <a:r>
              <a:rPr lang="tr-TR" sz="2400" dirty="0" smtClean="0"/>
              <a:t>değerlendirmelere, yapılan muhakemeye</a:t>
            </a:r>
            <a:r>
              <a:rPr lang="tr-TR" sz="2400" dirty="0"/>
              <a:t> </a:t>
            </a:r>
            <a:r>
              <a:rPr lang="tr-TR" sz="2400" b="1" dirty="0">
                <a:hlinkClick r:id="rId3"/>
              </a:rPr>
              <a:t>eleştiri</a:t>
            </a:r>
            <a:r>
              <a:rPr lang="tr-TR" sz="2400" dirty="0"/>
              <a:t> yani </a:t>
            </a:r>
            <a:r>
              <a:rPr lang="tr-TR" sz="2400" b="1" dirty="0"/>
              <a:t>tenkit</a:t>
            </a:r>
            <a:r>
              <a:rPr lang="tr-TR" sz="2400" dirty="0"/>
              <a:t> denir. 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Eleştiride amaç sanatın </a:t>
            </a:r>
            <a:r>
              <a:rPr lang="tr-TR" sz="2400" dirty="0"/>
              <a:t>daha </a:t>
            </a:r>
            <a:r>
              <a:rPr lang="tr-TR" sz="2400" dirty="0" smtClean="0"/>
              <a:t>da ileriye taşınmasıdır. Böylelikle okuyucuya en güzel ve iyinin sunulması sağlanabilir.</a:t>
            </a:r>
          </a:p>
          <a:p>
            <a:endParaRPr lang="tr-TR" sz="2400" dirty="0"/>
          </a:p>
          <a:p>
            <a:r>
              <a:rPr lang="tr-TR" sz="2400" dirty="0"/>
              <a:t>→ Nesnel değerlendirmeler etrafında sanat ve edebiyatta yol gösteren bir düşünce yazısıdır.</a:t>
            </a:r>
            <a:endParaRPr lang="tr-TR" sz="24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903421" y="0"/>
            <a:ext cx="139435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ELEŞTİRİ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/>
              <a:t>Türk Edebiyatı’nda Eleştiri</a:t>
            </a:r>
            <a:endParaRPr lang="tr-TR" sz="2400" dirty="0"/>
          </a:p>
          <a:p>
            <a:r>
              <a:rPr lang="tr-TR" sz="2400" dirty="0"/>
              <a:t>Türk edebiyatında eleştiriye dair ilk izler divan şiirindeki hicivler ile halk şiirindeki </a:t>
            </a:r>
            <a:r>
              <a:rPr lang="tr-TR" sz="2400" dirty="0">
                <a:hlinkClick r:id="rId3"/>
              </a:rPr>
              <a:t>taşlamalar</a:t>
            </a:r>
            <a:r>
              <a:rPr lang="tr-TR" sz="2400" dirty="0"/>
              <a:t> olarak kabul edilir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 smtClean="0"/>
              <a:t>Eleştirinin “Tenkit” adıyla bir tür olarak Türk Edebiyatı’nda yer edinmesi ise </a:t>
            </a:r>
            <a:r>
              <a:rPr lang="tr-TR" sz="2400" dirty="0" smtClean="0">
                <a:hlinkClick r:id="rId4"/>
              </a:rPr>
              <a:t>Tanzimat Dönemi</a:t>
            </a:r>
            <a:r>
              <a:rPr lang="tr-TR" sz="2400" dirty="0" smtClean="0"/>
              <a:t>‘nde gerçekleşmiştir.</a:t>
            </a:r>
          </a:p>
          <a:p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>Türk edebiyatındaki ilk eleştiri örneği de Namık Kemal’in, Ziya Paşa’nın kitabını eleştirdiği “</a:t>
            </a:r>
            <a:r>
              <a:rPr lang="tr-TR" sz="2400" b="1" dirty="0" err="1" smtClean="0"/>
              <a:t>Tahrib</a:t>
            </a:r>
            <a:r>
              <a:rPr lang="tr-TR" sz="2400" b="1" dirty="0" smtClean="0"/>
              <a:t>-i Harabat</a:t>
            </a:r>
            <a:r>
              <a:rPr lang="tr-TR" sz="2400" dirty="0" smtClean="0"/>
              <a:t>” adlı eseridir. </a:t>
            </a:r>
          </a:p>
          <a:p>
            <a:endParaRPr lang="tr-TR" sz="2400" dirty="0" smtClean="0"/>
          </a:p>
          <a:p>
            <a:r>
              <a:rPr lang="tr-TR" sz="2400" dirty="0" smtClean="0"/>
              <a:t>İlk </a:t>
            </a:r>
            <a:r>
              <a:rPr lang="tr-TR" sz="2400" dirty="0"/>
              <a:t>eleştiri yazısı olarak yine Namık Kemal’in “</a:t>
            </a:r>
            <a:r>
              <a:rPr lang="tr-TR" sz="2400" b="1" dirty="0"/>
              <a:t>Lisan-ı Osmanînin Edebiyatı Hakkında Bazı </a:t>
            </a:r>
            <a:r>
              <a:rPr lang="tr-TR" sz="2400" b="1" dirty="0" err="1"/>
              <a:t>Mülahazâtı</a:t>
            </a:r>
            <a:r>
              <a:rPr lang="tr-TR" sz="2400" b="1" dirty="0"/>
              <a:t> </a:t>
            </a:r>
            <a:r>
              <a:rPr lang="tr-TR" sz="2400" b="1" dirty="0" err="1"/>
              <a:t>Şâmildir</a:t>
            </a:r>
            <a:r>
              <a:rPr lang="tr-TR" sz="2400" b="1" dirty="0"/>
              <a:t>” </a:t>
            </a:r>
            <a:r>
              <a:rPr lang="tr-TR" sz="2400" dirty="0"/>
              <a:t>adlı yazısı kabul edilir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13075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903421" y="0"/>
            <a:ext cx="139435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ELEŞTİRİ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→ Eserin iyi ve kötü yanları ortaya konarak yapıtın değeri belirlenir.</a:t>
            </a:r>
          </a:p>
          <a:p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→ Yapılan bu tenkitlerle sanatçının kendini geliştirmesi amaçlanır.</a:t>
            </a:r>
          </a:p>
          <a:p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→ Eleştirinin merkezinde eser ve sanatçı yer alır.</a:t>
            </a:r>
          </a:p>
          <a:p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→ Eleştirmen eleştiri yapacağı türün özelliklerini çok iyi bir şekilde bilmeli, kültürlü, geniş ve ileri görüşlü olmalıdır.</a:t>
            </a:r>
          </a:p>
          <a:p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→ Anlatım açık ve anlaşılır olmalıdır.</a:t>
            </a:r>
          </a:p>
          <a:p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→ Eleştirmenin bir diğer görevi de eseri okuyucuya tanıtmaktır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269153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903421" y="0"/>
            <a:ext cx="139435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ELEŞTİRİ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→ Sadece eseri yerme amacıyla yazılmaz; olumlu ve olumsuz tarafları vurgulanarak iyiye ve güzele götürme amacı vardır.</a:t>
            </a:r>
          </a:p>
          <a:p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→ Öznel değerlendirmeler yerine nesnel değerlendirmelere dayanır.</a:t>
            </a:r>
          </a:p>
          <a:p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41951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903421" y="0"/>
            <a:ext cx="139435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ELEŞTİRİ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Bir sanat eserini eleştiren kişiye </a:t>
            </a:r>
            <a:r>
              <a:rPr lang="tr-TR" sz="2400" b="1" dirty="0"/>
              <a:t>münekkit</a:t>
            </a:r>
            <a:r>
              <a:rPr lang="tr-TR" sz="2400" dirty="0"/>
              <a:t> ya da </a:t>
            </a:r>
            <a:r>
              <a:rPr lang="tr-TR" sz="2400" b="1" dirty="0"/>
              <a:t>eleştirmen</a:t>
            </a:r>
            <a:r>
              <a:rPr lang="tr-TR" sz="2400" dirty="0"/>
              <a:t> denir. 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b="1" dirty="0"/>
              <a:t>Eleştirmenlerin sahip olması gereken </a:t>
            </a:r>
            <a:r>
              <a:rPr lang="tr-TR" sz="2400" b="1" dirty="0" smtClean="0"/>
              <a:t>özellikler</a:t>
            </a:r>
            <a:r>
              <a:rPr lang="tr-TR" sz="2400" dirty="0" smtClean="0"/>
              <a:t>:</a:t>
            </a:r>
          </a:p>
          <a:p>
            <a:r>
              <a:rPr lang="tr-TR" sz="2400" dirty="0" smtClean="0"/>
              <a:t>* </a:t>
            </a:r>
            <a:r>
              <a:rPr lang="tr-TR" sz="2400" dirty="0"/>
              <a:t>Geniş bir bilgi birikimine ve kültüre sahip olurlar.</a:t>
            </a:r>
          </a:p>
          <a:p>
            <a:r>
              <a:rPr lang="tr-TR" sz="2400" dirty="0"/>
              <a:t>* Alanlarında uzman kişilerdir.</a:t>
            </a:r>
          </a:p>
          <a:p>
            <a:r>
              <a:rPr lang="tr-TR" sz="2400" dirty="0"/>
              <a:t>* Öznel değil nesnel değerlendirmeler yaparlar.</a:t>
            </a:r>
          </a:p>
          <a:p>
            <a:r>
              <a:rPr lang="tr-TR" sz="2400" dirty="0"/>
              <a:t>* Amaçları güzellik oluşturmak değil güzel olanı okura sunmaktır.</a:t>
            </a:r>
          </a:p>
          <a:p>
            <a:r>
              <a:rPr lang="tr-TR" sz="2400" dirty="0"/>
              <a:t>* Ele aldıkları eserin iyi ve kötü yanlarını ortaya koyarlar.</a:t>
            </a:r>
          </a:p>
          <a:p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618413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903421" y="0"/>
            <a:ext cx="139435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ELEŞTİRİ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0070C0"/>
                </a:solidFill>
                <a:hlinkClick r:id="rId3"/>
              </a:rPr>
              <a:t>Eleştiri Türleri (Tenkit Türleri</a:t>
            </a:r>
            <a:r>
              <a:rPr lang="tr-TR" sz="2400" b="1" dirty="0" smtClean="0">
                <a:solidFill>
                  <a:srgbClr val="0070C0"/>
                </a:solidFill>
                <a:hlinkClick r:id="rId3"/>
              </a:rPr>
              <a:t>)</a:t>
            </a:r>
            <a:endParaRPr lang="tr-TR" sz="2400" b="1" dirty="0" smtClean="0">
              <a:solidFill>
                <a:srgbClr val="0070C0"/>
              </a:solidFill>
            </a:endParaRPr>
          </a:p>
          <a:p>
            <a:endParaRPr lang="tr-TR" sz="2400" dirty="0">
              <a:solidFill>
                <a:srgbClr val="0070C0"/>
              </a:solidFill>
            </a:endParaRPr>
          </a:p>
          <a:p>
            <a:r>
              <a:rPr lang="tr-TR" sz="2400" b="1" dirty="0"/>
              <a:t>1. Öznel (İzlenimci) Eleştiri </a:t>
            </a:r>
            <a:endParaRPr lang="tr-TR" sz="2400" dirty="0"/>
          </a:p>
          <a:p>
            <a:r>
              <a:rPr lang="tr-TR" sz="2400" dirty="0"/>
              <a:t>Bu türde eleştirmen kendisini okurun yerine koyarak eserleri değerlendirmeye çalışır. </a:t>
            </a:r>
            <a:endParaRPr lang="tr-TR" sz="2400" dirty="0" smtClean="0"/>
          </a:p>
          <a:p>
            <a:r>
              <a:rPr lang="tr-TR" sz="2400" dirty="0" smtClean="0"/>
              <a:t>Bunu </a:t>
            </a:r>
            <a:r>
              <a:rPr lang="tr-TR" sz="2400" dirty="0"/>
              <a:t>yaparken kendi zevk ve anlayışlarını ön planda tutar, eserin kendisi üzerinde bıraktığı etkiyi dile getirir.</a:t>
            </a:r>
          </a:p>
          <a:p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237692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903421" y="0"/>
            <a:ext cx="139435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ELEŞTİRİ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2. Tarihi ve Sosyolojik </a:t>
            </a:r>
            <a:r>
              <a:rPr lang="tr-TR" sz="2400" b="1" dirty="0" smtClean="0"/>
              <a:t>Eleştiri</a:t>
            </a:r>
          </a:p>
          <a:p>
            <a:endParaRPr lang="tr-TR" sz="2400" b="1" dirty="0"/>
          </a:p>
          <a:p>
            <a:r>
              <a:rPr lang="tr-TR" sz="2400" dirty="0"/>
              <a:t>Eleştirmenin; eseri, eserin oluşturulduğu zamanın toplumsal şartlarına göre değerlendirdiği </a:t>
            </a:r>
            <a:r>
              <a:rPr lang="tr-TR" sz="2400" dirty="0">
                <a:hlinkClick r:id="rId3"/>
              </a:rPr>
              <a:t>eleştiri türü</a:t>
            </a:r>
            <a:r>
              <a:rPr lang="tr-TR" sz="2400" dirty="0"/>
              <a:t>dür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r>
              <a:rPr lang="tr-TR" sz="2400" dirty="0" smtClean="0"/>
              <a:t>Eserin toplumsal bir belge olarak görüldüğü bu eleştiride eser incelenirken zamanın şartları ve toplumsal özellikler göz önünde bulundurulur.</a:t>
            </a:r>
            <a:endParaRPr lang="tr-TR" sz="2400" dirty="0"/>
          </a:p>
          <a:p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5199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903421" y="0"/>
            <a:ext cx="139435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ELEŞTİRİ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3. Yazara/ sanatçıya yönelik eleştiri: </a:t>
            </a:r>
            <a:endParaRPr lang="tr-TR" sz="2400" b="1" dirty="0" smtClean="0"/>
          </a:p>
          <a:p>
            <a:endParaRPr lang="tr-TR" sz="2400" dirty="0"/>
          </a:p>
          <a:p>
            <a:r>
              <a:rPr lang="tr-TR" sz="2400" dirty="0" smtClean="0"/>
              <a:t>Eleştirmenin </a:t>
            </a:r>
            <a:r>
              <a:rPr lang="tr-TR" sz="2400" dirty="0"/>
              <a:t>eseri açıklamak için eser ile eseri yapan arasında ilgi kurduğu eleştiri türüdür.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Eleştirmen</a:t>
            </a:r>
            <a:r>
              <a:rPr lang="tr-TR" sz="2400" dirty="0"/>
              <a:t>, sanatçının hayatını ve kişiliğini inceler.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/>
              <a:t>Eser ile yazarın hayatı arasındaki ilişkiyi inceleyen tenkit “</a:t>
            </a:r>
            <a:r>
              <a:rPr lang="tr-TR" sz="2400" b="1" i="1" dirty="0"/>
              <a:t>biyografik eleştiri</a:t>
            </a:r>
            <a:r>
              <a:rPr lang="tr-TR" sz="2400" dirty="0"/>
              <a:t>“, sanatçının ruh dünyası incelenerek yapılan tenkite “</a:t>
            </a:r>
            <a:r>
              <a:rPr lang="tr-TR" sz="2400" b="1" i="1" dirty="0"/>
              <a:t>ruh bilimsel eleştiri</a:t>
            </a:r>
            <a:r>
              <a:rPr lang="tr-TR" sz="2400" dirty="0"/>
              <a:t>” denir.</a:t>
            </a:r>
            <a:endParaRPr lang="tr-TR" sz="2400" dirty="0" smtClean="0"/>
          </a:p>
          <a:p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6852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903421" y="0"/>
            <a:ext cx="139435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ELEŞTİRİ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4. Esere yönelik eleştiri: </a:t>
            </a:r>
            <a:endParaRPr lang="tr-TR" sz="2400" b="1" dirty="0" smtClean="0"/>
          </a:p>
          <a:p>
            <a:endParaRPr lang="tr-TR" sz="2400" dirty="0"/>
          </a:p>
          <a:p>
            <a:r>
              <a:rPr lang="tr-TR" sz="2400" dirty="0" smtClean="0"/>
              <a:t>Eser </a:t>
            </a:r>
            <a:r>
              <a:rPr lang="tr-TR" sz="2400" dirty="0"/>
              <a:t>incelenirken konunun nasıl işlendiği, işlenişinde izlenen yol, eseri oluşturan anlatım biçimi, dilin kullanımı, tema, konu, yapı gibi hususları değerlendiren eleştiri türüdür.</a:t>
            </a:r>
          </a:p>
          <a:p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142240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903421" y="0"/>
            <a:ext cx="139435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ELEŞTİRİ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5. Çözümleyici eleştiri: </a:t>
            </a:r>
            <a:endParaRPr lang="tr-TR" sz="2400" b="1" dirty="0" smtClean="0"/>
          </a:p>
          <a:p>
            <a:endParaRPr lang="tr-TR" sz="2400" dirty="0"/>
          </a:p>
          <a:p>
            <a:r>
              <a:rPr lang="tr-TR" sz="2400" dirty="0" smtClean="0"/>
              <a:t>Ele </a:t>
            </a:r>
            <a:r>
              <a:rPr lang="tr-TR" sz="2400" dirty="0"/>
              <a:t>alınan eseri çok yönlü inceleyen ve okuru bilgilendiren eleştiri türüdür.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En </a:t>
            </a:r>
            <a:r>
              <a:rPr lang="tr-TR" sz="2400" dirty="0"/>
              <a:t>çok başvurulan bu eleştiri türünde eleştirmen, eseri oluşturan unsurları belli kurallara ve ölçülere bağlı kalarak değerlendirir. </a:t>
            </a:r>
            <a:br>
              <a:rPr lang="tr-TR" sz="2400" dirty="0"/>
            </a:b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66052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1410</TotalTime>
  <Words>273</Words>
  <Application>Microsoft Macintosh PowerPoint</Application>
  <PresentationFormat>Ekran Gösterisi (16:9)</PresentationFormat>
  <Paragraphs>81</Paragraphs>
  <Slides>11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Calibri</vt:lpstr>
      <vt:lpstr>Segoe Print</vt:lpstr>
      <vt:lpstr>Arial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102</cp:revision>
  <dcterms:created xsi:type="dcterms:W3CDTF">2013-01-27T12:21:31Z</dcterms:created>
  <dcterms:modified xsi:type="dcterms:W3CDTF">2020-05-24T14:10:07Z</dcterms:modified>
</cp:coreProperties>
</file>