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9" autoAdjust="0"/>
    <p:restoredTop sz="94656"/>
  </p:normalViewPr>
  <p:slideViewPr>
    <p:cSldViewPr>
      <p:cViewPr varScale="1">
        <p:scale>
          <a:sx n="143" d="100"/>
          <a:sy n="143" d="100"/>
        </p:scale>
        <p:origin x="1096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230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856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9178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unlu-turemes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58138" y="-11875"/>
            <a:ext cx="228492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Ünlü Türemesi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Türkçede bazı tek heceli sözcüklere küçültme ekleri olan “–</a:t>
            </a:r>
            <a:r>
              <a:rPr lang="tr-TR" sz="2400" b="1" dirty="0"/>
              <a:t>cık, -</a:t>
            </a:r>
            <a:r>
              <a:rPr lang="tr-TR" sz="2400" b="1" dirty="0" err="1"/>
              <a:t>cik</a:t>
            </a:r>
            <a:r>
              <a:rPr lang="tr-TR" sz="2400" b="1" dirty="0"/>
              <a:t>, -</a:t>
            </a:r>
            <a:r>
              <a:rPr lang="tr-TR" sz="2400" b="1" dirty="0" smtClean="0"/>
              <a:t>cuk</a:t>
            </a:r>
            <a:r>
              <a:rPr lang="tr-TR" sz="2400" dirty="0" smtClean="0"/>
              <a:t>” </a:t>
            </a:r>
            <a:r>
              <a:rPr lang="tr-TR" sz="2400" dirty="0"/>
              <a:t>getirildiğinde </a:t>
            </a:r>
            <a:r>
              <a:rPr lang="tr-TR" sz="2400" dirty="0" smtClean="0"/>
              <a:t>kök ile ek arasında ünlü bir harfin çıkmasına “</a:t>
            </a:r>
            <a:r>
              <a:rPr lang="tr-TR" sz="2400" dirty="0" smtClean="0">
                <a:hlinkClick r:id="rId3"/>
              </a:rPr>
              <a:t>Ünlü Türemesi</a:t>
            </a:r>
            <a:r>
              <a:rPr lang="tr-TR" sz="2400" dirty="0" smtClean="0"/>
              <a:t>” denir.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Bir + </a:t>
            </a:r>
            <a:r>
              <a:rPr lang="tr-TR" sz="2400" dirty="0" err="1"/>
              <a:t>cik</a:t>
            </a:r>
            <a:r>
              <a:rPr lang="tr-TR" sz="2400" dirty="0"/>
              <a:t> → </a:t>
            </a:r>
            <a:r>
              <a:rPr lang="tr-TR" sz="2400" dirty="0" smtClean="0"/>
              <a:t>Bir</a:t>
            </a:r>
            <a:r>
              <a:rPr lang="tr-TR" sz="2400" b="1" dirty="0" smtClean="0">
                <a:solidFill>
                  <a:srgbClr val="7030A0"/>
                </a:solidFill>
              </a:rPr>
              <a:t>i</a:t>
            </a:r>
            <a:r>
              <a:rPr lang="tr-TR" sz="2400" dirty="0" smtClean="0"/>
              <a:t>cik</a:t>
            </a:r>
          </a:p>
          <a:p>
            <a:pPr algn="just"/>
            <a:endParaRPr lang="tr-TR" sz="2400" dirty="0"/>
          </a:p>
          <a:p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Az + cık → Az</a:t>
            </a:r>
            <a:r>
              <a:rPr lang="tr-TR" sz="2400" b="1" dirty="0">
                <a:solidFill>
                  <a:srgbClr val="3366FF"/>
                </a:solidFill>
                <a:latin typeface="Times New Roman" charset="0"/>
              </a:rPr>
              <a:t>ı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cık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Gül + </a:t>
            </a:r>
            <a:r>
              <a:rPr lang="tr-TR" sz="2400" dirty="0" err="1">
                <a:solidFill>
                  <a:srgbClr val="333333"/>
                </a:solidFill>
                <a:latin typeface="Times New Roman" charset="0"/>
              </a:rPr>
              <a:t>cük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 → Gül</a:t>
            </a:r>
            <a:r>
              <a:rPr lang="tr-TR" sz="2400" b="1" dirty="0">
                <a:solidFill>
                  <a:srgbClr val="3366FF"/>
                </a:solidFill>
                <a:latin typeface="Times New Roman" charset="0"/>
              </a:rPr>
              <a:t>ü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cük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Dar + cık → Dar</a:t>
            </a:r>
            <a:r>
              <a:rPr lang="tr-TR" sz="2400" b="1" dirty="0">
                <a:solidFill>
                  <a:srgbClr val="3366FF"/>
                </a:solidFill>
                <a:latin typeface="Times New Roman" charset="0"/>
              </a:rPr>
              <a:t>a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cık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Genç + </a:t>
            </a:r>
            <a:r>
              <a:rPr lang="tr-TR" sz="2400" dirty="0" err="1">
                <a:solidFill>
                  <a:srgbClr val="333333"/>
                </a:solidFill>
                <a:latin typeface="Times New Roman" charset="0"/>
              </a:rPr>
              <a:t>cik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 → Genc</a:t>
            </a:r>
            <a:r>
              <a:rPr lang="tr-TR" sz="2400" b="1" dirty="0">
                <a:solidFill>
                  <a:srgbClr val="3366FF"/>
                </a:solidFill>
                <a:latin typeface="Times New Roman" charset="0"/>
              </a:rPr>
              <a:t>e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cik</a:t>
            </a:r>
            <a:endParaRPr lang="tr-TR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58138" y="-11875"/>
            <a:ext cx="228492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Ünlü Türemesi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⇒ </a:t>
            </a:r>
            <a:r>
              <a:rPr lang="tr-TR" sz="2400" dirty="0" smtClean="0"/>
              <a:t>Pekiştirme yapılırken de araya ünlü bir harf türeyebilir.</a:t>
            </a:r>
          </a:p>
          <a:p>
            <a:endParaRPr lang="tr-TR" sz="2400" dirty="0"/>
          </a:p>
          <a:p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Yap + yalnız → </a:t>
            </a:r>
            <a:r>
              <a:rPr lang="tr-TR" sz="2400" dirty="0" smtClean="0">
                <a:solidFill>
                  <a:srgbClr val="333333"/>
                </a:solidFill>
                <a:latin typeface="Times New Roman" charset="0"/>
              </a:rPr>
              <a:t>Yap</a:t>
            </a:r>
            <a:r>
              <a:rPr lang="tr-TR" sz="2400" b="1" dirty="0" smtClean="0">
                <a:solidFill>
                  <a:srgbClr val="3366FF"/>
                </a:solidFill>
                <a:latin typeface="Times New Roman" charset="0"/>
              </a:rPr>
              <a:t>a</a:t>
            </a:r>
            <a:r>
              <a:rPr lang="tr-TR" sz="2400" dirty="0" smtClean="0">
                <a:solidFill>
                  <a:srgbClr val="333333"/>
                </a:solidFill>
                <a:latin typeface="Times New Roman" charset="0"/>
              </a:rPr>
              <a:t>yalnız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Sap + sağlam → Sap</a:t>
            </a:r>
            <a:r>
              <a:rPr lang="tr-TR" sz="2400" b="1" dirty="0">
                <a:solidFill>
                  <a:srgbClr val="3366FF"/>
                </a:solidFill>
                <a:latin typeface="Times New Roman" charset="0"/>
              </a:rPr>
              <a:t>a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sağlam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 err="1">
                <a:solidFill>
                  <a:srgbClr val="333333"/>
                </a:solidFill>
                <a:latin typeface="Times New Roman" charset="0"/>
              </a:rPr>
              <a:t>Güp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 + gündüz → Güp</a:t>
            </a:r>
            <a:r>
              <a:rPr lang="tr-TR" sz="2400" b="1" dirty="0">
                <a:solidFill>
                  <a:srgbClr val="3366FF"/>
                </a:solidFill>
                <a:latin typeface="Times New Roman" charset="0"/>
              </a:rPr>
              <a:t>e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gündüz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 err="1">
                <a:solidFill>
                  <a:srgbClr val="333333"/>
                </a:solidFill>
                <a:latin typeface="Times New Roman" charset="0"/>
              </a:rPr>
              <a:t>Çep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 + çevre → Çep</a:t>
            </a:r>
            <a:r>
              <a:rPr lang="tr-TR" sz="2400" b="1" dirty="0">
                <a:solidFill>
                  <a:srgbClr val="3366FF"/>
                </a:solidFill>
                <a:latin typeface="Times New Roman" charset="0"/>
              </a:rPr>
              <a:t>e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çevre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 err="1">
                <a:solidFill>
                  <a:srgbClr val="333333"/>
                </a:solidFill>
                <a:latin typeface="Times New Roman" charset="0"/>
              </a:rPr>
              <a:t>Düp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 + düz → Düp</a:t>
            </a:r>
            <a:r>
              <a:rPr lang="tr-TR" sz="2400" b="1" dirty="0">
                <a:solidFill>
                  <a:srgbClr val="3366FF"/>
                </a:solidFill>
                <a:latin typeface="Times New Roman" charset="0"/>
              </a:rPr>
              <a:t>e</a:t>
            </a:r>
            <a:r>
              <a:rPr lang="tr-TR" sz="2400" dirty="0">
                <a:solidFill>
                  <a:srgbClr val="333333"/>
                </a:solidFill>
                <a:latin typeface="Times New Roman" charset="0"/>
              </a:rPr>
              <a:t>düz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096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458138" y="-11875"/>
            <a:ext cx="228492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Ünlü Türemesi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 smtClean="0"/>
          </a:p>
          <a:p>
            <a:r>
              <a:rPr lang="tr-TR" sz="2600" dirty="0" smtClean="0">
                <a:latin typeface="Adobe Gurmukhi" charset="0"/>
                <a:ea typeface="Adobe Gurmukhi" charset="0"/>
                <a:cs typeface="Adobe Gurmukhi" charset="0"/>
              </a:rPr>
              <a:t>Aşağıdakilerden hangisinde </a:t>
            </a:r>
            <a:r>
              <a:rPr lang="tr-TR" sz="2600" b="1" dirty="0" smtClean="0">
                <a:latin typeface="Adobe Gurmukhi" charset="0"/>
                <a:ea typeface="Adobe Gurmukhi" charset="0"/>
                <a:cs typeface="Adobe Gurmukhi" charset="0"/>
              </a:rPr>
              <a:t>ünlü türemesi </a:t>
            </a:r>
            <a:r>
              <a:rPr lang="tr-TR" sz="2600" dirty="0" smtClean="0">
                <a:latin typeface="Adobe Gurmukhi" charset="0"/>
                <a:ea typeface="Adobe Gurmukhi" charset="0"/>
                <a:cs typeface="Adobe Gurmukhi" charset="0"/>
              </a:rPr>
              <a:t>vardır?</a:t>
            </a:r>
          </a:p>
          <a:p>
            <a:endParaRPr lang="tr-TR" sz="2600" dirty="0">
              <a:latin typeface="Adobe Gurmukhi" charset="0"/>
              <a:ea typeface="Adobe Gurmukhi" charset="0"/>
              <a:cs typeface="Adobe Gurmukhi" charset="0"/>
            </a:endParaRPr>
          </a:p>
          <a:p>
            <a:pPr marL="457200" indent="-457200">
              <a:buAutoNum type="alphaLcParenR"/>
            </a:pPr>
            <a:r>
              <a:rPr lang="tr-TR" sz="2600" dirty="0" smtClean="0">
                <a:latin typeface="Adobe Gurmukhi" charset="0"/>
                <a:ea typeface="Adobe Gurmukhi" charset="0"/>
                <a:cs typeface="Adobe Gurmukhi" charset="0"/>
              </a:rPr>
              <a:t>Ağacı</a:t>
            </a:r>
          </a:p>
          <a:p>
            <a:pPr marL="457200" indent="-457200">
              <a:buAutoNum type="alphaLcParenR"/>
            </a:pPr>
            <a:r>
              <a:rPr lang="tr-TR" sz="2600" dirty="0" smtClean="0">
                <a:latin typeface="Adobe Gurmukhi" charset="0"/>
                <a:ea typeface="Adobe Gurmukhi" charset="0"/>
                <a:cs typeface="Adobe Gurmukhi" charset="0"/>
              </a:rPr>
              <a:t>Darılmak</a:t>
            </a:r>
          </a:p>
          <a:p>
            <a:pPr marL="457200" indent="-457200">
              <a:buAutoNum type="alphaLcParenR"/>
            </a:pPr>
            <a:r>
              <a:rPr lang="tr-TR" sz="2600" dirty="0" smtClean="0">
                <a:latin typeface="Adobe Gurmukhi" charset="0"/>
                <a:ea typeface="Adobe Gurmukhi" charset="0"/>
                <a:cs typeface="Adobe Gurmukhi" charset="0"/>
              </a:rPr>
              <a:t>Benzetti</a:t>
            </a:r>
          </a:p>
          <a:p>
            <a:pPr marL="457200" indent="-457200">
              <a:buAutoNum type="alphaLcParenR"/>
            </a:pPr>
            <a:r>
              <a:rPr lang="tr-TR" sz="2600" dirty="0" smtClean="0">
                <a:latin typeface="Adobe Gurmukhi" charset="0"/>
                <a:ea typeface="Adobe Gurmukhi" charset="0"/>
                <a:cs typeface="Adobe Gurmukhi" charset="0"/>
              </a:rPr>
              <a:t>Öpücük</a:t>
            </a:r>
          </a:p>
          <a:p>
            <a:pPr marL="457200" indent="-457200">
              <a:buAutoNum type="alphaLcParenR"/>
            </a:pPr>
            <a:r>
              <a:rPr lang="tr-TR" sz="2600" dirty="0" smtClean="0">
                <a:latin typeface="Adobe Gurmukhi" charset="0"/>
                <a:ea typeface="Adobe Gurmukhi" charset="0"/>
                <a:cs typeface="Adobe Gurmukhi" charset="0"/>
              </a:rPr>
              <a:t>Küçücük</a:t>
            </a:r>
          </a:p>
          <a:p>
            <a:pPr marL="457200" indent="-457200">
              <a:buAutoNum type="alphaLcParenR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593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89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81</Words>
  <Application>Microsoft Macintosh PowerPoint</Application>
  <PresentationFormat>Ekran Gösterisi (16:9)</PresentationFormat>
  <Paragraphs>25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Adobe Gurmukhi</vt:lpstr>
      <vt:lpstr>Calibri</vt:lpstr>
      <vt:lpstr>Segoe Print</vt:lpstr>
      <vt:lpstr>Times New Roman</vt:lpstr>
      <vt:lpstr>Arial</vt:lpstr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91</cp:revision>
  <dcterms:created xsi:type="dcterms:W3CDTF">2013-01-27T12:21:31Z</dcterms:created>
  <dcterms:modified xsi:type="dcterms:W3CDTF">2020-05-11T14:12:11Z</dcterms:modified>
</cp:coreProperties>
</file>