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9" autoAdjust="0"/>
    <p:restoredTop sz="94656"/>
  </p:normalViewPr>
  <p:slideViewPr>
    <p:cSldViewPr>
      <p:cViewPr varScale="1">
        <p:scale>
          <a:sx n="143" d="100"/>
          <a:sy n="143" d="100"/>
        </p:scale>
        <p:origin x="109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59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14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unsuz-dusmes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357951" y="0"/>
            <a:ext cx="248529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Ünsüz Türemesi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</a:rPr>
              <a:t>⇒</a:t>
            </a:r>
            <a:r>
              <a:rPr lang="tr-TR" sz="2400" dirty="0"/>
              <a:t> Arapçadan dilimize girmiş olan bazı </a:t>
            </a:r>
            <a:r>
              <a:rPr lang="tr-TR" sz="2400" dirty="0" smtClean="0"/>
              <a:t>sözcükler, </a:t>
            </a:r>
            <a:r>
              <a:rPr lang="tr-TR" sz="2400" dirty="0"/>
              <a:t>ünlüyle başlayan bir ek aldıklarında sondaki sessiz harf ikizleşir yani </a:t>
            </a:r>
            <a:r>
              <a:rPr lang="tr-TR" sz="2400" dirty="0">
                <a:hlinkClick r:id="rId3"/>
              </a:rPr>
              <a:t>ünsüz türemesi</a:t>
            </a:r>
            <a:r>
              <a:rPr lang="tr-TR" sz="2400" dirty="0"/>
              <a:t> gerçekleşir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Ret +i → </a:t>
            </a:r>
            <a:r>
              <a:rPr lang="tr-TR" sz="2400" i="1" dirty="0" smtClean="0">
                <a:solidFill>
                  <a:srgbClr val="333333"/>
                </a:solidFill>
                <a:latin typeface="Times New Roman" charset="0"/>
              </a:rPr>
              <a:t>Red</a:t>
            </a:r>
            <a:r>
              <a:rPr lang="tr-TR" sz="2400" i="1" dirty="0" smtClean="0">
                <a:solidFill>
                  <a:srgbClr val="3366FF"/>
                </a:solidFill>
                <a:latin typeface="Times New Roman" charset="0"/>
              </a:rPr>
              <a:t>d</a:t>
            </a:r>
            <a:r>
              <a:rPr lang="tr-TR" sz="2400" i="1" dirty="0" smtClean="0">
                <a:solidFill>
                  <a:srgbClr val="333333"/>
                </a:solidFill>
                <a:latin typeface="Times New Roman" charset="0"/>
              </a:rPr>
              <a:t>i</a:t>
            </a:r>
          </a:p>
          <a:p>
            <a:pPr algn="just"/>
            <a:endParaRPr lang="tr-TR" sz="2400" dirty="0" smtClean="0"/>
          </a:p>
          <a:p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Had </a:t>
            </a: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+ i → Had</a:t>
            </a:r>
            <a:r>
              <a:rPr lang="tr-TR" sz="2400" b="1" i="1" dirty="0">
                <a:solidFill>
                  <a:srgbClr val="3366FF"/>
                </a:solidFill>
                <a:latin typeface="Times New Roman" charset="0"/>
              </a:rPr>
              <a:t>d</a:t>
            </a: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i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Tıp + ı → Tıb</a:t>
            </a:r>
            <a:r>
              <a:rPr lang="tr-TR" sz="2400" b="1" i="1" dirty="0">
                <a:solidFill>
                  <a:srgbClr val="3366FF"/>
                </a:solidFill>
                <a:latin typeface="Times New Roman" charset="0"/>
              </a:rPr>
              <a:t>b</a:t>
            </a: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ı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Zam + ı → Zam</a:t>
            </a:r>
            <a:r>
              <a:rPr lang="tr-TR" sz="2400" b="1" i="1" dirty="0">
                <a:solidFill>
                  <a:srgbClr val="3366FF"/>
                </a:solidFill>
                <a:latin typeface="Times New Roman" charset="0"/>
              </a:rPr>
              <a:t>m</a:t>
            </a: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ı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Hak + ı → Hak</a:t>
            </a:r>
            <a:r>
              <a:rPr lang="tr-TR" sz="2400" b="1" i="1" dirty="0">
                <a:solidFill>
                  <a:srgbClr val="3366FF"/>
                </a:solidFill>
                <a:latin typeface="Times New Roman" charset="0"/>
              </a:rPr>
              <a:t>k</a:t>
            </a: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ı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Zan + </a:t>
            </a:r>
            <a:r>
              <a:rPr lang="tr-TR" sz="2400" i="1" dirty="0" err="1">
                <a:solidFill>
                  <a:srgbClr val="333333"/>
                </a:solidFill>
                <a:latin typeface="Times New Roman" charset="0"/>
              </a:rPr>
              <a:t>ım</a:t>
            </a: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 +</a:t>
            </a:r>
            <a:r>
              <a:rPr lang="tr-TR" sz="2400" i="1" dirty="0" err="1">
                <a:solidFill>
                  <a:srgbClr val="333333"/>
                </a:solidFill>
                <a:latin typeface="Times New Roman" charset="0"/>
              </a:rPr>
              <a:t>ca</a:t>
            </a: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 → Zan</a:t>
            </a:r>
            <a:r>
              <a:rPr lang="tr-TR" sz="2400" b="1" i="1" dirty="0">
                <a:solidFill>
                  <a:srgbClr val="3366FF"/>
                </a:solidFill>
                <a:latin typeface="Times New Roman" charset="0"/>
              </a:rPr>
              <a:t>n</a:t>
            </a: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ımca</a:t>
            </a:r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357951" y="0"/>
            <a:ext cx="248529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Ünsüz Türemesi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⇒</a:t>
            </a:r>
            <a:r>
              <a:rPr lang="tr-TR" sz="2400" dirty="0"/>
              <a:t> Arapça kökenli bazı sözcükler “-etmek, -olmak, -eylemek” gibi yardımcı fiiller aldıklarında kök sonundaki sessiz harf ikizleşir yani ünsüz türemesi meydana gelir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i="1" dirty="0"/>
              <a:t>Af + etmek → </a:t>
            </a:r>
            <a:r>
              <a:rPr lang="tr-TR" sz="2400" i="1" dirty="0" smtClean="0"/>
              <a:t>Af</a:t>
            </a:r>
            <a:r>
              <a:rPr lang="tr-TR" sz="2400" b="1" i="1" dirty="0" smtClean="0">
                <a:solidFill>
                  <a:srgbClr val="00B0F0"/>
                </a:solidFill>
              </a:rPr>
              <a:t>f</a:t>
            </a:r>
            <a:r>
              <a:rPr lang="tr-TR" sz="2400" i="1" dirty="0" smtClean="0"/>
              <a:t>etmek</a:t>
            </a:r>
          </a:p>
          <a:p>
            <a:endParaRPr lang="tr-TR" sz="2400" i="1" dirty="0"/>
          </a:p>
          <a:p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His + etmek → His</a:t>
            </a:r>
            <a:r>
              <a:rPr lang="tr-TR" sz="2400" b="1" i="1" dirty="0">
                <a:solidFill>
                  <a:srgbClr val="3366FF"/>
                </a:solidFill>
                <a:latin typeface="Times New Roman" charset="0"/>
              </a:rPr>
              <a:t>s</a:t>
            </a: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etmek</a:t>
            </a:r>
            <a:br>
              <a:rPr lang="tr-TR" sz="2400" i="1" dirty="0">
                <a:solidFill>
                  <a:srgbClr val="333333"/>
                </a:solidFill>
                <a:latin typeface="Times New Roman" charset="0"/>
              </a:rPr>
            </a:b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Hal + olmak → Hal</a:t>
            </a:r>
            <a:r>
              <a:rPr lang="tr-TR" sz="2400" b="1" i="1" dirty="0">
                <a:solidFill>
                  <a:srgbClr val="3366FF"/>
                </a:solidFill>
                <a:latin typeface="Times New Roman" charset="0"/>
              </a:rPr>
              <a:t>l</a:t>
            </a:r>
            <a:r>
              <a:rPr lang="tr-TR" sz="2400" i="1" dirty="0">
                <a:solidFill>
                  <a:srgbClr val="333333"/>
                </a:solidFill>
                <a:latin typeface="Times New Roman" charset="0"/>
              </a:rPr>
              <a:t>olmak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6068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7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12</Words>
  <Application>Microsoft Macintosh PowerPoint</Application>
  <PresentationFormat>Ekran Gösterisi (16:9)</PresentationFormat>
  <Paragraphs>16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Calibri</vt:lpstr>
      <vt:lpstr>Segoe Print</vt:lpstr>
      <vt:lpstr>Times New Roman</vt:lpstr>
      <vt:lpstr>Arial</vt:lpstr>
      <vt:lpstr>Ofis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91</cp:revision>
  <dcterms:created xsi:type="dcterms:W3CDTF">2013-01-27T12:21:31Z</dcterms:created>
  <dcterms:modified xsi:type="dcterms:W3CDTF">2020-05-11T14:14:03Z</dcterms:modified>
</cp:coreProperties>
</file>