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60" r:id="rId4"/>
    <p:sldId id="261" r:id="rId5"/>
    <p:sldId id="259" r:id="rId6"/>
    <p:sldId id="262" r:id="rId7"/>
    <p:sldId id="263" r:id="rId8"/>
    <p:sldId id="264" r:id="rId9"/>
    <p:sldId id="257" r:id="rId10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43" autoAdjust="0"/>
    <p:restoredTop sz="94718"/>
  </p:normalViewPr>
  <p:slideViewPr>
    <p:cSldViewPr>
      <p:cViewPr varScale="1">
        <p:scale>
          <a:sx n="118" d="100"/>
          <a:sy n="118" d="100"/>
        </p:scale>
        <p:origin x="376" y="19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27.09.2020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38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88339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90793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88453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936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42903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51912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23588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382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27.09.2020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27.09.2020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27.09.2020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27.09.2020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27.09.2020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27.09.2020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27.09.2020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27.09.2020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27.09.2020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27.09.2020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27.09.2020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27.09.2020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edebiyatciyim.com/dilin-kullanimdan-dogan-turleri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4" Type="http://schemas.openxmlformats.org/officeDocument/2006/relationships/image" Target="../media/image1.jpg"/><Relationship Id="rId5" Type="http://schemas.openxmlformats.org/officeDocument/2006/relationships/hyperlink" Target="https://www.edebiyatciyim.com/" TargetMode="External"/><Relationship Id="rId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083147" y="0"/>
            <a:ext cx="503490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/>
              <a:t>Dilin Kullanımından Doğan Türleri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err="1"/>
              <a:t>Türkçede</a:t>
            </a:r>
            <a:r>
              <a:rPr lang="tr-TR" sz="2400" dirty="0"/>
              <a:t>, kullanımdan kaynaklı olarak </a:t>
            </a:r>
            <a:r>
              <a:rPr lang="tr-TR" sz="2400" dirty="0" err="1"/>
              <a:t>günümüze</a:t>
            </a:r>
            <a:r>
              <a:rPr lang="tr-TR" sz="2400" dirty="0"/>
              <a:t> </a:t>
            </a:r>
            <a:r>
              <a:rPr lang="tr-TR" sz="2400" dirty="0" smtClean="0"/>
              <a:t>dek birçok dil farklılığı ortaya çıkmıştır.</a:t>
            </a:r>
          </a:p>
          <a:p>
            <a:endParaRPr lang="tr-TR" sz="2400" dirty="0"/>
          </a:p>
          <a:p>
            <a:r>
              <a:rPr lang="tr-TR" sz="2400" dirty="0">
                <a:hlinkClick r:id="rId3"/>
              </a:rPr>
              <a:t>Dilin Kullanımından Doğan </a:t>
            </a:r>
            <a:r>
              <a:rPr lang="tr-TR" sz="2400" dirty="0" smtClean="0">
                <a:hlinkClick r:id="rId3"/>
              </a:rPr>
              <a:t>Türleri</a:t>
            </a:r>
            <a:r>
              <a:rPr lang="tr-TR" sz="2400" dirty="0" smtClean="0"/>
              <a:t> şu şekildedir:</a:t>
            </a:r>
          </a:p>
          <a:p>
            <a:endParaRPr lang="tr-TR" sz="2400" dirty="0" smtClean="0"/>
          </a:p>
          <a:p>
            <a:r>
              <a:rPr lang="tr-TR" sz="2400" dirty="0" smtClean="0"/>
              <a:t>Lehçe</a:t>
            </a:r>
          </a:p>
          <a:p>
            <a:r>
              <a:rPr lang="tr-TR" sz="2400" dirty="0" smtClean="0"/>
              <a:t>Şive</a:t>
            </a:r>
          </a:p>
          <a:p>
            <a:r>
              <a:rPr lang="tr-TR" sz="2400" dirty="0" smtClean="0"/>
              <a:t>Ağız</a:t>
            </a:r>
          </a:p>
          <a:p>
            <a:r>
              <a:rPr lang="tr-TR" sz="2400" dirty="0" smtClean="0"/>
              <a:t>Argo</a:t>
            </a:r>
          </a:p>
          <a:p>
            <a:r>
              <a:rPr lang="tr-TR" sz="2400" dirty="0" smtClean="0"/>
              <a:t>Jargon</a:t>
            </a:r>
          </a:p>
          <a:p>
            <a:r>
              <a:rPr lang="tr-TR" sz="2400" dirty="0" smtClean="0"/>
              <a:t>Yazı Dili</a:t>
            </a:r>
          </a:p>
          <a:p>
            <a:r>
              <a:rPr lang="tr-TR" sz="2400" dirty="0" smtClean="0"/>
              <a:t>Konuşma Dili</a:t>
            </a:r>
            <a:endParaRPr lang="tr-TR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083147" y="0"/>
            <a:ext cx="503490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/>
              <a:t>Dilin Kullanımından Doğan Türleri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00B050"/>
                </a:solidFill>
              </a:rPr>
              <a:t>LEHÇE</a:t>
            </a:r>
            <a:endParaRPr lang="tr-TR" sz="2400" dirty="0" smtClean="0"/>
          </a:p>
          <a:p>
            <a:r>
              <a:rPr lang="tr-TR" sz="2400" dirty="0"/>
              <a:t>Bir dilin </a:t>
            </a:r>
            <a:r>
              <a:rPr lang="tr-TR" sz="2400" dirty="0" smtClean="0"/>
              <a:t>tarihi gelişim sürecinde, </a:t>
            </a:r>
            <a:r>
              <a:rPr lang="tr-TR" sz="2400" dirty="0"/>
              <a:t>metinlerle takip edilebilen </a:t>
            </a:r>
            <a:r>
              <a:rPr lang="tr-TR" sz="2400" dirty="0" smtClean="0"/>
              <a:t>dönemlerden önce </a:t>
            </a:r>
            <a:r>
              <a:rPr lang="tr-TR" sz="2400" dirty="0"/>
              <a:t>o dilden </a:t>
            </a:r>
            <a:r>
              <a:rPr lang="tr-TR" sz="2400" dirty="0" smtClean="0"/>
              <a:t>ayrılmış̧ </a:t>
            </a:r>
            <a:r>
              <a:rPr lang="tr-TR" sz="2400" dirty="0"/>
              <a:t>ve farklı </a:t>
            </a:r>
            <a:r>
              <a:rPr lang="tr-TR" sz="2400" dirty="0" smtClean="0"/>
              <a:t>bicimde gelişmiş̧ </a:t>
            </a:r>
            <a:r>
              <a:rPr lang="tr-TR" sz="2400" dirty="0"/>
              <a:t>kollarına </a:t>
            </a:r>
            <a:r>
              <a:rPr lang="tr-TR" sz="2400" dirty="0" smtClean="0"/>
              <a:t>lehçe </a:t>
            </a:r>
            <a:r>
              <a:rPr lang="tr-TR" sz="2400" dirty="0"/>
              <a:t>denir.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Lehçeler </a:t>
            </a:r>
            <a:r>
              <a:rPr lang="tr-TR" sz="2400" dirty="0"/>
              <a:t>ana dilden ses, </a:t>
            </a:r>
            <a:r>
              <a:rPr lang="tr-TR" sz="2400" dirty="0" smtClean="0"/>
              <a:t>sekil </a:t>
            </a:r>
            <a:r>
              <a:rPr lang="tr-TR" sz="2400" dirty="0"/>
              <a:t>ve kelime bakımından </a:t>
            </a:r>
            <a:r>
              <a:rPr lang="tr-TR" sz="2400" dirty="0" smtClean="0"/>
              <a:t>büyük </a:t>
            </a:r>
            <a:r>
              <a:rPr lang="tr-TR" sz="2400" dirty="0"/>
              <a:t>ayrılıklar </a:t>
            </a:r>
            <a:r>
              <a:rPr lang="tr-TR" sz="2400" dirty="0" smtClean="0"/>
              <a:t>gösterir. </a:t>
            </a:r>
          </a:p>
          <a:p>
            <a:endParaRPr lang="tr-TR" sz="2400" dirty="0"/>
          </a:p>
          <a:p>
            <a:r>
              <a:rPr lang="tr-TR" sz="2400" dirty="0" smtClean="0"/>
              <a:t>Coğrafi değişmeler </a:t>
            </a:r>
            <a:r>
              <a:rPr lang="tr-TR" sz="2400" dirty="0"/>
              <a:t>ve </a:t>
            </a:r>
            <a:r>
              <a:rPr lang="tr-TR" sz="2400" dirty="0" smtClean="0"/>
              <a:t>kültürel farklılaşmalar, </a:t>
            </a:r>
            <a:r>
              <a:rPr lang="tr-TR" sz="2400" dirty="0"/>
              <a:t>bu ayrılmada </a:t>
            </a:r>
            <a:r>
              <a:rPr lang="tr-TR" sz="2400" dirty="0" smtClean="0"/>
              <a:t>önemli </a:t>
            </a:r>
            <a:r>
              <a:rPr lang="tr-TR" sz="2400" dirty="0"/>
              <a:t>rol oynar.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>
                <a:solidFill>
                  <a:srgbClr val="FF0000"/>
                </a:solidFill>
              </a:rPr>
              <a:t>Türkçenin Lehçeleri: Yakut Türkçesi </a:t>
            </a:r>
            <a:r>
              <a:rPr lang="tr-TR" sz="2400" dirty="0">
                <a:solidFill>
                  <a:srgbClr val="FF0000"/>
                </a:solidFill>
              </a:rPr>
              <a:t>ve </a:t>
            </a:r>
            <a:r>
              <a:rPr lang="tr-TR" sz="2400" dirty="0" smtClean="0">
                <a:solidFill>
                  <a:srgbClr val="FF0000"/>
                </a:solidFill>
              </a:rPr>
              <a:t>Çuvaş̧ Türkçesi</a:t>
            </a:r>
            <a:endParaRPr lang="tr-T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330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083147" y="0"/>
            <a:ext cx="503490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/>
              <a:t>Dilin Kullanımından Doğan Türleri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00B050"/>
                </a:solidFill>
              </a:rPr>
              <a:t>ŞİVE</a:t>
            </a:r>
            <a:endParaRPr lang="tr-TR" sz="2400" dirty="0" smtClean="0"/>
          </a:p>
          <a:p>
            <a:r>
              <a:rPr lang="tr-TR" sz="2400" dirty="0"/>
              <a:t>Bir dilin izlenebilen tarihî </a:t>
            </a:r>
            <a:r>
              <a:rPr lang="tr-TR" sz="2400" dirty="0" smtClean="0"/>
              <a:t>dönemlerinde </a:t>
            </a:r>
            <a:r>
              <a:rPr lang="tr-TR" sz="2400" dirty="0"/>
              <a:t>birbirinden ayrılan kolu olan, bazı kelime ve ses </a:t>
            </a:r>
            <a:r>
              <a:rPr lang="tr-TR" sz="2400" dirty="0" smtClean="0"/>
              <a:t>farklılıkları içeren </a:t>
            </a:r>
            <a:r>
              <a:rPr lang="tr-TR" sz="2400" dirty="0"/>
              <a:t>kullanımına </a:t>
            </a:r>
            <a:r>
              <a:rPr lang="tr-TR" sz="2400" b="1" dirty="0" err="1"/>
              <a:t>şive</a:t>
            </a:r>
            <a:r>
              <a:rPr lang="tr-TR" sz="2400" b="1" dirty="0"/>
              <a:t> </a:t>
            </a:r>
            <a:r>
              <a:rPr lang="tr-TR" sz="2400" dirty="0"/>
              <a:t>denir. 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 smtClean="0"/>
              <a:t>Ayrılıklar lehçede olduğu </a:t>
            </a:r>
            <a:r>
              <a:rPr lang="tr-TR" sz="2400" dirty="0"/>
              <a:t>kadar keskin </a:t>
            </a:r>
            <a:r>
              <a:rPr lang="tr-TR" sz="2400" dirty="0" err="1"/>
              <a:t>değildir</a:t>
            </a:r>
            <a:r>
              <a:rPr lang="tr-TR" sz="2400" dirty="0"/>
              <a:t>. 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 smtClean="0"/>
              <a:t>Türkçenin Şiveleri: Kazak Türkçesi, </a:t>
            </a:r>
            <a:r>
              <a:rPr lang="tr-TR" sz="2400" dirty="0"/>
              <a:t>Uygur </a:t>
            </a:r>
            <a:r>
              <a:rPr lang="tr-TR" sz="2400" dirty="0" smtClean="0"/>
              <a:t>Türkçesi, </a:t>
            </a:r>
            <a:r>
              <a:rPr lang="tr-TR" sz="2400" dirty="0"/>
              <a:t>Kırgız </a:t>
            </a:r>
            <a:r>
              <a:rPr lang="tr-TR" sz="2400" dirty="0" smtClean="0"/>
              <a:t>Türkçesi, </a:t>
            </a:r>
            <a:r>
              <a:rPr lang="tr-TR" sz="2400" dirty="0"/>
              <a:t>Azeri </a:t>
            </a:r>
            <a:r>
              <a:rPr lang="tr-TR" sz="2400" dirty="0" smtClean="0"/>
              <a:t>Türkçesi</a:t>
            </a:r>
          </a:p>
          <a:p>
            <a:endParaRPr lang="tr-TR" sz="2400" dirty="0"/>
          </a:p>
          <a:p>
            <a:r>
              <a:rPr lang="tr-TR" sz="2200" dirty="0" smtClean="0">
                <a:solidFill>
                  <a:srgbClr val="FF0000"/>
                </a:solidFill>
              </a:rPr>
              <a:t>Türkiye Türkçesi: </a:t>
            </a:r>
            <a:r>
              <a:rPr lang="tr-TR" sz="2200" dirty="0">
                <a:solidFill>
                  <a:srgbClr val="FF0000"/>
                </a:solidFill>
              </a:rPr>
              <a:t>Yakında bakkal var mı? </a:t>
            </a:r>
          </a:p>
          <a:p>
            <a:r>
              <a:rPr lang="tr-TR" sz="2200" dirty="0">
                <a:solidFill>
                  <a:srgbClr val="FF0000"/>
                </a:solidFill>
              </a:rPr>
              <a:t>Azeri </a:t>
            </a:r>
            <a:r>
              <a:rPr lang="tr-TR" sz="2200" dirty="0" smtClean="0">
                <a:solidFill>
                  <a:srgbClr val="FF0000"/>
                </a:solidFill>
              </a:rPr>
              <a:t>Türkçesi: </a:t>
            </a:r>
            <a:r>
              <a:rPr lang="tr-TR" sz="2200" dirty="0">
                <a:solidFill>
                  <a:srgbClr val="FF0000"/>
                </a:solidFill>
              </a:rPr>
              <a:t>Bu </a:t>
            </a:r>
            <a:r>
              <a:rPr lang="tr-TR" sz="2200" dirty="0" err="1">
                <a:solidFill>
                  <a:srgbClr val="FF0000"/>
                </a:solidFill>
              </a:rPr>
              <a:t>yahınlarda</a:t>
            </a:r>
            <a:r>
              <a:rPr lang="tr-TR" sz="2200" dirty="0">
                <a:solidFill>
                  <a:srgbClr val="FF0000"/>
                </a:solidFill>
              </a:rPr>
              <a:t> </a:t>
            </a:r>
            <a:r>
              <a:rPr lang="tr-TR" sz="2200" dirty="0" err="1">
                <a:solidFill>
                  <a:srgbClr val="FF0000"/>
                </a:solidFill>
              </a:rPr>
              <a:t>erzag</a:t>
            </a:r>
            <a:r>
              <a:rPr lang="tr-TR" sz="2200" dirty="0">
                <a:solidFill>
                  <a:srgbClr val="FF0000"/>
                </a:solidFill>
              </a:rPr>
              <a:t> </a:t>
            </a:r>
            <a:r>
              <a:rPr lang="tr-TR" sz="2200" dirty="0" err="1">
                <a:solidFill>
                  <a:srgbClr val="FF0000"/>
                </a:solidFill>
              </a:rPr>
              <a:t>dükkanı</a:t>
            </a:r>
            <a:r>
              <a:rPr lang="tr-TR" sz="2200" dirty="0">
                <a:solidFill>
                  <a:srgbClr val="FF0000"/>
                </a:solidFill>
              </a:rPr>
              <a:t> var mı? </a:t>
            </a:r>
          </a:p>
          <a:p>
            <a:r>
              <a:rPr lang="tr-TR" sz="2200" dirty="0" smtClean="0">
                <a:solidFill>
                  <a:srgbClr val="FF0000"/>
                </a:solidFill>
              </a:rPr>
              <a:t>Özbek Türkçesi: </a:t>
            </a:r>
            <a:r>
              <a:rPr lang="tr-TR" sz="2200" dirty="0">
                <a:solidFill>
                  <a:srgbClr val="FF0000"/>
                </a:solidFill>
              </a:rPr>
              <a:t>Yakında bakkal barı mı? </a:t>
            </a:r>
          </a:p>
        </p:txBody>
      </p:sp>
    </p:spTree>
    <p:extLst>
      <p:ext uri="{BB962C8B-B14F-4D97-AF65-F5344CB8AC3E}">
        <p14:creationId xmlns:p14="http://schemas.microsoft.com/office/powerpoint/2010/main" val="40845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083147" y="0"/>
            <a:ext cx="503490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/>
              <a:t>Dilin Kullanımından Doğan Türleri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00B050"/>
                </a:solidFill>
              </a:rPr>
              <a:t>AĞIZ</a:t>
            </a:r>
            <a:endParaRPr lang="tr-TR" sz="2400" dirty="0" smtClean="0"/>
          </a:p>
          <a:p>
            <a:r>
              <a:rPr lang="tr-TR" sz="2400" dirty="0"/>
              <a:t>Bir </a:t>
            </a:r>
            <a:r>
              <a:rPr lang="tr-TR" sz="2400" dirty="0" smtClean="0"/>
              <a:t>ülke içinde </a:t>
            </a:r>
            <a:r>
              <a:rPr lang="tr-TR" sz="2400" dirty="0"/>
              <a:t>aynı dilin farklı </a:t>
            </a:r>
            <a:r>
              <a:rPr lang="tr-TR" sz="2400" dirty="0" smtClean="0"/>
              <a:t>konuşma şekillerine </a:t>
            </a:r>
            <a:r>
              <a:rPr lang="tr-TR" sz="2400" b="1" dirty="0" smtClean="0"/>
              <a:t>ağız </a:t>
            </a:r>
            <a:r>
              <a:rPr lang="tr-TR" sz="2400" dirty="0"/>
              <a:t>denir.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Ağız, yörelere göre söyleyiş̧ farklılıklarıdır </a:t>
            </a:r>
            <a:r>
              <a:rPr lang="tr-TR" sz="2400" dirty="0"/>
              <a:t>ve bu farklılıklar yalnızca </a:t>
            </a:r>
            <a:r>
              <a:rPr lang="tr-TR" sz="2400" dirty="0" smtClean="0"/>
              <a:t>söyleyişte </a:t>
            </a:r>
            <a:r>
              <a:rPr lang="tr-TR" sz="2400" dirty="0" err="1"/>
              <a:t>görülür</a:t>
            </a:r>
            <a:r>
              <a:rPr lang="tr-TR" sz="2400" dirty="0"/>
              <a:t>; </a:t>
            </a:r>
            <a:r>
              <a:rPr lang="tr-TR" sz="2400" dirty="0" smtClean="0"/>
              <a:t>yazılış̧ </a:t>
            </a:r>
            <a:r>
              <a:rPr lang="tr-TR" sz="2400" dirty="0"/>
              <a:t>aynıdır. </a:t>
            </a:r>
          </a:p>
          <a:p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>
                <a:solidFill>
                  <a:srgbClr val="FF0000"/>
                </a:solidFill>
              </a:rPr>
              <a:t>İstanbul ağzı: </a:t>
            </a:r>
            <a:r>
              <a:rPr lang="tr-TR" sz="2400" dirty="0">
                <a:solidFill>
                  <a:srgbClr val="FF0000"/>
                </a:solidFill>
              </a:rPr>
              <a:t>Ne yapacaksın? </a:t>
            </a:r>
            <a:endParaRPr lang="tr-TR" sz="2400" dirty="0" smtClean="0">
              <a:solidFill>
                <a:srgbClr val="FF0000"/>
              </a:solidFill>
            </a:endParaRPr>
          </a:p>
          <a:p>
            <a:r>
              <a:rPr lang="tr-TR" sz="2400" dirty="0" smtClean="0">
                <a:solidFill>
                  <a:srgbClr val="FF0000"/>
                </a:solidFill>
              </a:rPr>
              <a:t>Kayseri ağzı: </a:t>
            </a:r>
            <a:r>
              <a:rPr lang="tr-TR" sz="2400" dirty="0" err="1">
                <a:solidFill>
                  <a:srgbClr val="FF0000"/>
                </a:solidFill>
              </a:rPr>
              <a:t>Nööreceen</a:t>
            </a:r>
            <a:r>
              <a:rPr lang="tr-TR" sz="2400" dirty="0">
                <a:solidFill>
                  <a:srgbClr val="FF0000"/>
                </a:solidFill>
              </a:rPr>
              <a:t>? </a:t>
            </a:r>
            <a:endParaRPr lang="tr-TR" sz="2400" dirty="0" smtClean="0">
              <a:solidFill>
                <a:srgbClr val="FF0000"/>
              </a:solidFill>
            </a:endParaRPr>
          </a:p>
          <a:p>
            <a:r>
              <a:rPr lang="tr-TR" sz="2400" dirty="0" smtClean="0">
                <a:solidFill>
                  <a:srgbClr val="FF0000"/>
                </a:solidFill>
              </a:rPr>
              <a:t>Kütahya ağzı: </a:t>
            </a:r>
            <a:r>
              <a:rPr lang="tr-TR" sz="2400" dirty="0" err="1">
                <a:solidFill>
                  <a:srgbClr val="FF0000"/>
                </a:solidFill>
              </a:rPr>
              <a:t>Netcen</a:t>
            </a:r>
            <a:r>
              <a:rPr lang="tr-TR" sz="2400" dirty="0">
                <a:solidFill>
                  <a:srgbClr val="FF0000"/>
                </a:solidFill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943769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083147" y="0"/>
            <a:ext cx="503490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/>
              <a:t>Dilin Kullanımından Doğan Türleri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00B050"/>
                </a:solidFill>
              </a:rPr>
              <a:t>ARGO</a:t>
            </a:r>
          </a:p>
          <a:p>
            <a:endParaRPr lang="tr-TR" sz="2400" dirty="0"/>
          </a:p>
          <a:p>
            <a:r>
              <a:rPr lang="tr-TR" sz="2400" dirty="0"/>
              <a:t>Her yerde ve her zaman kullanılmayan veya kullanılmaması gereken </a:t>
            </a:r>
            <a:r>
              <a:rPr lang="tr-TR" sz="2400" dirty="0" err="1"/>
              <a:t>ç</a:t>
            </a:r>
            <a:r>
              <a:rPr lang="tr-TR" sz="2400" dirty="0" err="1" smtClean="0"/>
              <a:t>oğunlukla</a:t>
            </a:r>
            <a:r>
              <a:rPr lang="tr-TR" sz="2400" dirty="0" smtClean="0"/>
              <a:t> </a:t>
            </a:r>
            <a:r>
              <a:rPr lang="tr-TR" sz="2400" dirty="0" err="1"/>
              <a:t>eğitimsiz</a:t>
            </a:r>
            <a:r>
              <a:rPr lang="tr-TR" sz="2400" dirty="0"/>
              <a:t> </a:t>
            </a:r>
            <a:r>
              <a:rPr lang="tr-TR" sz="2400" dirty="0" err="1"/>
              <a:t>kişilerin</a:t>
            </a:r>
            <a:r>
              <a:rPr lang="tr-TR" sz="2400" dirty="0"/>
              <a:t> </a:t>
            </a:r>
            <a:r>
              <a:rPr lang="tr-TR" sz="2400" dirty="0" err="1"/>
              <a:t>söylediği</a:t>
            </a:r>
            <a:r>
              <a:rPr lang="tr-TR" sz="2400" dirty="0"/>
              <a:t> </a:t>
            </a:r>
            <a:r>
              <a:rPr lang="tr-TR" sz="2400" dirty="0" err="1"/>
              <a:t>söz</a:t>
            </a:r>
            <a:r>
              <a:rPr lang="tr-TR" sz="2400" dirty="0"/>
              <a:t> veya deyimlere </a:t>
            </a:r>
            <a:r>
              <a:rPr lang="tr-TR" sz="2400" b="1" dirty="0"/>
              <a:t>argo </a:t>
            </a:r>
            <a:r>
              <a:rPr lang="tr-TR" sz="2400" dirty="0"/>
              <a:t>denir. </a:t>
            </a:r>
          </a:p>
          <a:p>
            <a:endParaRPr lang="tr-TR" sz="2400" dirty="0" smtClean="0"/>
          </a:p>
          <a:p>
            <a:r>
              <a:rPr lang="tr-TR" sz="2400" dirty="0"/>
              <a:t>Farklı bir </a:t>
            </a:r>
            <a:r>
              <a:rPr lang="tr-TR" sz="2400" dirty="0" err="1"/>
              <a:t>anlaşma</a:t>
            </a:r>
            <a:r>
              <a:rPr lang="tr-TR" sz="2400" dirty="0"/>
              <a:t> </a:t>
            </a:r>
            <a:r>
              <a:rPr lang="tr-TR" sz="2400" dirty="0" err="1"/>
              <a:t>biçimi</a:t>
            </a:r>
            <a:r>
              <a:rPr lang="tr-TR" sz="2400" dirty="0"/>
              <a:t> </a:t>
            </a:r>
            <a:r>
              <a:rPr lang="tr-TR" sz="2400" dirty="0" err="1"/>
              <a:t>sağlamak</a:t>
            </a:r>
            <a:r>
              <a:rPr lang="tr-TR" sz="2400" dirty="0"/>
              <a:t> </a:t>
            </a:r>
            <a:r>
              <a:rPr lang="tr-TR" sz="2400" dirty="0" err="1"/>
              <a:t>üzere</a:t>
            </a:r>
            <a:r>
              <a:rPr lang="tr-TR" sz="2400" dirty="0"/>
              <a:t> </a:t>
            </a:r>
            <a:r>
              <a:rPr lang="tr-TR" sz="2400" dirty="0" err="1"/>
              <a:t>oluşturulan</a:t>
            </a:r>
            <a:r>
              <a:rPr lang="tr-TR" sz="2400" dirty="0"/>
              <a:t> argoda ortak dildeki kelimelere </a:t>
            </a:r>
            <a:r>
              <a:rPr lang="tr-TR" sz="2400" dirty="0" err="1"/>
              <a:t>özel</a:t>
            </a:r>
            <a:r>
              <a:rPr lang="tr-TR" sz="2400" dirty="0"/>
              <a:t> anlamlar verilir, bazı kelimelerde </a:t>
            </a:r>
            <a:r>
              <a:rPr lang="tr-TR" sz="2400" dirty="0" err="1"/>
              <a:t>değişiklik</a:t>
            </a:r>
            <a:r>
              <a:rPr lang="tr-TR" sz="2400" dirty="0"/>
              <a:t> yapılır.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>
                <a:solidFill>
                  <a:srgbClr val="FF0000"/>
                </a:solidFill>
              </a:rPr>
              <a:t>Standart dil: </a:t>
            </a:r>
            <a:r>
              <a:rPr lang="tr-TR" sz="2400" dirty="0" err="1">
                <a:solidFill>
                  <a:srgbClr val="FF0000"/>
                </a:solidFill>
              </a:rPr>
              <a:t>çalmak</a:t>
            </a:r>
            <a:r>
              <a:rPr lang="tr-TR" sz="2400" dirty="0">
                <a:solidFill>
                  <a:srgbClr val="FF0000"/>
                </a:solidFill>
              </a:rPr>
              <a:t/>
            </a:r>
            <a:br>
              <a:rPr lang="tr-TR" sz="2400" dirty="0">
                <a:solidFill>
                  <a:srgbClr val="FF0000"/>
                </a:solidFill>
              </a:rPr>
            </a:br>
            <a:r>
              <a:rPr lang="tr-TR" sz="2400" dirty="0">
                <a:solidFill>
                  <a:srgbClr val="FF0000"/>
                </a:solidFill>
              </a:rPr>
              <a:t>Argo: </a:t>
            </a:r>
            <a:r>
              <a:rPr lang="tr-TR" sz="2400" dirty="0" smtClean="0">
                <a:solidFill>
                  <a:srgbClr val="FF0000"/>
                </a:solidFill>
              </a:rPr>
              <a:t>araklamak</a:t>
            </a:r>
            <a:endParaRPr lang="tr-TR" sz="2400" dirty="0">
              <a:solidFill>
                <a:srgbClr val="FF0000"/>
              </a:solidFill>
            </a:endParaRPr>
          </a:p>
          <a:p>
            <a:r>
              <a:rPr lang="tr-TR" sz="2400" dirty="0" smtClean="0">
                <a:solidFill>
                  <a:srgbClr val="FF0000"/>
                </a:solidFill>
              </a:rPr>
              <a:t>Atmasyon, uyutmak, </a:t>
            </a:r>
            <a:r>
              <a:rPr lang="tr-TR" sz="2400" dirty="0" err="1" smtClean="0">
                <a:solidFill>
                  <a:srgbClr val="FF0000"/>
                </a:solidFill>
              </a:rPr>
              <a:t>zaka</a:t>
            </a:r>
            <a:r>
              <a:rPr lang="mr-IN" sz="2400" dirty="0" smtClean="0">
                <a:solidFill>
                  <a:srgbClr val="FF0000"/>
                </a:solidFill>
              </a:rPr>
              <a:t>…</a:t>
            </a:r>
            <a:endParaRPr lang="tr-T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997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083147" y="0"/>
            <a:ext cx="503490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/>
              <a:t>Dilin Kullanımından Doğan Türleri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00B050"/>
                </a:solidFill>
              </a:rPr>
              <a:t>JARGON</a:t>
            </a:r>
          </a:p>
          <a:p>
            <a:endParaRPr lang="tr-TR" sz="2400" dirty="0"/>
          </a:p>
          <a:p>
            <a:r>
              <a:rPr lang="tr-TR" sz="2400" dirty="0"/>
              <a:t>Fikrî, mesleki veya belli bir kesim </a:t>
            </a:r>
            <a:r>
              <a:rPr lang="tr-TR" sz="2400" dirty="0" smtClean="0"/>
              <a:t>içinde </a:t>
            </a:r>
            <a:r>
              <a:rPr lang="tr-TR" sz="2400" dirty="0"/>
              <a:t>ortak </a:t>
            </a:r>
            <a:r>
              <a:rPr lang="tr-TR" sz="2400" dirty="0" smtClean="0"/>
              <a:t>yönleri </a:t>
            </a:r>
            <a:r>
              <a:rPr lang="tr-TR" sz="2400" dirty="0"/>
              <a:t>bulunan; ortak zevk, iş, </a:t>
            </a:r>
            <a:r>
              <a:rPr lang="tr-TR" sz="2400" dirty="0" smtClean="0"/>
              <a:t>uğraş̧ </a:t>
            </a:r>
            <a:r>
              <a:rPr lang="tr-TR" sz="2400" dirty="0"/>
              <a:t>veya </a:t>
            </a:r>
            <a:r>
              <a:rPr lang="tr-TR" sz="2400" dirty="0" smtClean="0"/>
              <a:t>birliktelik içinde </a:t>
            </a:r>
            <a:r>
              <a:rPr lang="tr-TR" sz="2400" dirty="0"/>
              <a:t>olan </a:t>
            </a:r>
            <a:r>
              <a:rPr lang="tr-TR" sz="2400" dirty="0" smtClean="0"/>
              <a:t>kişilerin kullandığı, zümre dışındakilerin anlayamayacağı şekilde oluşturulan </a:t>
            </a:r>
            <a:r>
              <a:rPr lang="tr-TR" sz="2400" dirty="0"/>
              <a:t>anlamı </a:t>
            </a:r>
            <a:r>
              <a:rPr lang="tr-TR" sz="2400" dirty="0" smtClean="0"/>
              <a:t>örtük </a:t>
            </a:r>
            <a:r>
              <a:rPr lang="tr-TR" sz="2400" dirty="0"/>
              <a:t>dile </a:t>
            </a:r>
            <a:r>
              <a:rPr lang="tr-TR" sz="2400" b="1" dirty="0"/>
              <a:t>jargon </a:t>
            </a:r>
            <a:r>
              <a:rPr lang="tr-TR" sz="2400" dirty="0"/>
              <a:t>denir. </a:t>
            </a:r>
            <a:endParaRPr lang="tr-TR" sz="2400" dirty="0" smtClean="0"/>
          </a:p>
          <a:p>
            <a:endParaRPr lang="tr-TR" sz="2400" dirty="0"/>
          </a:p>
          <a:p>
            <a:endParaRPr lang="tr-TR" sz="2400" dirty="0"/>
          </a:p>
          <a:p>
            <a:r>
              <a:rPr lang="tr-TR" sz="2400" b="1" dirty="0" smtClean="0"/>
              <a:t>Örnek </a:t>
            </a:r>
            <a:endParaRPr lang="tr-TR" sz="2400" dirty="0"/>
          </a:p>
          <a:p>
            <a:r>
              <a:rPr lang="tr-TR" sz="2400" dirty="0">
                <a:solidFill>
                  <a:srgbClr val="FF0000"/>
                </a:solidFill>
              </a:rPr>
              <a:t>Jargon: alabanda (denizcilik), kup (terzi), </a:t>
            </a:r>
            <a:r>
              <a:rPr lang="tr-TR" sz="2400" dirty="0" err="1">
                <a:solidFill>
                  <a:srgbClr val="FF0000"/>
                </a:solidFill>
              </a:rPr>
              <a:t>fiyonta</a:t>
            </a:r>
            <a:r>
              <a:rPr lang="tr-TR" sz="2400" dirty="0">
                <a:solidFill>
                  <a:srgbClr val="FF0000"/>
                </a:solidFill>
              </a:rPr>
              <a:t> (ayakkabıcı</a:t>
            </a:r>
            <a:r>
              <a:rPr lang="tr-TR" sz="2400" dirty="0" smtClean="0">
                <a:solidFill>
                  <a:srgbClr val="FF0000"/>
                </a:solidFill>
              </a:rPr>
              <a:t>)</a:t>
            </a:r>
          </a:p>
          <a:p>
            <a:r>
              <a:rPr lang="tr-TR" sz="2400" dirty="0" err="1">
                <a:solidFill>
                  <a:srgbClr val="FF0000"/>
                </a:solidFill>
              </a:rPr>
              <a:t>Büte</a:t>
            </a:r>
            <a:r>
              <a:rPr lang="tr-TR" sz="2400" dirty="0">
                <a:solidFill>
                  <a:srgbClr val="FF0000"/>
                </a:solidFill>
              </a:rPr>
              <a:t> bırakmak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endParaRPr lang="tr-T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795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083147" y="0"/>
            <a:ext cx="503490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/>
              <a:t>Dilin Kullanımından Doğan Türleri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078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00B050"/>
                </a:solidFill>
              </a:rPr>
              <a:t>YAZI DİLİ (STANDART DİL)</a:t>
            </a:r>
          </a:p>
          <a:p>
            <a:r>
              <a:rPr lang="tr-TR" sz="2400" dirty="0" smtClean="0"/>
              <a:t>Bir </a:t>
            </a:r>
            <a:r>
              <a:rPr lang="tr-TR" sz="2400" dirty="0"/>
              <a:t>dilde </a:t>
            </a:r>
            <a:r>
              <a:rPr lang="tr-TR" sz="2400" dirty="0" smtClean="0"/>
              <a:t>birliği </a:t>
            </a:r>
            <a:r>
              <a:rPr lang="tr-TR" sz="2400" dirty="0"/>
              <a:t>ve </a:t>
            </a:r>
            <a:r>
              <a:rPr lang="tr-TR" sz="2400" dirty="0" smtClean="0"/>
              <a:t>anlaşma kolaylığını sağlamak için </a:t>
            </a:r>
            <a:r>
              <a:rPr lang="tr-TR" sz="2400" dirty="0"/>
              <a:t>kullanılan dildir</a:t>
            </a:r>
            <a:r>
              <a:rPr lang="tr-TR" sz="2400" dirty="0" smtClean="0"/>
              <a:t>. </a:t>
            </a:r>
          </a:p>
          <a:p>
            <a:endParaRPr lang="tr-TR" sz="2400" dirty="0"/>
          </a:p>
          <a:p>
            <a:r>
              <a:rPr lang="tr-TR" sz="2400" dirty="0" smtClean="0"/>
              <a:t>Konuşma </a:t>
            </a:r>
            <a:r>
              <a:rPr lang="tr-TR" sz="2400" dirty="0"/>
              <a:t>dili her </a:t>
            </a:r>
            <a:r>
              <a:rPr lang="tr-TR" sz="2400" dirty="0" smtClean="0"/>
              <a:t>bölgenin doğal, günlük </a:t>
            </a:r>
            <a:r>
              <a:rPr lang="tr-TR" sz="2400" dirty="0"/>
              <a:t>dili olmasına </a:t>
            </a:r>
            <a:r>
              <a:rPr lang="tr-TR" sz="2400" dirty="0" smtClean="0"/>
              <a:t>karşılık </a:t>
            </a:r>
            <a:r>
              <a:rPr lang="tr-TR" sz="2400" dirty="0"/>
              <a:t>yazı dili, okuma yazmada kullanılan ortak dildir.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300" dirty="0"/>
              <a:t>Bir dil, o dilin </a:t>
            </a:r>
            <a:r>
              <a:rPr lang="tr-TR" sz="2300" dirty="0" smtClean="0"/>
              <a:t>ağızlarından </a:t>
            </a:r>
            <a:r>
              <a:rPr lang="tr-TR" sz="2300" dirty="0"/>
              <a:t>birine </a:t>
            </a:r>
            <a:r>
              <a:rPr lang="tr-TR" sz="2300" dirty="0" smtClean="0"/>
              <a:t>göre </a:t>
            </a:r>
            <a:r>
              <a:rPr lang="tr-TR" sz="2300" dirty="0"/>
              <a:t>yazılır ve bu </a:t>
            </a:r>
            <a:r>
              <a:rPr lang="tr-TR" sz="2300" dirty="0" smtClean="0"/>
              <a:t>yazılış̧</a:t>
            </a:r>
            <a:r>
              <a:rPr lang="tr-TR" sz="2300" dirty="0"/>
              <a:t>, standart yazı dilini </a:t>
            </a:r>
            <a:r>
              <a:rPr lang="tr-TR" sz="2300" dirty="0" smtClean="0"/>
              <a:t>oluşturur. Yazı dili olan ağız, o memleketin kültür merkezi olarak gelişen yeridir aynı zamanda.</a:t>
            </a:r>
          </a:p>
          <a:p>
            <a:endParaRPr lang="tr-TR" sz="2300" dirty="0"/>
          </a:p>
          <a:p>
            <a:r>
              <a:rPr lang="tr-TR" sz="2300" dirty="0" smtClean="0"/>
              <a:t>Türkiye Türkçesinin </a:t>
            </a:r>
            <a:r>
              <a:rPr lang="tr-TR" sz="2300" dirty="0"/>
              <a:t>yazı dilinde </a:t>
            </a:r>
            <a:r>
              <a:rPr lang="tr-TR" sz="2300" dirty="0" smtClean="0"/>
              <a:t>İstanbul ağzı </a:t>
            </a:r>
            <a:r>
              <a:rPr lang="tr-TR" sz="2300" dirty="0"/>
              <a:t>esas </a:t>
            </a:r>
            <a:r>
              <a:rPr lang="tr-TR" sz="2300" dirty="0" smtClean="0"/>
              <a:t>alınmıştır. </a:t>
            </a:r>
            <a:endParaRPr lang="tr-TR" sz="2300" dirty="0"/>
          </a:p>
        </p:txBody>
      </p:sp>
    </p:spTree>
    <p:extLst>
      <p:ext uri="{BB962C8B-B14F-4D97-AF65-F5344CB8AC3E}">
        <p14:creationId xmlns:p14="http://schemas.microsoft.com/office/powerpoint/2010/main" val="1803203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083147" y="0"/>
            <a:ext cx="503490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/>
              <a:t>Dilin Kullanımından Doğan Türleri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00B050"/>
                </a:solidFill>
              </a:rPr>
              <a:t>KONUŞMA DİLİ</a:t>
            </a:r>
          </a:p>
          <a:p>
            <a:r>
              <a:rPr lang="tr-TR" sz="2400" dirty="0" smtClean="0"/>
              <a:t>Günlük </a:t>
            </a:r>
            <a:r>
              <a:rPr lang="tr-TR" sz="2400" dirty="0"/>
              <a:t>hayatta insanlarla </a:t>
            </a:r>
            <a:r>
              <a:rPr lang="tr-TR" sz="2400" dirty="0" smtClean="0"/>
              <a:t>iletişim </a:t>
            </a:r>
            <a:r>
              <a:rPr lang="tr-TR" sz="2400" dirty="0"/>
              <a:t>kurmak </a:t>
            </a:r>
            <a:r>
              <a:rPr lang="tr-TR" sz="2400" dirty="0" smtClean="0"/>
              <a:t>için </a:t>
            </a:r>
            <a:r>
              <a:rPr lang="tr-TR" sz="2400" dirty="0"/>
              <a:t>kullanılan dildir.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Bu </a:t>
            </a:r>
            <a:r>
              <a:rPr lang="tr-TR" sz="2400" dirty="0"/>
              <a:t>dil, </a:t>
            </a:r>
            <a:r>
              <a:rPr lang="tr-TR" sz="2400" dirty="0" smtClean="0"/>
              <a:t>doğal olduğu için konuşma </a:t>
            </a:r>
            <a:r>
              <a:rPr lang="tr-TR" sz="2400" dirty="0"/>
              <a:t>esnasında </a:t>
            </a:r>
            <a:r>
              <a:rPr lang="tr-TR" sz="2400" dirty="0" smtClean="0"/>
              <a:t>cümlenin </a:t>
            </a:r>
            <a:r>
              <a:rPr lang="tr-TR" sz="2400" dirty="0"/>
              <a:t>kurallı olup </a:t>
            </a:r>
            <a:r>
              <a:rPr lang="tr-TR" sz="2400" dirty="0" smtClean="0"/>
              <a:t>olmadığına, </a:t>
            </a:r>
            <a:r>
              <a:rPr lang="tr-TR" sz="2400" dirty="0"/>
              <a:t>kelimelerin </a:t>
            </a:r>
            <a:r>
              <a:rPr lang="tr-TR" sz="2400" dirty="0" smtClean="0"/>
              <a:t>doğru </a:t>
            </a:r>
            <a:r>
              <a:rPr lang="tr-TR" sz="2400" dirty="0"/>
              <a:t>sıralanıp </a:t>
            </a:r>
            <a:r>
              <a:rPr lang="tr-TR" sz="2400" dirty="0" smtClean="0"/>
              <a:t>sıralanmadığına, söyleyişin doğru </a:t>
            </a:r>
            <a:r>
              <a:rPr lang="tr-TR" sz="2400" dirty="0"/>
              <a:t>olup </a:t>
            </a:r>
            <a:r>
              <a:rPr lang="tr-TR" sz="2400" dirty="0" smtClean="0"/>
              <a:t>olmadığına </a:t>
            </a:r>
            <a:r>
              <a:rPr lang="tr-TR" sz="2400" dirty="0"/>
              <a:t>pek dikkat edilmez.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Bu </a:t>
            </a:r>
            <a:r>
              <a:rPr lang="tr-TR" sz="2400" dirty="0"/>
              <a:t>sebeple zaman </a:t>
            </a:r>
            <a:r>
              <a:rPr lang="tr-TR" sz="2400" dirty="0" smtClean="0"/>
              <a:t>içinde, bölgeden bölgeye değişen </a:t>
            </a:r>
            <a:r>
              <a:rPr lang="tr-TR" sz="2400" dirty="0"/>
              <a:t>birtakım </a:t>
            </a:r>
            <a:r>
              <a:rPr lang="tr-TR" sz="2400" dirty="0" smtClean="0"/>
              <a:t>söyleyiş̧ </a:t>
            </a:r>
            <a:r>
              <a:rPr lang="tr-TR" sz="2400" dirty="0"/>
              <a:t>ve kelime farklılıkları ortaya </a:t>
            </a:r>
            <a:r>
              <a:rPr lang="tr-TR" sz="2400" dirty="0" smtClean="0"/>
              <a:t>çıkar. </a:t>
            </a:r>
          </a:p>
          <a:p>
            <a:endParaRPr lang="tr-TR" sz="2400" dirty="0"/>
          </a:p>
          <a:p>
            <a:r>
              <a:rPr lang="tr-TR" sz="2000" dirty="0" err="1">
                <a:solidFill>
                  <a:srgbClr val="FF0000"/>
                </a:solidFill>
              </a:rPr>
              <a:t>Giddiin</a:t>
            </a:r>
            <a:r>
              <a:rPr lang="tr-TR" sz="2000" dirty="0">
                <a:solidFill>
                  <a:srgbClr val="FF0000"/>
                </a:solidFill>
              </a:rPr>
              <a:t> aklıma </a:t>
            </a:r>
            <a:r>
              <a:rPr lang="tr-TR" sz="2000" dirty="0" err="1">
                <a:solidFill>
                  <a:srgbClr val="FF0000"/>
                </a:solidFill>
              </a:rPr>
              <a:t>geldikce</a:t>
            </a:r>
            <a:r>
              <a:rPr lang="tr-TR" sz="2000" dirty="0">
                <a:solidFill>
                  <a:srgbClr val="FF0000"/>
                </a:solidFill>
              </a:rPr>
              <a:t> canım </a:t>
            </a:r>
            <a:r>
              <a:rPr lang="tr-TR" sz="2000" dirty="0" err="1">
                <a:solidFill>
                  <a:srgbClr val="FF0000"/>
                </a:solidFill>
              </a:rPr>
              <a:t>çok</a:t>
            </a:r>
            <a:r>
              <a:rPr lang="tr-TR" sz="2000" dirty="0">
                <a:solidFill>
                  <a:srgbClr val="FF0000"/>
                </a:solidFill>
              </a:rPr>
              <a:t> </a:t>
            </a:r>
            <a:r>
              <a:rPr lang="tr-TR" sz="2000" dirty="0" err="1">
                <a:solidFill>
                  <a:srgbClr val="FF0000"/>
                </a:solidFill>
              </a:rPr>
              <a:t>sıkılıyo</a:t>
            </a:r>
            <a:r>
              <a:rPr lang="tr-TR" sz="2000" dirty="0">
                <a:solidFill>
                  <a:srgbClr val="FF0000"/>
                </a:solidFill>
              </a:rPr>
              <a:t>. </a:t>
            </a:r>
            <a:r>
              <a:rPr lang="tr-TR" sz="2000" dirty="0" err="1">
                <a:solidFill>
                  <a:srgbClr val="FF0000"/>
                </a:solidFill>
              </a:rPr>
              <a:t>Nası</a:t>
            </a:r>
            <a:r>
              <a:rPr lang="tr-TR" sz="2000" dirty="0">
                <a:solidFill>
                  <a:srgbClr val="FF0000"/>
                </a:solidFill>
              </a:rPr>
              <a:t> </a:t>
            </a:r>
            <a:r>
              <a:rPr lang="tr-TR" sz="2000" dirty="0" err="1">
                <a:solidFill>
                  <a:srgbClr val="FF0000"/>
                </a:solidFill>
              </a:rPr>
              <a:t>dayanıcam</a:t>
            </a:r>
            <a:r>
              <a:rPr lang="tr-TR" sz="2000" dirty="0">
                <a:solidFill>
                  <a:srgbClr val="FF0000"/>
                </a:solidFill>
              </a:rPr>
              <a:t> </a:t>
            </a:r>
            <a:r>
              <a:rPr lang="tr-TR" sz="2000" dirty="0" err="1">
                <a:solidFill>
                  <a:srgbClr val="FF0000"/>
                </a:solidFill>
              </a:rPr>
              <a:t>yokluuna</a:t>
            </a:r>
            <a:r>
              <a:rPr lang="tr-TR" sz="2000" dirty="0">
                <a:solidFill>
                  <a:srgbClr val="FF0000"/>
                </a:solidFill>
              </a:rPr>
              <a:t> </a:t>
            </a:r>
            <a:r>
              <a:rPr lang="tr-TR" sz="2000" dirty="0" err="1">
                <a:solidFill>
                  <a:srgbClr val="FF0000"/>
                </a:solidFill>
              </a:rPr>
              <a:t>bilemiyom</a:t>
            </a:r>
            <a:r>
              <a:rPr lang="tr-TR" sz="2000" dirty="0">
                <a:solidFill>
                  <a:srgbClr val="FF0000"/>
                </a:solidFill>
              </a:rPr>
              <a:t>. Her yerde </a:t>
            </a:r>
            <a:r>
              <a:rPr lang="tr-TR" sz="2000" dirty="0" err="1">
                <a:solidFill>
                  <a:srgbClr val="FF0000"/>
                </a:solidFill>
              </a:rPr>
              <a:t>gözlerim</a:t>
            </a:r>
            <a:r>
              <a:rPr lang="tr-TR" sz="2000" dirty="0">
                <a:solidFill>
                  <a:srgbClr val="FF0000"/>
                </a:solidFill>
              </a:rPr>
              <a:t> hep seni </a:t>
            </a:r>
            <a:r>
              <a:rPr lang="tr-TR" sz="2000" dirty="0" err="1">
                <a:solidFill>
                  <a:srgbClr val="FF0000"/>
                </a:solidFill>
              </a:rPr>
              <a:t>arıyacak</a:t>
            </a:r>
            <a:r>
              <a:rPr lang="tr-TR" sz="2000" dirty="0">
                <a:solidFill>
                  <a:srgbClr val="FF000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012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 smtClean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1485</TotalTime>
  <Words>560</Words>
  <Application>Microsoft Macintosh PowerPoint</Application>
  <PresentationFormat>Ekran Gösterisi (16:9)</PresentationFormat>
  <Paragraphs>88</Paragraphs>
  <Slides>9</Slides>
  <Notes>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Mangal</vt:lpstr>
      <vt:lpstr>Segoe Print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Kullanıcısı</cp:lastModifiedBy>
  <cp:revision>114</cp:revision>
  <dcterms:created xsi:type="dcterms:W3CDTF">2013-01-27T12:21:31Z</dcterms:created>
  <dcterms:modified xsi:type="dcterms:W3CDTF">2020-09-27T12:36:02Z</dcterms:modified>
</cp:coreProperties>
</file>