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1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43" autoAdjust="0"/>
    <p:restoredTop sz="94785"/>
  </p:normalViewPr>
  <p:slideViewPr>
    <p:cSldViewPr>
      <p:cViewPr varScale="1">
        <p:scale>
          <a:sx n="142" d="100"/>
          <a:sy n="142" d="100"/>
        </p:scale>
        <p:origin x="1320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30.09.2020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3790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34224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7497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62188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22006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78985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30.09.2020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30.09.2020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30.09.2020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30.09.2020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30.09.2020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30.09.2020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30.09.2020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30.09.2020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30.09.2020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30.09.2020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30.09.2020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30.09.2020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edebiyatciyim.com/dusunceyi-gelistirme-yollari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4" Type="http://schemas.openxmlformats.org/officeDocument/2006/relationships/image" Target="../media/image1.jpg"/><Relationship Id="rId5" Type="http://schemas.openxmlformats.org/officeDocument/2006/relationships/hyperlink" Target="https://www.edebiyatciyim.com/" TargetMode="External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100171" y="3735"/>
            <a:ext cx="500085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DÜŞÜNCEYİ GELİŞTİRME YOLLARI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627534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Bir konuda ileri </a:t>
            </a:r>
            <a:r>
              <a:rPr lang="tr-TR" sz="2400" dirty="0" smtClean="0"/>
              <a:t>sürülen </a:t>
            </a:r>
            <a:r>
              <a:rPr lang="tr-TR" sz="2400" dirty="0" smtClean="0"/>
              <a:t>düşünceyi geliştirmek</a:t>
            </a:r>
            <a:r>
              <a:rPr lang="tr-TR" sz="2400" dirty="0" smtClean="0"/>
              <a:t>, </a:t>
            </a:r>
            <a:r>
              <a:rPr lang="tr-TR" sz="2400" dirty="0"/>
              <a:t>desteklemek, inandırıcı kılmak ve </a:t>
            </a:r>
            <a:r>
              <a:rPr lang="tr-TR" sz="2400" dirty="0" smtClean="0"/>
              <a:t>düşüncenin </a:t>
            </a:r>
            <a:r>
              <a:rPr lang="tr-TR" sz="2400" dirty="0" smtClean="0"/>
              <a:t>etkisini </a:t>
            </a:r>
            <a:r>
              <a:rPr lang="tr-TR" sz="2400" dirty="0"/>
              <a:t>artırmak amacıyla </a:t>
            </a:r>
            <a:r>
              <a:rPr lang="tr-TR" sz="2400" dirty="0" smtClean="0"/>
              <a:t>başvurulan tekniklere </a:t>
            </a:r>
            <a:r>
              <a:rPr lang="tr-TR" sz="2400" b="1" dirty="0" smtClean="0">
                <a:hlinkClick r:id="rId3"/>
              </a:rPr>
              <a:t>düşünceyi geliştirme </a:t>
            </a:r>
            <a:r>
              <a:rPr lang="tr-TR" sz="2400" b="1" dirty="0">
                <a:hlinkClick r:id="rId3"/>
              </a:rPr>
              <a:t>yolları</a:t>
            </a:r>
            <a:r>
              <a:rPr lang="tr-TR" sz="2400" b="1" dirty="0"/>
              <a:t> </a:t>
            </a:r>
            <a:r>
              <a:rPr lang="tr-TR" sz="2400" dirty="0"/>
              <a:t>denir.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/>
              <a:t>Tanımlama, benzetme, </a:t>
            </a:r>
            <a:r>
              <a:rPr lang="tr-TR" sz="2400" dirty="0" smtClean="0"/>
              <a:t>karşılaştırma, </a:t>
            </a:r>
            <a:r>
              <a:rPr lang="tr-TR" sz="2400" dirty="0"/>
              <a:t>tanık </a:t>
            </a:r>
            <a:r>
              <a:rPr lang="tr-TR" sz="2400" dirty="0" smtClean="0"/>
              <a:t>gösterme </a:t>
            </a:r>
            <a:r>
              <a:rPr lang="tr-TR" sz="2400" dirty="0"/>
              <a:t>(alıntı yapma), </a:t>
            </a:r>
            <a:r>
              <a:rPr lang="tr-TR" sz="2400" dirty="0" smtClean="0"/>
              <a:t>örnekleme, </a:t>
            </a:r>
            <a:r>
              <a:rPr lang="tr-TR" sz="2400" dirty="0"/>
              <a:t>sayısal verilerden yararlanma </a:t>
            </a:r>
            <a:r>
              <a:rPr lang="tr-TR" sz="2400" dirty="0" smtClean="0"/>
              <a:t>başlıca düşünceyi geliştirme </a:t>
            </a:r>
            <a:r>
              <a:rPr lang="tr-TR" sz="2400" dirty="0"/>
              <a:t>yollarındandır. </a:t>
            </a:r>
          </a:p>
          <a:p>
            <a:endParaRPr lang="tr-TR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100171" y="3735"/>
            <a:ext cx="500085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DÜŞÜNCEYİ GELİŞTİRME YOLLARI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107504" y="627534"/>
            <a:ext cx="89289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101BFF"/>
                </a:solidFill>
              </a:rPr>
              <a:t>Tanımlama: </a:t>
            </a:r>
            <a:endParaRPr lang="tr-TR" sz="2400" b="1" dirty="0" smtClean="0">
              <a:solidFill>
                <a:srgbClr val="101BFF"/>
              </a:solidFill>
            </a:endParaRPr>
          </a:p>
          <a:p>
            <a:r>
              <a:rPr lang="tr-TR" sz="2400" dirty="0" smtClean="0"/>
              <a:t>Bir </a:t>
            </a:r>
            <a:r>
              <a:rPr lang="tr-TR" sz="2400" dirty="0"/>
              <a:t>kavram ya da </a:t>
            </a:r>
            <a:r>
              <a:rPr lang="tr-TR" sz="2400" dirty="0" smtClean="0"/>
              <a:t>varlığın </a:t>
            </a:r>
            <a:r>
              <a:rPr lang="tr-TR" sz="2400" dirty="0"/>
              <a:t>belirgin </a:t>
            </a:r>
            <a:r>
              <a:rPr lang="tr-TR" sz="2400" dirty="0" smtClean="0"/>
              <a:t>özellikleriyle </a:t>
            </a:r>
            <a:r>
              <a:rPr lang="tr-TR" sz="2400" dirty="0"/>
              <a:t>tanıtılmasıdır.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err="1" smtClean="0"/>
              <a:t>So</a:t>
            </a:r>
            <a:r>
              <a:rPr lang="tr-TR" sz="2400" dirty="0" err="1"/>
              <a:t>̈zu</a:t>
            </a:r>
            <a:r>
              <a:rPr lang="tr-TR" sz="2400" dirty="0"/>
              <a:t>̈ edilen varlık ya da kavramla ilgili “Nedir?”, “Kimdir?” sorularının </a:t>
            </a:r>
            <a:r>
              <a:rPr lang="tr-TR" sz="2400" dirty="0" smtClean="0"/>
              <a:t>karşılığını içerir.</a:t>
            </a:r>
          </a:p>
          <a:p>
            <a:endParaRPr lang="tr-TR" sz="2400" dirty="0"/>
          </a:p>
          <a:p>
            <a:r>
              <a:rPr lang="tr-TR" sz="2000" i="1" dirty="0">
                <a:solidFill>
                  <a:srgbClr val="FF0000"/>
                </a:solidFill>
              </a:rPr>
              <a:t>Edebiyat, duygu ve düşüncelerin insanlarda estetik bir </a:t>
            </a:r>
            <a:r>
              <a:rPr lang="tr-TR" sz="2000" i="1" dirty="0" smtClean="0">
                <a:solidFill>
                  <a:srgbClr val="FF0000"/>
                </a:solidFill>
              </a:rPr>
              <a:t>zevk uyandıracak </a:t>
            </a:r>
            <a:r>
              <a:rPr lang="tr-TR" sz="2000" i="1" dirty="0">
                <a:solidFill>
                  <a:srgbClr val="FF0000"/>
                </a:solidFill>
              </a:rPr>
              <a:t>şekilde yazı ve söz ile anlatılması sanatıdır.</a:t>
            </a:r>
            <a:r>
              <a:rPr lang="tr-TR" sz="2000" dirty="0" smtClean="0">
                <a:solidFill>
                  <a:srgbClr val="FF0000"/>
                </a:solidFill>
              </a:rPr>
              <a:t> </a:t>
            </a:r>
          </a:p>
          <a:p>
            <a:endParaRPr lang="tr-TR" sz="2000" dirty="0">
              <a:solidFill>
                <a:srgbClr val="FF0000"/>
              </a:solidFill>
            </a:endParaRPr>
          </a:p>
          <a:p>
            <a:r>
              <a:rPr lang="tr-TR" sz="2000" i="1" dirty="0">
                <a:solidFill>
                  <a:srgbClr val="FF0000"/>
                </a:solidFill>
              </a:rPr>
              <a:t>Mahkemelerde, kongrelerde, </a:t>
            </a:r>
            <a:r>
              <a:rPr lang="tr-TR" sz="2000" i="1" dirty="0" smtClean="0">
                <a:solidFill>
                  <a:srgbClr val="FF0000"/>
                </a:solidFill>
              </a:rPr>
              <a:t>soruşturmalarda, </a:t>
            </a:r>
            <a:r>
              <a:rPr lang="tr-TR" sz="2000" i="1" dirty="0">
                <a:solidFill>
                  <a:srgbClr val="FF0000"/>
                </a:solidFill>
              </a:rPr>
              <a:t>resmî toplantılarda vb. yerlerde </a:t>
            </a:r>
            <a:r>
              <a:rPr lang="tr-TR" sz="2000" i="1" dirty="0" smtClean="0">
                <a:solidFill>
                  <a:srgbClr val="FF0000"/>
                </a:solidFill>
              </a:rPr>
              <a:t>söylenen sözleri, yaşanan </a:t>
            </a:r>
            <a:r>
              <a:rPr lang="tr-TR" sz="2000" i="1" dirty="0">
                <a:solidFill>
                  <a:srgbClr val="FF0000"/>
                </a:solidFill>
              </a:rPr>
              <a:t>olayları ve bunların </a:t>
            </a:r>
            <a:r>
              <a:rPr lang="tr-TR" sz="2000" i="1" dirty="0" smtClean="0">
                <a:solidFill>
                  <a:srgbClr val="FF0000"/>
                </a:solidFill>
              </a:rPr>
              <a:t>sonuçlarını içeren </a:t>
            </a:r>
            <a:r>
              <a:rPr lang="tr-TR" sz="2000" i="1" dirty="0">
                <a:solidFill>
                  <a:srgbClr val="FF0000"/>
                </a:solidFill>
              </a:rPr>
              <a:t>metinlere </a:t>
            </a:r>
            <a:r>
              <a:rPr lang="tr-TR" sz="2000" b="1" i="1" dirty="0">
                <a:solidFill>
                  <a:srgbClr val="FF0000"/>
                </a:solidFill>
              </a:rPr>
              <a:t>tutanak </a:t>
            </a:r>
            <a:r>
              <a:rPr lang="tr-TR" sz="2000" i="1" dirty="0">
                <a:solidFill>
                  <a:srgbClr val="FF0000"/>
                </a:solidFill>
              </a:rPr>
              <a:t>denir.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878814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100171" y="3735"/>
            <a:ext cx="500085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DÜŞÜNCEYİ GELİŞTİRME YOLLARI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107504" y="627534"/>
            <a:ext cx="8928992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101BFF"/>
                </a:solidFill>
              </a:rPr>
              <a:t>Benzetme: </a:t>
            </a:r>
          </a:p>
          <a:p>
            <a:r>
              <a:rPr lang="tr-TR" sz="2400" dirty="0"/>
              <a:t>Anlatılan </a:t>
            </a:r>
            <a:r>
              <a:rPr lang="tr-TR" sz="2400" dirty="0" smtClean="0"/>
              <a:t>düşüncenin </a:t>
            </a:r>
            <a:r>
              <a:rPr lang="tr-TR" sz="2400" dirty="0"/>
              <a:t>etkileyiciliğini arttırmak ve anlatılanların daha anlaşılır olmasını sağlamak adına anlatımda yer yer benzetmeler yapılabilir. 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Nitelik olarak </a:t>
            </a:r>
            <a:r>
              <a:rPr lang="tr-TR" sz="2400" dirty="0"/>
              <a:t>zayıf olan güçlü olana benzetilir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000" i="1" dirty="0" smtClean="0">
                <a:solidFill>
                  <a:srgbClr val="FF0000"/>
                </a:solidFill>
              </a:rPr>
              <a:t>Kış mevsimi buralarda </a:t>
            </a:r>
            <a:r>
              <a:rPr lang="tr-TR" sz="2000" b="1" i="1" dirty="0" smtClean="0">
                <a:solidFill>
                  <a:srgbClr val="FF0000"/>
                </a:solidFill>
              </a:rPr>
              <a:t>Sibirya gibi</a:t>
            </a:r>
            <a:r>
              <a:rPr lang="tr-TR" sz="2000" i="1" dirty="0" smtClean="0">
                <a:solidFill>
                  <a:srgbClr val="FF0000"/>
                </a:solidFill>
              </a:rPr>
              <a:t> geçmekteydi. </a:t>
            </a:r>
          </a:p>
          <a:p>
            <a:endParaRPr lang="tr-TR" sz="2000" i="1" dirty="0" smtClean="0">
              <a:solidFill>
                <a:srgbClr val="FF0000"/>
              </a:solidFill>
            </a:endParaRPr>
          </a:p>
          <a:p>
            <a:r>
              <a:rPr lang="tr-TR" sz="2000" i="1" dirty="0" smtClean="0">
                <a:solidFill>
                  <a:srgbClr val="FF0000"/>
                </a:solidFill>
              </a:rPr>
              <a:t>Ciddi bir oyuncu için temel, önce dış̧ enstrümanı olan bedenini, sesini ve konuşmasını eğitmektir. Oyuncu ancak enstrümanını eğittikten sonra tıpkı bir müzik aleti gibi çalabilecek duruma gelebilir.</a:t>
            </a:r>
            <a:endParaRPr lang="tr-TR" sz="20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747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100171" y="3735"/>
            <a:ext cx="500085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DÜŞÜNCEYİ GELİŞTİRME YOLLARI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107504" y="627534"/>
            <a:ext cx="8928992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101BFF"/>
                </a:solidFill>
              </a:rPr>
              <a:t>Karşılaştırma: </a:t>
            </a:r>
          </a:p>
          <a:p>
            <a:r>
              <a:rPr lang="tr-TR" sz="2400" dirty="0"/>
              <a:t>Varlık ve kavramlar birbirleriyle karşılaştırılarak varlıkların aynı ya da farklı yönlerine dikkat çekilmesi amaçlanır.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Karşılaştırma </a:t>
            </a:r>
            <a:r>
              <a:rPr lang="tr-TR" sz="2400" dirty="0"/>
              <a:t>yapılarak kavram ya da varlıkların daha net kavranması sağlanabilmekte ve böylelikle anlatım güçlenmektedir.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000" i="1" dirty="0">
                <a:solidFill>
                  <a:srgbClr val="FF0000"/>
                </a:solidFill>
              </a:rPr>
              <a:t>Makale daha ciddi bir üsluba sahipken denemelerde daha samimi, içten bir anlatım tarzı söz konusudur. </a:t>
            </a:r>
            <a:endParaRPr lang="tr-TR" sz="2000" i="1" dirty="0" smtClean="0">
              <a:solidFill>
                <a:srgbClr val="FF0000"/>
              </a:solidFill>
            </a:endParaRPr>
          </a:p>
          <a:p>
            <a:endParaRPr lang="tr-TR" sz="2000" i="1" dirty="0" smtClean="0">
              <a:solidFill>
                <a:srgbClr val="FF0000"/>
              </a:solidFill>
            </a:endParaRPr>
          </a:p>
          <a:p>
            <a:r>
              <a:rPr lang="tr-TR" sz="2000" dirty="0" smtClean="0">
                <a:solidFill>
                  <a:srgbClr val="FF0000"/>
                </a:solidFill>
              </a:rPr>
              <a:t>Şehir </a:t>
            </a:r>
            <a:r>
              <a:rPr lang="tr-TR" sz="2000" dirty="0">
                <a:solidFill>
                  <a:srgbClr val="FF0000"/>
                </a:solidFill>
              </a:rPr>
              <a:t>demek para hırsı, </a:t>
            </a:r>
            <a:r>
              <a:rPr lang="tr-TR" sz="2000" dirty="0" smtClean="0">
                <a:solidFill>
                  <a:srgbClr val="FF0000"/>
                </a:solidFill>
              </a:rPr>
              <a:t>gösteriş̧ </a:t>
            </a:r>
            <a:r>
              <a:rPr lang="tr-TR" sz="2000" dirty="0">
                <a:solidFill>
                  <a:srgbClr val="FF0000"/>
                </a:solidFill>
              </a:rPr>
              <a:t>merakı, </a:t>
            </a:r>
            <a:r>
              <a:rPr lang="tr-TR" sz="2000" dirty="0" err="1">
                <a:solidFill>
                  <a:srgbClr val="FF0000"/>
                </a:solidFill>
              </a:rPr>
              <a:t>ikiyüzlülük</a:t>
            </a:r>
            <a:r>
              <a:rPr lang="tr-TR" sz="2000" dirty="0">
                <a:solidFill>
                  <a:srgbClr val="FF0000"/>
                </a:solidFill>
              </a:rPr>
              <a:t>, ahlaksızlık demektir; kır, </a:t>
            </a:r>
            <a:r>
              <a:rPr lang="tr-TR" sz="2000" dirty="0" err="1" smtClean="0">
                <a:solidFill>
                  <a:srgbClr val="FF0000"/>
                </a:solidFill>
              </a:rPr>
              <a:t>köy</a:t>
            </a:r>
            <a:r>
              <a:rPr lang="tr-TR" sz="2000" dirty="0" smtClean="0">
                <a:solidFill>
                  <a:srgbClr val="FF0000"/>
                </a:solidFill>
              </a:rPr>
              <a:t> </a:t>
            </a:r>
            <a:r>
              <a:rPr lang="tr-TR" sz="2000" dirty="0">
                <a:solidFill>
                  <a:srgbClr val="FF0000"/>
                </a:solidFill>
              </a:rPr>
              <a:t>ve orman, yani </a:t>
            </a:r>
            <a:r>
              <a:rPr lang="tr-TR" sz="2000" dirty="0" smtClean="0">
                <a:solidFill>
                  <a:srgbClr val="FF0000"/>
                </a:solidFill>
              </a:rPr>
              <a:t>doğa </a:t>
            </a:r>
            <a:r>
              <a:rPr lang="tr-TR" sz="2000" dirty="0">
                <a:solidFill>
                  <a:srgbClr val="FF0000"/>
                </a:solidFill>
              </a:rPr>
              <a:t>ise masumiyet, saflık ve mutluluk. </a:t>
            </a:r>
          </a:p>
        </p:txBody>
      </p:sp>
    </p:spTree>
    <p:extLst>
      <p:ext uri="{BB962C8B-B14F-4D97-AF65-F5344CB8AC3E}">
        <p14:creationId xmlns:p14="http://schemas.microsoft.com/office/powerpoint/2010/main" val="1037948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100171" y="3735"/>
            <a:ext cx="500085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DÜŞÜNCEYİ GELİŞTİRME YOLLARI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107504" y="627534"/>
            <a:ext cx="892899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101BFF"/>
                </a:solidFill>
              </a:rPr>
              <a:t>Tanık Gösterme: </a:t>
            </a:r>
          </a:p>
          <a:p>
            <a:r>
              <a:rPr lang="tr-TR" sz="2400" dirty="0"/>
              <a:t>Bir düşüncenin ilgili konuda uzmanlığı ve yeterliliği kabul görmüş bir kişiden alıntı yapılarak desteklenmesi yoluna tanık gösterme denir. </a:t>
            </a:r>
            <a:endParaRPr lang="tr-TR" sz="2400" dirty="0" smtClean="0"/>
          </a:p>
          <a:p>
            <a:endParaRPr lang="tr-TR" sz="2400" dirty="0"/>
          </a:p>
          <a:p>
            <a:endParaRPr lang="tr-TR" sz="2400" dirty="0"/>
          </a:p>
          <a:p>
            <a:r>
              <a:rPr lang="tr-TR" sz="2000" i="1" dirty="0" smtClean="0">
                <a:solidFill>
                  <a:srgbClr val="FF0000"/>
                </a:solidFill>
              </a:rPr>
              <a:t>Açık sözlü bir sanattır tiyatro; hemen herkese seslenir. Onun için de bazı dönemlerde kendinden korkulan, çekinilen bir tür olup çıkmıştır. Nitekim Gogol’un “Yüzünüz çarpıksa aynaya kızmayın. O her şeyi olduğu gibi gösterir.” sözü tiyatronun yasaklandığı bir dönemde söylenmiştir.</a:t>
            </a:r>
            <a:endParaRPr lang="tr-TR" sz="20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356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100171" y="3735"/>
            <a:ext cx="500085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DÜŞÜNCEYİ GELİŞTİRME YOLLARI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107504" y="627534"/>
            <a:ext cx="892899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101BFF"/>
                </a:solidFill>
              </a:rPr>
              <a:t>Örnekleme: </a:t>
            </a:r>
          </a:p>
          <a:p>
            <a:r>
              <a:rPr lang="tr-TR" sz="2400" dirty="0"/>
              <a:t>Bir düşüncenin ona yakın asıl düşünceyi hatırlatıcı, destekleyici türlü kavram, isim ve durumlar ile desteklenmesine örnekleme denir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 smtClean="0"/>
              <a:t>İleri sürülen </a:t>
            </a:r>
            <a:r>
              <a:rPr lang="tr-TR" sz="2400" dirty="0" err="1"/>
              <a:t>düşünceyi</a:t>
            </a:r>
            <a:r>
              <a:rPr lang="tr-TR" sz="2400" dirty="0"/>
              <a:t> </a:t>
            </a:r>
            <a:r>
              <a:rPr lang="tr-TR" sz="2400" dirty="0" smtClean="0"/>
              <a:t>somutlaştırmak için örneklerden </a:t>
            </a:r>
            <a:r>
              <a:rPr lang="tr-TR" sz="2400" dirty="0"/>
              <a:t>yararlanmaktır. </a:t>
            </a:r>
            <a:r>
              <a:rPr lang="tr-TR" sz="2400" dirty="0" smtClean="0"/>
              <a:t>Parçanın </a:t>
            </a:r>
            <a:r>
              <a:rPr lang="tr-TR" sz="2400" dirty="0"/>
              <a:t>bir </a:t>
            </a:r>
            <a:r>
              <a:rPr lang="tr-TR" sz="2400" dirty="0" smtClean="0"/>
              <a:t>yerinde “örneğin” </a:t>
            </a:r>
            <a:r>
              <a:rPr lang="tr-TR" sz="2400" dirty="0"/>
              <a:t>veya “mesela” kelimeleri kullanılabilir. </a:t>
            </a:r>
          </a:p>
          <a:p>
            <a:endParaRPr lang="tr-TR" sz="2400" dirty="0"/>
          </a:p>
          <a:p>
            <a:r>
              <a:rPr lang="tr-TR" sz="2000" i="1" dirty="0" err="1">
                <a:solidFill>
                  <a:srgbClr val="FF0000"/>
                </a:solidFill>
              </a:rPr>
              <a:t>Dünya</a:t>
            </a:r>
            <a:r>
              <a:rPr lang="tr-TR" sz="2000" i="1" dirty="0">
                <a:solidFill>
                  <a:srgbClr val="FF0000"/>
                </a:solidFill>
              </a:rPr>
              <a:t> edebiyatında </a:t>
            </a:r>
            <a:r>
              <a:rPr lang="tr-TR" sz="2000" i="1" dirty="0" err="1">
                <a:solidFill>
                  <a:srgbClr val="FF0000"/>
                </a:solidFill>
              </a:rPr>
              <a:t>olduğu</a:t>
            </a:r>
            <a:r>
              <a:rPr lang="tr-TR" sz="2000" i="1" dirty="0">
                <a:solidFill>
                  <a:srgbClr val="FF0000"/>
                </a:solidFill>
              </a:rPr>
              <a:t> gibi edebiyatımızda da </a:t>
            </a:r>
            <a:r>
              <a:rPr lang="tr-TR" sz="2000" i="1" dirty="0" err="1">
                <a:solidFill>
                  <a:srgbClr val="FF0000"/>
                </a:solidFill>
              </a:rPr>
              <a:t>ölümle</a:t>
            </a:r>
            <a:r>
              <a:rPr lang="tr-TR" sz="2000" i="1" dirty="0">
                <a:solidFill>
                  <a:srgbClr val="FF0000"/>
                </a:solidFill>
              </a:rPr>
              <a:t> ilgili </a:t>
            </a:r>
            <a:r>
              <a:rPr lang="tr-TR" sz="2000" i="1" dirty="0" err="1">
                <a:solidFill>
                  <a:srgbClr val="FF0000"/>
                </a:solidFill>
              </a:rPr>
              <a:t>çok</a:t>
            </a:r>
            <a:r>
              <a:rPr lang="tr-TR" sz="2000" i="1" dirty="0">
                <a:solidFill>
                  <a:srgbClr val="FF0000"/>
                </a:solidFill>
              </a:rPr>
              <a:t> </a:t>
            </a:r>
            <a:r>
              <a:rPr lang="tr-TR" sz="2000" i="1" dirty="0" err="1">
                <a:solidFill>
                  <a:srgbClr val="FF0000"/>
                </a:solidFill>
              </a:rPr>
              <a:t>güzel</a:t>
            </a:r>
            <a:r>
              <a:rPr lang="tr-TR" sz="2000" i="1" dirty="0">
                <a:solidFill>
                  <a:srgbClr val="FF0000"/>
                </a:solidFill>
              </a:rPr>
              <a:t> </a:t>
            </a:r>
            <a:r>
              <a:rPr lang="tr-TR" sz="2000" i="1" dirty="0" err="1">
                <a:solidFill>
                  <a:srgbClr val="FF0000"/>
                </a:solidFill>
              </a:rPr>
              <a:t>şiirler</a:t>
            </a:r>
            <a:r>
              <a:rPr lang="tr-TR" sz="2000" i="1" dirty="0">
                <a:solidFill>
                  <a:srgbClr val="FF0000"/>
                </a:solidFill>
              </a:rPr>
              <a:t> vardır. Yahya KEMAL, “Sessiz Gemi” </a:t>
            </a:r>
            <a:r>
              <a:rPr lang="tr-TR" sz="2000" i="1" dirty="0" err="1">
                <a:solidFill>
                  <a:srgbClr val="FF0000"/>
                </a:solidFill>
              </a:rPr>
              <a:t>şiirinde</a:t>
            </a:r>
            <a:r>
              <a:rPr lang="tr-TR" sz="2000" i="1" dirty="0">
                <a:solidFill>
                  <a:srgbClr val="FF0000"/>
                </a:solidFill>
              </a:rPr>
              <a:t> </a:t>
            </a:r>
            <a:r>
              <a:rPr lang="tr-TR" sz="2000" i="1" dirty="0" err="1">
                <a:solidFill>
                  <a:srgbClr val="FF0000"/>
                </a:solidFill>
              </a:rPr>
              <a:t>ölümu</a:t>
            </a:r>
            <a:r>
              <a:rPr lang="tr-TR" sz="2000" i="1" dirty="0">
                <a:solidFill>
                  <a:srgbClr val="FF0000"/>
                </a:solidFill>
              </a:rPr>
              <a:t>̈ limandan ayrılan bir gemiye benzeterek </a:t>
            </a:r>
            <a:r>
              <a:rPr lang="tr-TR" sz="2000" i="1" dirty="0" err="1">
                <a:solidFill>
                  <a:srgbClr val="FF0000"/>
                </a:solidFill>
              </a:rPr>
              <a:t>anlatmıştır</a:t>
            </a:r>
            <a:r>
              <a:rPr lang="tr-TR" sz="2000" i="1" dirty="0">
                <a:solidFill>
                  <a:srgbClr val="FF0000"/>
                </a:solidFill>
              </a:rPr>
              <a:t>. Ahmet </a:t>
            </a:r>
            <a:r>
              <a:rPr lang="tr-TR" sz="2000" i="1" dirty="0" err="1">
                <a:solidFill>
                  <a:srgbClr val="FF0000"/>
                </a:solidFill>
              </a:rPr>
              <a:t>HAŞİM’de</a:t>
            </a:r>
            <a:r>
              <a:rPr lang="tr-TR" sz="2000" i="1" dirty="0">
                <a:solidFill>
                  <a:srgbClr val="FF0000"/>
                </a:solidFill>
              </a:rPr>
              <a:t> merdivenin son </a:t>
            </a:r>
            <a:r>
              <a:rPr lang="tr-TR" sz="2000" i="1" dirty="0" err="1">
                <a:solidFill>
                  <a:srgbClr val="FF0000"/>
                </a:solidFill>
              </a:rPr>
              <a:t>basamağıdır</a:t>
            </a:r>
            <a:r>
              <a:rPr lang="tr-TR" sz="2000" i="1" dirty="0">
                <a:solidFill>
                  <a:srgbClr val="FF0000"/>
                </a:solidFill>
              </a:rPr>
              <a:t> </a:t>
            </a:r>
            <a:r>
              <a:rPr lang="tr-TR" sz="2000" i="1" dirty="0" err="1">
                <a:solidFill>
                  <a:srgbClr val="FF0000"/>
                </a:solidFill>
              </a:rPr>
              <a:t>ölüm</a:t>
            </a:r>
            <a:r>
              <a:rPr lang="tr-TR" sz="2000" i="1" dirty="0">
                <a:solidFill>
                  <a:srgbClr val="FF0000"/>
                </a:solidFill>
              </a:rPr>
              <a:t>. </a:t>
            </a:r>
            <a:endParaRPr lang="tr-TR" sz="2000" i="1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69869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100171" y="3735"/>
            <a:ext cx="500085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DÜŞÜNCEYİ GELİŞTİRME YOLLARI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107504" y="627534"/>
            <a:ext cx="892899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101BFF"/>
                </a:solidFill>
              </a:rPr>
              <a:t>Sayısal Verilerden Yararlanma: </a:t>
            </a:r>
          </a:p>
          <a:p>
            <a:r>
              <a:rPr lang="tr-TR" sz="2400" dirty="0"/>
              <a:t>Anlatılan </a:t>
            </a:r>
            <a:r>
              <a:rPr lang="tr-TR" sz="2400" dirty="0" smtClean="0"/>
              <a:t>düşünceye</a:t>
            </a:r>
            <a:r>
              <a:rPr lang="tr-TR" sz="2400" dirty="0"/>
              <a:t>, </a:t>
            </a:r>
            <a:r>
              <a:rPr lang="tr-TR" sz="2400" dirty="0" smtClean="0"/>
              <a:t>inandırıcılığı </a:t>
            </a:r>
            <a:r>
              <a:rPr lang="tr-TR" sz="2400" dirty="0"/>
              <a:t>ve </a:t>
            </a:r>
            <a:r>
              <a:rPr lang="tr-TR" sz="2400" dirty="0" smtClean="0"/>
              <a:t>güvenilirliği </a:t>
            </a:r>
            <a:r>
              <a:rPr lang="tr-TR" sz="2400" dirty="0"/>
              <a:t>en </a:t>
            </a:r>
            <a:r>
              <a:rPr lang="tr-TR" sz="2400" dirty="0" smtClean="0"/>
              <a:t>üst düzeyde </a:t>
            </a:r>
            <a:r>
              <a:rPr lang="tr-TR" sz="2400" dirty="0"/>
              <a:t>tutmak </a:t>
            </a:r>
            <a:r>
              <a:rPr lang="tr-TR" sz="2400" dirty="0" smtClean="0"/>
              <a:t>için </a:t>
            </a:r>
            <a:r>
              <a:rPr lang="tr-TR" sz="2400" dirty="0"/>
              <a:t>bilimsel </a:t>
            </a:r>
            <a:r>
              <a:rPr lang="tr-TR" sz="2400" dirty="0" smtClean="0"/>
              <a:t>araştırmaların </a:t>
            </a:r>
            <a:r>
              <a:rPr lang="tr-TR" sz="2400" dirty="0"/>
              <a:t>sonucu ortaya </a:t>
            </a:r>
            <a:r>
              <a:rPr lang="tr-TR" sz="2400" dirty="0" smtClean="0"/>
              <a:t>çıkan </a:t>
            </a:r>
            <a:r>
              <a:rPr lang="tr-TR" sz="2400" dirty="0"/>
              <a:t>sayısal verilerin kullanılmasıdır. </a:t>
            </a:r>
          </a:p>
          <a:p>
            <a:endParaRPr lang="tr-TR" sz="2400" dirty="0"/>
          </a:p>
          <a:p>
            <a:r>
              <a:rPr lang="tr-TR" sz="2000" i="1" dirty="0" err="1">
                <a:solidFill>
                  <a:srgbClr val="FF0000"/>
                </a:solidFill>
              </a:rPr>
              <a:t>İ</a:t>
            </a:r>
            <a:r>
              <a:rPr lang="tr-TR" sz="2000" i="1" dirty="0" err="1" smtClean="0">
                <a:solidFill>
                  <a:srgbClr val="FF0000"/>
                </a:solidFill>
              </a:rPr>
              <a:t>letis</a:t>
            </a:r>
            <a:r>
              <a:rPr lang="tr-TR" sz="2000" i="1" dirty="0" err="1">
                <a:solidFill>
                  <a:srgbClr val="FF0000"/>
                </a:solidFill>
              </a:rPr>
              <a:t>̧im</a:t>
            </a:r>
            <a:r>
              <a:rPr lang="tr-TR" sz="2000" i="1" dirty="0">
                <a:solidFill>
                  <a:srgbClr val="FF0000"/>
                </a:solidFill>
              </a:rPr>
              <a:t> alanındaki uzmanların </a:t>
            </a:r>
            <a:r>
              <a:rPr lang="tr-TR" sz="2000" i="1" dirty="0" smtClean="0">
                <a:solidFill>
                  <a:srgbClr val="FF0000"/>
                </a:solidFill>
              </a:rPr>
              <a:t>araştırmalarına göre konuşmacının </a:t>
            </a:r>
            <a:r>
              <a:rPr lang="tr-TR" sz="2000" i="1" dirty="0">
                <a:solidFill>
                  <a:srgbClr val="FF0000"/>
                </a:solidFill>
              </a:rPr>
              <a:t>etkisinin %55’lik bir kısmı </a:t>
            </a:r>
            <a:r>
              <a:rPr lang="tr-TR" sz="2000" i="1" dirty="0" smtClean="0">
                <a:solidFill>
                  <a:srgbClr val="FF0000"/>
                </a:solidFill>
              </a:rPr>
              <a:t>göze </a:t>
            </a:r>
            <a:r>
              <a:rPr lang="tr-TR" sz="2000" i="1" dirty="0">
                <a:solidFill>
                  <a:srgbClr val="FF0000"/>
                </a:solidFill>
              </a:rPr>
              <a:t>hitap eden </a:t>
            </a:r>
            <a:r>
              <a:rPr lang="tr-TR" sz="2000" i="1" dirty="0" smtClean="0">
                <a:solidFill>
                  <a:srgbClr val="FF0000"/>
                </a:solidFill>
              </a:rPr>
              <a:t>ögelerle </a:t>
            </a:r>
            <a:r>
              <a:rPr lang="tr-TR" sz="2000" i="1" dirty="0">
                <a:solidFill>
                  <a:srgbClr val="FF0000"/>
                </a:solidFill>
              </a:rPr>
              <a:t>ilgilidir. Spikerin nasıl </a:t>
            </a:r>
            <a:r>
              <a:rPr lang="tr-TR" sz="2000" i="1" dirty="0" err="1">
                <a:solidFill>
                  <a:srgbClr val="FF0000"/>
                </a:solidFill>
              </a:rPr>
              <a:t>göründüğu</a:t>
            </a:r>
            <a:r>
              <a:rPr lang="tr-TR" sz="2000" i="1" dirty="0">
                <a:solidFill>
                  <a:srgbClr val="FF0000"/>
                </a:solidFill>
              </a:rPr>
              <a:t>̈, </a:t>
            </a:r>
            <a:r>
              <a:rPr lang="tr-TR" sz="2000" i="1" dirty="0" smtClean="0">
                <a:solidFill>
                  <a:srgbClr val="FF0000"/>
                </a:solidFill>
              </a:rPr>
              <a:t>yüz </a:t>
            </a:r>
            <a:r>
              <a:rPr lang="tr-TR" sz="2000" i="1" dirty="0">
                <a:solidFill>
                  <a:srgbClr val="FF0000"/>
                </a:solidFill>
              </a:rPr>
              <a:t>ifadesi, jest ve mimikler ile </a:t>
            </a:r>
            <a:r>
              <a:rPr lang="tr-TR" sz="2000" i="1" dirty="0" err="1">
                <a:solidFill>
                  <a:srgbClr val="FF0000"/>
                </a:solidFill>
              </a:rPr>
              <a:t>bütünüyle</a:t>
            </a:r>
            <a:r>
              <a:rPr lang="tr-TR" sz="2000" i="1" dirty="0">
                <a:solidFill>
                  <a:srgbClr val="FF0000"/>
                </a:solidFill>
              </a:rPr>
              <a:t> beden hareketleri </a:t>
            </a:r>
            <a:r>
              <a:rPr lang="tr-TR" sz="2000" i="1" dirty="0" smtClean="0">
                <a:solidFill>
                  <a:srgbClr val="FF0000"/>
                </a:solidFill>
              </a:rPr>
              <a:t>gözle </a:t>
            </a:r>
            <a:r>
              <a:rPr lang="tr-TR" sz="2000" i="1" dirty="0">
                <a:solidFill>
                  <a:srgbClr val="FF0000"/>
                </a:solidFill>
              </a:rPr>
              <a:t>ilgili </a:t>
            </a:r>
            <a:r>
              <a:rPr lang="tr-TR" sz="2000" i="1" dirty="0" smtClean="0">
                <a:solidFill>
                  <a:srgbClr val="FF0000"/>
                </a:solidFill>
              </a:rPr>
              <a:t>ögeleri oluşturmaktadır. Konuşmacının </a:t>
            </a:r>
            <a:r>
              <a:rPr lang="tr-TR" sz="2000" i="1" dirty="0">
                <a:solidFill>
                  <a:srgbClr val="FF0000"/>
                </a:solidFill>
              </a:rPr>
              <a:t>etkisinin %38’i ise sese dayanmaktadır. </a:t>
            </a:r>
          </a:p>
        </p:txBody>
      </p:sp>
    </p:spTree>
    <p:extLst>
      <p:ext uri="{BB962C8B-B14F-4D97-AF65-F5344CB8AC3E}">
        <p14:creationId xmlns:p14="http://schemas.microsoft.com/office/powerpoint/2010/main" val="315921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1630</TotalTime>
  <Words>527</Words>
  <Application>Microsoft Macintosh PowerPoint</Application>
  <PresentationFormat>Ekran Gösterisi (16:9)</PresentationFormat>
  <Paragraphs>58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Segoe Print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Kullanıcısı</cp:lastModifiedBy>
  <cp:revision>126</cp:revision>
  <dcterms:created xsi:type="dcterms:W3CDTF">2013-01-27T12:21:31Z</dcterms:created>
  <dcterms:modified xsi:type="dcterms:W3CDTF">2020-09-30T09:17:34Z</dcterms:modified>
</cp:coreProperties>
</file>