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80" r:id="rId6"/>
    <p:sldId id="277" r:id="rId7"/>
    <p:sldId id="278" r:id="rId8"/>
    <p:sldId id="279" r:id="rId9"/>
    <p:sldId id="281" r:id="rId10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 autoAdjust="0"/>
    <p:restoredTop sz="94656"/>
  </p:normalViewPr>
  <p:slideViewPr>
    <p:cSldViewPr>
      <p:cViewPr>
        <p:scale>
          <a:sx n="131" d="100"/>
          <a:sy n="131" d="100"/>
        </p:scale>
        <p:origin x="440" y="3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0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435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5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625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138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120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096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189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edebiyatin-bilimlerle-iliskis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edebiyatin-tarih-ve-din-ile-iliskisi/" TargetMode="External"/><Relationship Id="rId4" Type="http://schemas.openxmlformats.org/officeDocument/2006/relationships/hyperlink" Target="https://www.edebiyatciyim.com/edebiyatin-bilimlerle-iliskisi/#2" TargetMode="External"/><Relationship Id="rId5" Type="http://schemas.openxmlformats.org/officeDocument/2006/relationships/hyperlink" Target="https://www.edebiyatciyim.com/edebiyat-ve-toplum-iliskisi/" TargetMode="External"/><Relationship Id="rId6" Type="http://schemas.openxmlformats.org/officeDocument/2006/relationships/hyperlink" Target="https://www.edebiyatciyim.com/edebiyat-psikoloji-iliskisi/" TargetMode="External"/><Relationship Id="rId7" Type="http://schemas.openxmlformats.org/officeDocument/2006/relationships/hyperlink" Target="https://www.edebiyatciyim.com/edebiyat-felsefe-iliskis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204236" y="0"/>
            <a:ext cx="473552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EDEBİYATIN BİLİMLERLE İLİŞKİSİ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Edebiyat </a:t>
            </a:r>
            <a:r>
              <a:rPr lang="tr-TR" sz="2400" dirty="0" smtClean="0"/>
              <a:t>sanatı, </a:t>
            </a:r>
            <a:r>
              <a:rPr lang="tr-TR" sz="2400" dirty="0"/>
              <a:t>insan ve dünya gerçekliğinden oluşmaktadır.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Aynı zamanda dil</a:t>
            </a:r>
            <a:r>
              <a:rPr lang="tr-TR" sz="2400" dirty="0"/>
              <a:t>, edebiyatın </a:t>
            </a:r>
            <a:r>
              <a:rPr lang="tr-TR" sz="2400" dirty="0" smtClean="0"/>
              <a:t>dışında diğer </a:t>
            </a:r>
            <a:r>
              <a:rPr lang="tr-TR" sz="2400" dirty="0"/>
              <a:t>bilim dallarının da anlatım aracıdır.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Bu nedenle </a:t>
            </a:r>
            <a:r>
              <a:rPr lang="tr-TR" sz="2400" dirty="0"/>
              <a:t>edebiyatın felsefe, psikoloji, sosyoloji, hatta tarih, </a:t>
            </a:r>
            <a:r>
              <a:rPr lang="tr-TR" sz="2400" dirty="0" smtClean="0"/>
              <a:t>coğrafya, </a:t>
            </a:r>
            <a:r>
              <a:rPr lang="tr-TR" sz="2400" dirty="0"/>
              <a:t>ekonomi vb. bilim dallarıyla yakından </a:t>
            </a:r>
            <a:r>
              <a:rPr lang="tr-TR" sz="2400" dirty="0" smtClean="0"/>
              <a:t>ilişkisi </a:t>
            </a:r>
            <a:r>
              <a:rPr lang="tr-TR" sz="2400" dirty="0"/>
              <a:t>vardır.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algn="ctr"/>
            <a:r>
              <a:rPr lang="tr-TR" sz="2400" dirty="0">
                <a:hlinkClick r:id="rId3"/>
              </a:rPr>
              <a:t>Edebiyatın Bilim Dallarıyla İlişkisi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700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204236" y="0"/>
            <a:ext cx="473552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EDEBİYATIN BİLİMLERLE İLİŞKİSİ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tr-TR" sz="2400" dirty="0">
                <a:hlinkClick r:id="rId3"/>
              </a:rPr>
              <a:t>Edebiyat-Tarih </a:t>
            </a:r>
            <a:r>
              <a:rPr lang="tr-TR" sz="2400" dirty="0" smtClean="0">
                <a:hlinkClick r:id="rId3"/>
              </a:rPr>
              <a:t>İlişkisi</a:t>
            </a: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>
                <a:hlinkClick r:id="rId4"/>
              </a:rPr>
              <a:t>Edebiyat-Coğrafya </a:t>
            </a:r>
            <a:r>
              <a:rPr lang="tr-TR" sz="2400" dirty="0" smtClean="0">
                <a:hlinkClick r:id="rId4"/>
              </a:rPr>
              <a:t>İlişkisi</a:t>
            </a: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>
                <a:hlinkClick r:id="rId5"/>
              </a:rPr>
              <a:t>Edebiyat-Sosyoloji </a:t>
            </a:r>
            <a:r>
              <a:rPr lang="tr-TR" sz="2400" dirty="0" smtClean="0">
                <a:hlinkClick r:id="rId5"/>
              </a:rPr>
              <a:t>İlişkisi</a:t>
            </a: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>
                <a:hlinkClick r:id="rId6"/>
              </a:rPr>
              <a:t>Edebiyat-Psikoloji </a:t>
            </a:r>
            <a:r>
              <a:rPr lang="tr-TR" sz="2400" dirty="0" smtClean="0">
                <a:hlinkClick r:id="rId6"/>
              </a:rPr>
              <a:t>İlişkisi</a:t>
            </a: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endParaRPr lang="tr-TR" sz="2400" dirty="0"/>
          </a:p>
          <a:p>
            <a:pPr marL="342900" indent="-342900">
              <a:buFont typeface="Wingdings" charset="2"/>
              <a:buChar char="ü"/>
            </a:pPr>
            <a:r>
              <a:rPr lang="tr-TR" sz="2400" dirty="0">
                <a:hlinkClick r:id="rId7"/>
              </a:rPr>
              <a:t>Edebiyat-Felsefe İlişkisi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5067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974191" y="0"/>
            <a:ext cx="319561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Edebiyat-Tarih İlişkisi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28184"/>
            <a:ext cx="878497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Tarih, insanların geçmişte bıraktığı yazılı belgeler ve yaptıkları eserle dayalı, onların hayatlarını birçok yönden ele alarak araştıran bilim dalıdır. 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200" dirty="0"/>
              <a:t>Yazarlar, edebî eserlerinde tarihin verilerinden yararlanırlar. Konusunu tarihten alan yüzlerce edebî eserin varlığı bunun en önemli göstergesidir. </a:t>
            </a:r>
            <a:endParaRPr lang="tr-TR" sz="22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200" dirty="0" smtClean="0"/>
              <a:t>Bir edebiyat eseri yeri gelmiş yazıldığı dönemi anlatmış, yeri gelmiş o zaman yaşanmış bir olaydan esinlenmiştir.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2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200" dirty="0" smtClean="0"/>
              <a:t>Örneğin </a:t>
            </a:r>
            <a:r>
              <a:rPr lang="tr-TR" sz="2200" dirty="0"/>
              <a:t>insanlığın karanlık dönemine ışık tutan </a:t>
            </a:r>
            <a:r>
              <a:rPr lang="tr-TR" sz="2200" dirty="0" smtClean="0"/>
              <a:t>destanlar, tarih - edebiyat ilişkisini ortaya koyar.</a:t>
            </a:r>
          </a:p>
        </p:txBody>
      </p:sp>
    </p:spTree>
    <p:extLst>
      <p:ext uri="{BB962C8B-B14F-4D97-AF65-F5344CB8AC3E}">
        <p14:creationId xmlns:p14="http://schemas.microsoft.com/office/powerpoint/2010/main" val="74136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739575" y="0"/>
            <a:ext cx="366484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Edebiyat-Psikoloji İlişkisi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1" y="699542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Psikoloji, insanın bireysel oluş ve olgularını ele alırken bunun diğer bireylerle olan ilişkiler </a:t>
            </a:r>
            <a:r>
              <a:rPr lang="tr-TR" sz="2400" dirty="0" smtClean="0"/>
              <a:t>düzlemini </a:t>
            </a:r>
            <a:r>
              <a:rPr lang="tr-TR" sz="2400" dirty="0"/>
              <a:t>sorgular.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Bir edebî eserin içinde yer </a:t>
            </a:r>
            <a:r>
              <a:rPr lang="tr-TR" sz="2400" dirty="0" smtClean="0"/>
              <a:t>alan unsurlar </a:t>
            </a:r>
            <a:r>
              <a:rPr lang="tr-TR" sz="2400" dirty="0"/>
              <a:t>ve bu unsurların birbirleriyle bağlantılarını </a:t>
            </a:r>
            <a:r>
              <a:rPr lang="tr-TR" sz="2400" dirty="0" smtClean="0"/>
              <a:t>psikoloji </a:t>
            </a:r>
            <a:r>
              <a:rPr lang="tr-TR" sz="2400" dirty="0"/>
              <a:t>ele alır.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P</a:t>
            </a:r>
            <a:r>
              <a:rPr lang="tr-TR" sz="2400" dirty="0" smtClean="0"/>
              <a:t>sikoloji</a:t>
            </a:r>
            <a:r>
              <a:rPr lang="tr-TR" sz="2400" dirty="0"/>
              <a:t>, tek başına bir bilim alanı olmanın yanında edebiyatın da en önemli kaynaklarından ve ilgi alanlarından biridir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Örneğin bir roman </a:t>
            </a:r>
            <a:r>
              <a:rPr lang="tr-TR" sz="2400" dirty="0"/>
              <a:t>yazarı, eserini oluştururken karakterlerinin davranışlarını psikoloji biliminden yararlanarak kurgulamaktadır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0780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739575" y="0"/>
            <a:ext cx="366484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Edebiyat-Psikoloji İlişkisi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1" y="69954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İçe kapanık</a:t>
            </a:r>
            <a:r>
              <a:rPr lang="tr-TR" sz="2400" dirty="0"/>
              <a:t>, dış dünya ile iletişim kurmaktan kaçınan bir karakterin davranışları da eserin gerçekçiliği bakımından psikolojik kriterlere uygun olmalıdır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1170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93697" y="0"/>
            <a:ext cx="375660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Edebiyat-Sosyoloji İlişkisi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Edebiyatın temel unsuru insandır. İnsanın olmadığı bir eser asla olmayacağı gibi edebi eserler genel olarak insan ilişkileri üzerinden ilerler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200" dirty="0" smtClean="0"/>
              <a:t>İnsan topluluklarının yapısı, gelişmesi olaylar karşısında tepki ve tutumları ise toplum biliminin alanına girmektedir.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2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200" dirty="0"/>
              <a:t>Dolayısıyla edebiyat bize toplum hayatındaki dalgalanmaları, gelişme ve olgunlaşmayı göstermektedir. </a:t>
            </a:r>
            <a:endParaRPr lang="tr-TR" sz="22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2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200" dirty="0" smtClean="0"/>
              <a:t>Yazarların kaleme aldıkları eserler </a:t>
            </a:r>
            <a:r>
              <a:rPr lang="tr-TR" sz="2200" dirty="0"/>
              <a:t>aracılığı ile toplumların sosyal yapıları, kültürel gelişimlerinin yanında, bir toplumun değişim ve gelişimleri hakkında ipuçları elde </a:t>
            </a:r>
            <a:r>
              <a:rPr lang="tr-TR" sz="2200" dirty="0" smtClean="0"/>
              <a:t>etmekteyiz.</a:t>
            </a:r>
          </a:p>
        </p:txBody>
      </p:sp>
    </p:spTree>
    <p:extLst>
      <p:ext uri="{BB962C8B-B14F-4D97-AF65-F5344CB8AC3E}">
        <p14:creationId xmlns:p14="http://schemas.microsoft.com/office/powerpoint/2010/main" val="14991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824149" y="0"/>
            <a:ext cx="349570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Edebiyat-Felsefe 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İlişkisi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Edebi eserler </a:t>
            </a:r>
            <a:r>
              <a:rPr lang="tr-TR" sz="2400" dirty="0" smtClean="0"/>
              <a:t>bazen </a:t>
            </a:r>
            <a:r>
              <a:rPr lang="tr-TR" sz="2400" dirty="0"/>
              <a:t>bir fikri, bir düşünme biçimini, bazen de bir ideolojiyi okuyucusuna iletmek ister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Edebî </a:t>
            </a:r>
            <a:r>
              <a:rPr lang="tr-TR" sz="2400" dirty="0"/>
              <a:t>eserde ortaya konulan bir dünya ve bu dünyanın ilişkiler sistemi sorgulanırken felsefe devreye girer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Bu sebeple felsefe ile edebiyat aynı alanda birleşirler. </a:t>
            </a: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Örneğin “</a:t>
            </a:r>
            <a:r>
              <a:rPr lang="tr-TR" sz="2400" dirty="0" err="1"/>
              <a:t>Sofie'nin</a:t>
            </a:r>
            <a:r>
              <a:rPr lang="tr-TR" sz="2400" dirty="0"/>
              <a:t> </a:t>
            </a:r>
            <a:r>
              <a:rPr lang="tr-TR" sz="2400" dirty="0" smtClean="0"/>
              <a:t>Dünyası” adlı kitap bu ilişkiye güzel bir örnektir.</a:t>
            </a:r>
          </a:p>
        </p:txBody>
      </p:sp>
    </p:spTree>
    <p:extLst>
      <p:ext uri="{BB962C8B-B14F-4D97-AF65-F5344CB8AC3E}">
        <p14:creationId xmlns:p14="http://schemas.microsoft.com/office/powerpoint/2010/main" val="180004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824149" y="0"/>
            <a:ext cx="375570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Edebiyat-Coğrafya İlişkisi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Her </a:t>
            </a:r>
            <a:r>
              <a:rPr lang="tr-TR" sz="2400" dirty="0"/>
              <a:t>eser bir mekânın üzerinde ve o mekânın etkileri ile kaleme alınır.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Mekân </a:t>
            </a:r>
            <a:r>
              <a:rPr lang="tr-TR" sz="2400" dirty="0"/>
              <a:t>söz konusu olduğunda coğrafya da devreye girer.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Bu </a:t>
            </a:r>
            <a:r>
              <a:rPr lang="tr-TR" sz="2400" dirty="0"/>
              <a:t>yüzden bir edebiyat eserini, dolayısıyla edebiyatı coğrafyadan ayrı düşünmek mümkün değildir.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Gezi yazıları ve </a:t>
            </a:r>
            <a:r>
              <a:rPr lang="tr-TR" sz="2400" dirty="0"/>
              <a:t>egzotik </a:t>
            </a:r>
            <a:r>
              <a:rPr lang="tr-TR" sz="2400" dirty="0" smtClean="0"/>
              <a:t>romanlar ise özellikle bir mekanı ön plana çıkaran eserlerin başında gelir.</a:t>
            </a:r>
          </a:p>
        </p:txBody>
      </p:sp>
    </p:spTree>
    <p:extLst>
      <p:ext uri="{BB962C8B-B14F-4D97-AF65-F5344CB8AC3E}">
        <p14:creationId xmlns:p14="http://schemas.microsoft.com/office/powerpoint/2010/main" val="84716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39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419</Words>
  <Application>Microsoft Macintosh PowerPoint</Application>
  <PresentationFormat>Ekran Gösterisi (16:9)</PresentationFormat>
  <Paragraphs>70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Print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109</cp:revision>
  <dcterms:created xsi:type="dcterms:W3CDTF">2013-01-27T12:21:31Z</dcterms:created>
  <dcterms:modified xsi:type="dcterms:W3CDTF">2020-09-27T09:10:50Z</dcterms:modified>
</cp:coreProperties>
</file>