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57" r:id="rId6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43" autoAdjust="0"/>
    <p:restoredTop sz="94737"/>
  </p:normalViewPr>
  <p:slideViewPr>
    <p:cSldViewPr>
      <p:cViewPr varScale="1">
        <p:scale>
          <a:sx n="141" d="100"/>
          <a:sy n="141" d="100"/>
        </p:scale>
        <p:origin x="136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23.09.2020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468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395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690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23.09.2020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23.09.2020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23.09.2020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23.09.2020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23.09.2020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23.09.2020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23.09.2020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23.09.2020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23.09.2020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23.09.2020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23.09.2020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23.09.2020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edebiyatciyim.com/guzel-sanatlar-icinde-edebiyatin-yer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727857" y="10886"/>
            <a:ext cx="574548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Edebiyatın </a:t>
            </a:r>
            <a:r>
              <a:rPr lang="tr-TR" sz="2800" dirty="0" smtClean="0"/>
              <a:t>Güzel </a:t>
            </a:r>
            <a:r>
              <a:rPr lang="tr-TR" sz="2800" dirty="0"/>
              <a:t>Sanatlar </a:t>
            </a:r>
            <a:r>
              <a:rPr lang="tr-TR" sz="2800" dirty="0" smtClean="0"/>
              <a:t>İçindeki </a:t>
            </a:r>
            <a:r>
              <a:rPr lang="tr-TR" sz="2800" dirty="0"/>
              <a:t>Yeri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>
                <a:hlinkClick r:id="rId3"/>
              </a:rPr>
              <a:t>Güzel sanatlar</a:t>
            </a:r>
            <a:r>
              <a:rPr lang="tr-TR" sz="2400" dirty="0"/>
              <a:t>, resim, heykel, mimari, şiir, müzik, tiyatro gibi insanda estetik açıdan zevk duygusu uyandıran tüm sanatlara verilen genel addır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Güzel </a:t>
            </a:r>
            <a:r>
              <a:rPr lang="tr-TR" sz="2400" dirty="0"/>
              <a:t>sanatları </a:t>
            </a:r>
            <a:r>
              <a:rPr lang="tr-TR" sz="2400" dirty="0" smtClean="0"/>
              <a:t>diğer </a:t>
            </a:r>
            <a:r>
              <a:rPr lang="tr-TR" sz="2400" dirty="0"/>
              <a:t>eserlerden ayıran en </a:t>
            </a:r>
            <a:r>
              <a:rPr lang="tr-TR" sz="2400" dirty="0" smtClean="0"/>
              <a:t>önemli özellik, </a:t>
            </a:r>
            <a:r>
              <a:rPr lang="tr-TR" sz="2400" dirty="0"/>
              <a:t>insanda </a:t>
            </a:r>
            <a:r>
              <a:rPr lang="tr-TR" sz="2400" dirty="0" smtClean="0"/>
              <a:t>coşku </a:t>
            </a:r>
            <a:r>
              <a:rPr lang="tr-TR" sz="2400" dirty="0"/>
              <a:t>ve estetik haz </a:t>
            </a:r>
            <a:r>
              <a:rPr lang="tr-TR" sz="2400" dirty="0" smtClean="0"/>
              <a:t>uyandırmasıdır</a:t>
            </a:r>
            <a:r>
              <a:rPr lang="tr-TR" sz="2400" dirty="0"/>
              <a:t>. </a:t>
            </a:r>
          </a:p>
          <a:p>
            <a:pPr algn="just"/>
            <a:endParaRPr lang="tr-TR" sz="2400" dirty="0" smtClean="0"/>
          </a:p>
          <a:p>
            <a:r>
              <a:rPr lang="tr-TR" sz="2400" dirty="0" smtClean="0"/>
              <a:t>Güzel </a:t>
            </a:r>
            <a:r>
              <a:rPr lang="tr-TR" sz="2400" dirty="0"/>
              <a:t>sanatlar </a:t>
            </a:r>
            <a:r>
              <a:rPr lang="tr-TR" sz="2400" dirty="0" smtClean="0"/>
              <a:t>için </a:t>
            </a:r>
            <a:r>
              <a:rPr lang="tr-TR" sz="2400" dirty="0"/>
              <a:t>yapılan en iyi sınıflama bu sanatların kullandıkları malzemelere </a:t>
            </a:r>
            <a:r>
              <a:rPr lang="tr-TR" sz="2400" dirty="0" smtClean="0"/>
              <a:t>göre </a:t>
            </a:r>
            <a:r>
              <a:rPr lang="tr-TR" sz="2400" dirty="0"/>
              <a:t>yapılan sınıflandırmadır. </a:t>
            </a:r>
          </a:p>
          <a:p>
            <a:endParaRPr lang="tr-TR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727857" y="10886"/>
            <a:ext cx="574548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Edebiyatın </a:t>
            </a:r>
            <a:r>
              <a:rPr lang="tr-TR" sz="2800" dirty="0" smtClean="0"/>
              <a:t>Güzel </a:t>
            </a:r>
            <a:r>
              <a:rPr lang="tr-TR" sz="2800" dirty="0"/>
              <a:t>Sanatlar </a:t>
            </a:r>
            <a:r>
              <a:rPr lang="tr-TR" sz="2800" dirty="0" smtClean="0"/>
              <a:t>İçindeki </a:t>
            </a:r>
            <a:r>
              <a:rPr lang="tr-TR" sz="2800" dirty="0"/>
              <a:t>Yeri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100" b="1" dirty="0"/>
              <a:t>GÜZEL SANATLAR</a:t>
            </a:r>
          </a:p>
          <a:p>
            <a:r>
              <a:rPr lang="tr-TR" sz="2100" b="1" i="1" dirty="0">
                <a:solidFill>
                  <a:srgbClr val="FF0000"/>
                </a:solidFill>
              </a:rPr>
              <a:t>A. İşitsel (Fonetik) Sanatlar</a:t>
            </a:r>
            <a:endParaRPr lang="tr-TR" sz="2100" dirty="0">
              <a:solidFill>
                <a:srgbClr val="FF0000"/>
              </a:solidFill>
            </a:endParaRPr>
          </a:p>
          <a:p>
            <a:r>
              <a:rPr lang="tr-TR" sz="2100" dirty="0"/>
              <a:t>Edebiyat</a:t>
            </a:r>
          </a:p>
          <a:p>
            <a:r>
              <a:rPr lang="tr-TR" sz="2100" dirty="0"/>
              <a:t>Müzik</a:t>
            </a:r>
          </a:p>
          <a:p>
            <a:r>
              <a:rPr lang="tr-TR" sz="2100" b="1" i="1" dirty="0">
                <a:solidFill>
                  <a:srgbClr val="FF0000"/>
                </a:solidFill>
              </a:rPr>
              <a:t>B. Görsel (Plastik) Sanatlar</a:t>
            </a:r>
            <a:endParaRPr lang="tr-TR" sz="2100" dirty="0">
              <a:solidFill>
                <a:srgbClr val="FF0000"/>
              </a:solidFill>
            </a:endParaRPr>
          </a:p>
          <a:p>
            <a:r>
              <a:rPr lang="tr-TR" sz="2100" dirty="0"/>
              <a:t>Resim</a:t>
            </a:r>
          </a:p>
          <a:p>
            <a:r>
              <a:rPr lang="tr-TR" sz="2100" dirty="0"/>
              <a:t>Heykel</a:t>
            </a:r>
          </a:p>
          <a:p>
            <a:r>
              <a:rPr lang="tr-TR" sz="2100" dirty="0"/>
              <a:t>Mimari</a:t>
            </a:r>
          </a:p>
          <a:p>
            <a:r>
              <a:rPr lang="tr-TR" sz="2100" b="1" i="1" dirty="0">
                <a:solidFill>
                  <a:srgbClr val="FF0000"/>
                </a:solidFill>
              </a:rPr>
              <a:t>C. Dramatik (Ritmik) Sanatlar</a:t>
            </a:r>
            <a:endParaRPr lang="tr-TR" sz="2100" dirty="0">
              <a:solidFill>
                <a:srgbClr val="FF0000"/>
              </a:solidFill>
            </a:endParaRPr>
          </a:p>
          <a:p>
            <a:r>
              <a:rPr lang="tr-TR" sz="2100" dirty="0"/>
              <a:t>Tiyatro</a:t>
            </a:r>
          </a:p>
          <a:p>
            <a:r>
              <a:rPr lang="tr-TR" sz="2100" dirty="0"/>
              <a:t>Sinema</a:t>
            </a:r>
          </a:p>
          <a:p>
            <a:r>
              <a:rPr lang="tr-TR" sz="2100" dirty="0"/>
              <a:t>Dans</a:t>
            </a:r>
          </a:p>
          <a:p>
            <a:r>
              <a:rPr lang="tr-TR" sz="2100" dirty="0"/>
              <a:t>Bale</a:t>
            </a:r>
          </a:p>
          <a:p>
            <a:r>
              <a:rPr lang="tr-TR" sz="2100" dirty="0" smtClean="0"/>
              <a:t>Opera</a:t>
            </a:r>
            <a:endParaRPr lang="tr-TR" sz="2100" dirty="0"/>
          </a:p>
        </p:txBody>
      </p:sp>
    </p:spTree>
    <p:extLst>
      <p:ext uri="{BB962C8B-B14F-4D97-AF65-F5344CB8AC3E}">
        <p14:creationId xmlns:p14="http://schemas.microsoft.com/office/powerpoint/2010/main" val="34225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727857" y="10886"/>
            <a:ext cx="574548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Edebiyatın </a:t>
            </a:r>
            <a:r>
              <a:rPr lang="tr-TR" sz="2800" dirty="0" smtClean="0"/>
              <a:t>Güzel </a:t>
            </a:r>
            <a:r>
              <a:rPr lang="tr-TR" sz="2800" dirty="0"/>
              <a:t>Sanatlar </a:t>
            </a:r>
            <a:r>
              <a:rPr lang="tr-TR" sz="2800" dirty="0" smtClean="0"/>
              <a:t>İçindeki </a:t>
            </a:r>
            <a:r>
              <a:rPr lang="tr-TR" sz="2800" dirty="0"/>
              <a:t>Yeri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476225"/>
            <a:ext cx="8784976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300" dirty="0"/>
              <a:t>Edebiyat </a:t>
            </a:r>
            <a:r>
              <a:rPr lang="tr-TR" sz="2300" dirty="0" smtClean="0"/>
              <a:t>diğer güzel </a:t>
            </a:r>
            <a:r>
              <a:rPr lang="tr-TR" sz="2300" dirty="0"/>
              <a:t>sanat dallarından, kullanılan malzeme ve kendini ifade </a:t>
            </a:r>
            <a:r>
              <a:rPr lang="tr-TR" sz="2300" dirty="0" smtClean="0"/>
              <a:t>ediş̧ </a:t>
            </a:r>
            <a:r>
              <a:rPr lang="tr-TR" sz="2300" dirty="0"/>
              <a:t>tarzı bakımından ayrılır. </a:t>
            </a:r>
            <a:endParaRPr lang="tr-TR" sz="2300" dirty="0" smtClean="0"/>
          </a:p>
          <a:p>
            <a:endParaRPr lang="tr-TR" sz="2300" dirty="0"/>
          </a:p>
          <a:p>
            <a:r>
              <a:rPr lang="tr-TR" sz="2300" dirty="0" smtClean="0"/>
              <a:t>Edebiyatın </a:t>
            </a:r>
            <a:r>
              <a:rPr lang="tr-TR" sz="2300" dirty="0"/>
              <a:t>malzemesi kelimelerdir ve edebiyat dille </a:t>
            </a:r>
            <a:r>
              <a:rPr lang="tr-TR" sz="2300" dirty="0" smtClean="0"/>
              <a:t>gerçekleştirilen güzel </a:t>
            </a:r>
            <a:r>
              <a:rPr lang="tr-TR" sz="2300" dirty="0"/>
              <a:t>sanatlar </a:t>
            </a:r>
            <a:r>
              <a:rPr lang="tr-TR" sz="2300" dirty="0" smtClean="0"/>
              <a:t>etkinliğidir. </a:t>
            </a:r>
          </a:p>
          <a:p>
            <a:endParaRPr lang="tr-TR" sz="2300" dirty="0"/>
          </a:p>
          <a:p>
            <a:r>
              <a:rPr lang="tr-TR" sz="2300" dirty="0" smtClean="0"/>
              <a:t>Edebiyatın </a:t>
            </a:r>
            <a:r>
              <a:rPr lang="tr-TR" sz="2300" dirty="0"/>
              <a:t>asıl amacı, </a:t>
            </a:r>
            <a:r>
              <a:rPr lang="tr-TR" sz="2300" dirty="0" smtClean="0"/>
              <a:t>güzel </a:t>
            </a:r>
            <a:r>
              <a:rPr lang="tr-TR" sz="2300" dirty="0"/>
              <a:t>sanatların en </a:t>
            </a:r>
            <a:r>
              <a:rPr lang="tr-TR" sz="2300" dirty="0" smtClean="0"/>
              <a:t>önemli ögesi </a:t>
            </a:r>
            <a:r>
              <a:rPr lang="tr-TR" sz="2300" dirty="0"/>
              <a:t>olan estetik zevk duygusunu dil </a:t>
            </a:r>
            <a:r>
              <a:rPr lang="tr-TR" sz="2300" dirty="0" smtClean="0"/>
              <a:t>aracılığıyla gerçekleştirmektir. </a:t>
            </a:r>
          </a:p>
          <a:p>
            <a:endParaRPr lang="tr-TR" sz="2300" dirty="0"/>
          </a:p>
          <a:p>
            <a:r>
              <a:rPr lang="tr-TR" sz="2300" dirty="0" smtClean="0"/>
              <a:t>Edebiyatta </a:t>
            </a:r>
            <a:r>
              <a:rPr lang="tr-TR" sz="2300" dirty="0"/>
              <a:t>fayda </a:t>
            </a:r>
            <a:r>
              <a:rPr lang="tr-TR" sz="2300" dirty="0" smtClean="0"/>
              <a:t>sağlamak, amaç̧ </a:t>
            </a:r>
            <a:r>
              <a:rPr lang="tr-TR" sz="2300" dirty="0"/>
              <a:t>olarak her zaman ikinci plandadır. </a:t>
            </a:r>
            <a:endParaRPr lang="tr-TR" sz="2300" dirty="0" smtClean="0"/>
          </a:p>
          <a:p>
            <a:endParaRPr lang="tr-TR" sz="2300" dirty="0"/>
          </a:p>
          <a:p>
            <a:r>
              <a:rPr lang="tr-TR" sz="2300" dirty="0" smtClean="0"/>
              <a:t>Bilim </a:t>
            </a:r>
            <a:r>
              <a:rPr lang="tr-TR" sz="2300" dirty="0"/>
              <a:t>nasıl ki akla, </a:t>
            </a:r>
            <a:r>
              <a:rPr lang="tr-TR" sz="2300" dirty="0" smtClean="0"/>
              <a:t>mantığa, öğretmeye yönelik </a:t>
            </a:r>
            <a:r>
              <a:rPr lang="tr-TR" sz="2300" dirty="0"/>
              <a:t>ise sanat da insan ruhunu doyurmaya, </a:t>
            </a:r>
            <a:r>
              <a:rPr lang="tr-TR" sz="2300" dirty="0" smtClean="0"/>
              <a:t>güzelleştirmeye yöneliktir. </a:t>
            </a:r>
            <a:endParaRPr lang="tr-TR" sz="2300" dirty="0"/>
          </a:p>
        </p:txBody>
      </p:sp>
    </p:spTree>
    <p:extLst>
      <p:ext uri="{BB962C8B-B14F-4D97-AF65-F5344CB8AC3E}">
        <p14:creationId xmlns:p14="http://schemas.microsoft.com/office/powerpoint/2010/main" val="447932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727857" y="10886"/>
            <a:ext cx="574548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Edebiyatın </a:t>
            </a:r>
            <a:r>
              <a:rPr lang="tr-TR" sz="2800" dirty="0" smtClean="0"/>
              <a:t>Güzel </a:t>
            </a:r>
            <a:r>
              <a:rPr lang="tr-TR" sz="2800" dirty="0"/>
              <a:t>Sanatlar </a:t>
            </a:r>
            <a:r>
              <a:rPr lang="tr-TR" sz="2800" dirty="0" smtClean="0"/>
              <a:t>İçindeki </a:t>
            </a:r>
            <a:r>
              <a:rPr lang="tr-TR" sz="2800" dirty="0"/>
              <a:t>Yeri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34106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Edebiyat, </a:t>
            </a:r>
            <a:r>
              <a:rPr lang="tr-TR" sz="2400" dirty="0" smtClean="0"/>
              <a:t>diğer </a:t>
            </a:r>
            <a:r>
              <a:rPr lang="tr-TR" sz="2400" dirty="0"/>
              <a:t>sanatlara oranla </a:t>
            </a:r>
            <a:r>
              <a:rPr lang="tr-TR" sz="2400" dirty="0" smtClean="0"/>
              <a:t>gücünü̈ </a:t>
            </a:r>
            <a:r>
              <a:rPr lang="tr-TR" sz="2400" dirty="0"/>
              <a:t>ve </a:t>
            </a:r>
            <a:r>
              <a:rPr lang="tr-TR" sz="2400" dirty="0" smtClean="0"/>
              <a:t>zenginliğini, kullandığı </a:t>
            </a:r>
            <a:r>
              <a:rPr lang="tr-TR" sz="2400" dirty="0"/>
              <a:t>malzemenin </a:t>
            </a:r>
            <a:r>
              <a:rPr lang="tr-TR" sz="2400" dirty="0" smtClean="0"/>
              <a:t>“söz” </a:t>
            </a:r>
            <a:r>
              <a:rPr lang="tr-TR" sz="2400" dirty="0"/>
              <a:t>olmasına </a:t>
            </a:r>
            <a:r>
              <a:rPr lang="tr-TR" sz="2400" dirty="0" smtClean="0"/>
              <a:t>borçludur. </a:t>
            </a:r>
          </a:p>
          <a:p>
            <a:endParaRPr lang="tr-TR" sz="2400" dirty="0">
              <a:effectLst/>
            </a:endParaRPr>
          </a:p>
          <a:p>
            <a:r>
              <a:rPr lang="tr-TR" sz="2400" dirty="0" smtClean="0">
                <a:effectLst/>
              </a:rPr>
              <a:t>Günlük yaşamımızın en temel yapısı olan dil, binlerce yıllık insan tarihinde büyük bir gelişim göstererek sınırları olmayan bir dünyanın kapısını sanatçılara açar.</a:t>
            </a:r>
          </a:p>
          <a:p>
            <a:endParaRPr lang="tr-TR" sz="2400" dirty="0"/>
          </a:p>
          <a:p>
            <a:r>
              <a:rPr lang="tr-TR" sz="2400" dirty="0"/>
              <a:t>Edebî eser, herhangi bir aracıya gerek olmaksızın orijinal yapısıyla her seviyeden okuyucusuna </a:t>
            </a:r>
            <a:r>
              <a:rPr lang="tr-TR" sz="2400" dirty="0" smtClean="0"/>
              <a:t>doğrudan doğruya ulaşabilen </a:t>
            </a:r>
            <a:r>
              <a:rPr lang="tr-TR" sz="2400" dirty="0"/>
              <a:t>tek sanattır.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Bunu </a:t>
            </a:r>
            <a:r>
              <a:rPr lang="tr-TR" sz="2400" dirty="0"/>
              <a:t>da </a:t>
            </a:r>
            <a:r>
              <a:rPr lang="tr-TR" sz="2400" dirty="0" smtClean="0"/>
              <a:t>kullandığı </a:t>
            </a:r>
            <a:r>
              <a:rPr lang="tr-TR" sz="2400" dirty="0"/>
              <a:t>malzemenin </a:t>
            </a:r>
            <a:r>
              <a:rPr lang="tr-TR" sz="2400" dirty="0" smtClean="0"/>
              <a:t>söz </a:t>
            </a:r>
            <a:r>
              <a:rPr lang="tr-TR" sz="2400" dirty="0"/>
              <a:t>olmasına </a:t>
            </a:r>
            <a:r>
              <a:rPr lang="tr-TR" sz="2400" dirty="0" smtClean="0"/>
              <a:t>borçludur. </a:t>
            </a:r>
            <a:endParaRPr lang="tr-TR" sz="2400" dirty="0"/>
          </a:p>
          <a:p>
            <a:endParaRPr lang="tr-TR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9333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</TotalTime>
  <Words>265</Words>
  <Application>Microsoft Macintosh PowerPoint</Application>
  <PresentationFormat>Ekran Gösterisi (16:9)</PresentationFormat>
  <Paragraphs>45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Calibri</vt:lpstr>
      <vt:lpstr>Segoe Print</vt:lpstr>
      <vt:lpstr>Arial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116</cp:revision>
  <dcterms:created xsi:type="dcterms:W3CDTF">2013-01-27T12:21:31Z</dcterms:created>
  <dcterms:modified xsi:type="dcterms:W3CDTF">2020-09-23T14:08:54Z</dcterms:modified>
</cp:coreProperties>
</file>