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8" r:id="rId3"/>
    <p:sldId id="259" r:id="rId4"/>
    <p:sldId id="260" r:id="rId5"/>
    <p:sldId id="261" r:id="rId6"/>
    <p:sldId id="257" r:id="rId7"/>
  </p:sldIdLst>
  <p:sldSz cx="9144000" cy="5143500" type="screen16x9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858" autoAdjust="0"/>
    <p:restoredTop sz="94632"/>
  </p:normalViewPr>
  <p:slideViewPr>
    <p:cSldViewPr>
      <p:cViewPr varScale="1">
        <p:scale>
          <a:sx n="140" d="100"/>
          <a:sy n="140" d="100"/>
        </p:scale>
        <p:origin x="200" y="21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F713CA-1053-4205-A2C6-90AF2B5F3A28}" type="datetimeFigureOut">
              <a:rPr lang="tr-TR" smtClean="0"/>
              <a:t>28.09.2020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6EE4F2-A439-43C9-B2A1-9D3603252B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6246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54389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54235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85549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47963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92922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33820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28.09.2020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28.09.2020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28.09.2020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28.09.2020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28.09.2020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28.09.2020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28.09.2020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28.09.2020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28.09.2020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28.09.2020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28.09.2020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FED15D-0FDD-47EA-AC4E-36BA1E52F8ED}" type="datetimeFigureOut">
              <a:rPr lang="tr-TR" smtClean="0"/>
              <a:pPr/>
              <a:t>28.09.2020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s://www.edebiyatciyim.com/iletisim-nedir-iletisimin-ogeleri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channel/UC_ke4VQZo9TewOf-p-LSx_Q" TargetMode="External"/><Relationship Id="rId4" Type="http://schemas.openxmlformats.org/officeDocument/2006/relationships/image" Target="../media/image2.jpg"/><Relationship Id="rId5" Type="http://schemas.openxmlformats.org/officeDocument/2006/relationships/hyperlink" Target="https://www.edebiyatciyim.com/" TargetMode="External"/><Relationship Id="rId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221856" y="0"/>
            <a:ext cx="2757486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İLETİŞİM ÖGELERİ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400" dirty="0"/>
              <a:t>Duygu ve düşüncelerin karşı taraftaki kişiye konuşma, yazı, işaret, jest ve mimik gibi çeşitli yollarla aktarılması sürecine </a:t>
            </a:r>
            <a:r>
              <a:rPr lang="tr-TR" sz="2400" b="1" i="1" dirty="0">
                <a:hlinkClick r:id="rId3"/>
              </a:rPr>
              <a:t>iletişim</a:t>
            </a:r>
            <a:r>
              <a:rPr lang="tr-TR" sz="2400" dirty="0"/>
              <a:t> denir</a:t>
            </a:r>
            <a:r>
              <a:rPr lang="tr-TR" sz="2400" dirty="0" smtClean="0"/>
              <a:t>.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dirty="0"/>
              <a:t>İnsanlar toplu bir halde yaşadıklarından, her türlü düşünce ve duyguyu başkalarına aktarma ihtiyacını tarih boyunca hissetmiştir</a:t>
            </a:r>
            <a:r>
              <a:rPr lang="tr-TR" sz="2400" dirty="0" smtClean="0"/>
              <a:t>.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dirty="0" smtClean="0"/>
              <a:t>İletişimin gerçekleşebilmesi için gönderici, </a:t>
            </a:r>
            <a:r>
              <a:rPr lang="tr-TR" sz="2400" dirty="0"/>
              <a:t>alıcı, ileti, kanal, geri bildirim, kod ve </a:t>
            </a:r>
            <a:r>
              <a:rPr lang="tr-TR" sz="2400" dirty="0" smtClean="0"/>
              <a:t>bağlam </a:t>
            </a:r>
            <a:r>
              <a:rPr lang="tr-TR" sz="2400" dirty="0"/>
              <a:t>gibi temel </a:t>
            </a:r>
            <a:r>
              <a:rPr lang="tr-TR" sz="2400" dirty="0" smtClean="0"/>
              <a:t>ögelere </a:t>
            </a:r>
            <a:r>
              <a:rPr lang="tr-TR" sz="2400" dirty="0"/>
              <a:t>gereksinim vardır. </a:t>
            </a:r>
            <a:endParaRPr lang="tr-TR" sz="2400" dirty="0"/>
          </a:p>
          <a:p>
            <a:pPr algn="just"/>
            <a:endParaRPr lang="tr-TR" sz="2400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221856" y="0"/>
            <a:ext cx="2757486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İLETİŞİM ÖGELERİ</a:t>
            </a:r>
            <a:endParaRPr lang="tr-TR" sz="2800" dirty="0" smtClean="0"/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593" y="554810"/>
            <a:ext cx="7588011" cy="4556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589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221856" y="0"/>
            <a:ext cx="2757486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İLETİŞİM ÖGELERİ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 smtClean="0">
                <a:solidFill>
                  <a:srgbClr val="FF0000"/>
                </a:solidFill>
              </a:rPr>
              <a:t>Gönderici </a:t>
            </a:r>
            <a:r>
              <a:rPr lang="tr-TR" sz="2400" b="1" dirty="0">
                <a:solidFill>
                  <a:srgbClr val="FF0000"/>
                </a:solidFill>
              </a:rPr>
              <a:t>(kaynak): </a:t>
            </a:r>
            <a:r>
              <a:rPr lang="tr-TR" sz="2400" dirty="0"/>
              <a:t>Duygu, düşünce ve isteklerin aktarılmasında iletiyi hazırlayan, </a:t>
            </a:r>
            <a:r>
              <a:rPr lang="tr-TR" sz="2400" dirty="0" smtClean="0"/>
              <a:t>gönderen kişi </a:t>
            </a:r>
            <a:r>
              <a:rPr lang="tr-TR" sz="2400" dirty="0"/>
              <a:t>ya da topluluktur. </a:t>
            </a:r>
            <a:endParaRPr lang="tr-TR" sz="2400" dirty="0"/>
          </a:p>
          <a:p>
            <a:pPr algn="just"/>
            <a:endParaRPr lang="tr-TR" sz="2400" dirty="0"/>
          </a:p>
          <a:p>
            <a:pPr algn="just"/>
            <a:r>
              <a:rPr lang="tr-TR" sz="2400" b="1" dirty="0">
                <a:solidFill>
                  <a:srgbClr val="FF0000"/>
                </a:solidFill>
              </a:rPr>
              <a:t>Alıcı: </a:t>
            </a:r>
            <a:r>
              <a:rPr lang="tr-TR" sz="2400" dirty="0"/>
              <a:t>Kaynak tarafından yollanan iletiyi ya da mesajı alan ögedir. Bazen bir kişi ya da topluluk </a:t>
            </a:r>
            <a:r>
              <a:rPr lang="tr-TR" sz="2400" dirty="0" smtClean="0"/>
              <a:t>olabilir.</a:t>
            </a:r>
          </a:p>
          <a:p>
            <a:pPr algn="just"/>
            <a:endParaRPr lang="tr-TR" sz="2400" dirty="0" smtClean="0"/>
          </a:p>
          <a:p>
            <a:pPr algn="just"/>
            <a:r>
              <a:rPr lang="tr-TR" sz="2400" b="1" dirty="0" smtClean="0">
                <a:solidFill>
                  <a:srgbClr val="FF0000"/>
                </a:solidFill>
              </a:rPr>
              <a:t>İleti </a:t>
            </a:r>
            <a:r>
              <a:rPr lang="tr-TR" sz="2400" b="1" dirty="0">
                <a:solidFill>
                  <a:srgbClr val="FF0000"/>
                </a:solidFill>
              </a:rPr>
              <a:t>(mesaj): </a:t>
            </a:r>
            <a:r>
              <a:rPr lang="tr-TR" sz="2400" dirty="0" smtClean="0"/>
              <a:t>Gönderici </a:t>
            </a:r>
            <a:r>
              <a:rPr lang="tr-TR" sz="2400" dirty="0"/>
              <a:t>ile alıcı arasında aktarılan duygu, </a:t>
            </a:r>
            <a:r>
              <a:rPr lang="tr-TR" sz="2400" dirty="0" err="1"/>
              <a:t>düşünce</a:t>
            </a:r>
            <a:r>
              <a:rPr lang="tr-TR" sz="2400" dirty="0"/>
              <a:t> ya da isteklerdir. </a:t>
            </a:r>
            <a:r>
              <a:rPr lang="tr-TR" sz="2400" dirty="0" smtClean="0"/>
              <a:t>Göndericinin duygu</a:t>
            </a:r>
            <a:r>
              <a:rPr lang="tr-TR" sz="2400" dirty="0"/>
              <a:t>, düşünce ve isteklerinin </a:t>
            </a:r>
            <a:r>
              <a:rPr lang="tr-TR" sz="2400" dirty="0" smtClean="0"/>
              <a:t>görsel </a:t>
            </a:r>
            <a:r>
              <a:rPr lang="tr-TR" sz="2400" dirty="0"/>
              <a:t>veya </a:t>
            </a:r>
            <a:r>
              <a:rPr lang="tr-TR" sz="2400" dirty="0" smtClean="0"/>
              <a:t>işitsel </a:t>
            </a:r>
            <a:r>
              <a:rPr lang="tr-TR" sz="2400" dirty="0" err="1"/>
              <a:t>hâle</a:t>
            </a:r>
            <a:r>
              <a:rPr lang="tr-TR" sz="2400" dirty="0"/>
              <a:t> </a:t>
            </a:r>
            <a:r>
              <a:rPr lang="tr-TR" sz="2400" dirty="0" err="1"/>
              <a:t>dönüşmüs</a:t>
            </a:r>
            <a:r>
              <a:rPr lang="tr-TR" sz="2400" dirty="0"/>
              <a:t>̧ </a:t>
            </a:r>
            <a:r>
              <a:rPr lang="tr-TR" sz="2400" dirty="0" smtClean="0"/>
              <a:t>seklidir. </a:t>
            </a:r>
            <a:endParaRPr lang="tr-TR" sz="2400" dirty="0"/>
          </a:p>
          <a:p>
            <a:pPr algn="just"/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1314100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221856" y="0"/>
            <a:ext cx="2757486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İLETİŞİM ÖGELERİ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>
                <a:solidFill>
                  <a:srgbClr val="FF0000"/>
                </a:solidFill>
              </a:rPr>
              <a:t>Kanal: </a:t>
            </a:r>
            <a:r>
              <a:rPr lang="tr-TR" sz="2400" dirty="0" smtClean="0"/>
              <a:t>Gönderici </a:t>
            </a:r>
            <a:r>
              <a:rPr lang="tr-TR" sz="2400" dirty="0"/>
              <a:t>ile alıcı arasındaki iletinin </a:t>
            </a:r>
            <a:r>
              <a:rPr lang="tr-TR" sz="2400" dirty="0" smtClean="0"/>
              <a:t>gönderilme şeklidir. İletinin </a:t>
            </a:r>
            <a:r>
              <a:rPr lang="tr-TR" sz="2400" dirty="0"/>
              <a:t>alıcıya </a:t>
            </a:r>
            <a:r>
              <a:rPr lang="tr-TR" sz="2400" dirty="0" smtClean="0"/>
              <a:t>ulaşmasında </a:t>
            </a:r>
            <a:r>
              <a:rPr lang="tr-TR" sz="2400" dirty="0"/>
              <a:t>kullanılan bu yol </a:t>
            </a:r>
            <a:r>
              <a:rPr lang="tr-TR" sz="2400" dirty="0" smtClean="0"/>
              <a:t>sözlü-yazılı olabilir.</a:t>
            </a:r>
          </a:p>
          <a:p>
            <a:endParaRPr lang="tr-TR" sz="2400" dirty="0"/>
          </a:p>
          <a:p>
            <a:r>
              <a:rPr lang="tr-TR" sz="2400" b="1" dirty="0">
                <a:solidFill>
                  <a:srgbClr val="FF0000"/>
                </a:solidFill>
              </a:rPr>
              <a:t>Geri bildirim </a:t>
            </a:r>
            <a:r>
              <a:rPr lang="tr-TR" sz="2400" b="1" dirty="0" smtClean="0">
                <a:solidFill>
                  <a:srgbClr val="FF0000"/>
                </a:solidFill>
              </a:rPr>
              <a:t>(dönüt): </a:t>
            </a:r>
            <a:r>
              <a:rPr lang="tr-TR" sz="2400" dirty="0"/>
              <a:t>Alıcının </a:t>
            </a:r>
            <a:r>
              <a:rPr lang="tr-TR" sz="2400" dirty="0" smtClean="0"/>
              <a:t>göndericiye verdiği </a:t>
            </a:r>
            <a:r>
              <a:rPr lang="tr-TR" sz="2400" dirty="0"/>
              <a:t>tepkidir. </a:t>
            </a:r>
            <a:r>
              <a:rPr lang="tr-TR" sz="2400" dirty="0" smtClean="0"/>
              <a:t>Gönderici, </a:t>
            </a:r>
            <a:r>
              <a:rPr lang="tr-TR" sz="2400" dirty="0"/>
              <a:t>iletinin </a:t>
            </a:r>
            <a:r>
              <a:rPr lang="tr-TR" sz="2400" dirty="0" smtClean="0"/>
              <a:t>anlaşılıp anlaşılmadığını </a:t>
            </a:r>
            <a:r>
              <a:rPr lang="tr-TR" sz="2400" dirty="0"/>
              <a:t>geri bildirim sayesinde </a:t>
            </a:r>
            <a:r>
              <a:rPr lang="tr-TR" sz="2400" dirty="0" smtClean="0"/>
              <a:t>öğrenir. </a:t>
            </a:r>
            <a:endParaRPr lang="tr-TR" sz="2400" dirty="0"/>
          </a:p>
          <a:p>
            <a:endParaRPr lang="tr-TR" sz="2400" dirty="0" smtClean="0"/>
          </a:p>
          <a:p>
            <a:r>
              <a:rPr lang="tr-TR" sz="2400" b="1" dirty="0">
                <a:solidFill>
                  <a:srgbClr val="FF0000"/>
                </a:solidFill>
              </a:rPr>
              <a:t>Kod </a:t>
            </a:r>
            <a:r>
              <a:rPr lang="tr-TR" sz="2400" b="1" dirty="0" smtClean="0">
                <a:solidFill>
                  <a:srgbClr val="FF0000"/>
                </a:solidFill>
              </a:rPr>
              <a:t>(şifre): </a:t>
            </a:r>
            <a:r>
              <a:rPr lang="tr-TR" sz="2400" dirty="0" smtClean="0"/>
              <a:t>İletişimin </a:t>
            </a:r>
            <a:r>
              <a:rPr lang="tr-TR" sz="2400" dirty="0"/>
              <a:t>dil </a:t>
            </a:r>
            <a:r>
              <a:rPr lang="tr-TR" sz="2400" dirty="0" smtClean="0"/>
              <a:t>biçimi halinde </a:t>
            </a:r>
            <a:r>
              <a:rPr lang="tr-TR" sz="2400" dirty="0" err="1" smtClean="0"/>
              <a:t>düzenlenmesi,şifrelenmesidir</a:t>
            </a:r>
            <a:r>
              <a:rPr lang="tr-TR" sz="2400" dirty="0" smtClean="0"/>
              <a:t>. İletişimin gerçekleşebilmesi için göndericinin </a:t>
            </a:r>
            <a:r>
              <a:rPr lang="tr-TR" sz="2400" dirty="0"/>
              <a:t>ve alıcının aynı kodu bilmesi gerekir. </a:t>
            </a:r>
            <a:endParaRPr lang="tr-TR" sz="2400" dirty="0" smtClean="0"/>
          </a:p>
          <a:p>
            <a:endParaRPr lang="tr-TR" sz="2400" dirty="0"/>
          </a:p>
          <a:p>
            <a:r>
              <a:rPr lang="tr-TR" sz="2400" b="1" dirty="0" smtClean="0">
                <a:solidFill>
                  <a:srgbClr val="FF0000"/>
                </a:solidFill>
              </a:rPr>
              <a:t>Bağlam: </a:t>
            </a:r>
            <a:r>
              <a:rPr lang="tr-TR" sz="2400" dirty="0" smtClean="0"/>
              <a:t>İletişimin </a:t>
            </a:r>
            <a:r>
              <a:rPr lang="tr-TR" sz="2400" dirty="0" err="1"/>
              <a:t>gerçekleştiği</a:t>
            </a:r>
            <a:r>
              <a:rPr lang="tr-TR" sz="2400" dirty="0"/>
              <a:t> yer, </a:t>
            </a:r>
            <a:r>
              <a:rPr lang="tr-TR" sz="2400" dirty="0" smtClean="0"/>
              <a:t>iletişime </a:t>
            </a:r>
            <a:r>
              <a:rPr lang="tr-TR" sz="2400" dirty="0"/>
              <a:t>katılan </a:t>
            </a:r>
            <a:r>
              <a:rPr lang="tr-TR" sz="2400" dirty="0" smtClean="0"/>
              <a:t>ögelerin </a:t>
            </a:r>
            <a:r>
              <a:rPr lang="tr-TR" sz="2400" dirty="0"/>
              <a:t>birlikte </a:t>
            </a:r>
            <a:r>
              <a:rPr lang="tr-TR" sz="2400" dirty="0" smtClean="0"/>
              <a:t>oluşturduğu </a:t>
            </a:r>
            <a:r>
              <a:rPr lang="tr-TR" sz="2400" dirty="0"/>
              <a:t>ortamdır.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987165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221856" y="0"/>
            <a:ext cx="2757486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İLETİŞİM ÖGELERİ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i="1" dirty="0"/>
              <a:t>Öğretmen; “Bu sınavda yüksek not almayı bekleyen var mı?” dedi.</a:t>
            </a:r>
            <a:endParaRPr lang="tr-TR" sz="2400" dirty="0"/>
          </a:p>
          <a:p>
            <a:r>
              <a:rPr lang="tr-TR" sz="2400" i="1" dirty="0"/>
              <a:t>Arka sıralardan Ahmet parmak kaldırdı ve “Ben” dedi</a:t>
            </a:r>
            <a:r>
              <a:rPr lang="tr-TR" sz="2400" i="1" dirty="0" smtClean="0"/>
              <a:t>.</a:t>
            </a:r>
          </a:p>
          <a:p>
            <a:endParaRPr lang="tr-TR" sz="2400" dirty="0"/>
          </a:p>
          <a:p>
            <a:r>
              <a:rPr lang="tr-TR" sz="2400" b="1" i="1" dirty="0">
                <a:solidFill>
                  <a:srgbClr val="FF0000"/>
                </a:solidFill>
              </a:rPr>
              <a:t>Gönderici:</a:t>
            </a:r>
            <a:r>
              <a:rPr lang="tr-TR" sz="2400" i="1" dirty="0"/>
              <a:t> Öğretmen</a:t>
            </a:r>
            <a:endParaRPr lang="tr-TR" sz="2400" dirty="0"/>
          </a:p>
          <a:p>
            <a:r>
              <a:rPr lang="tr-TR" sz="2400" b="1" i="1" dirty="0">
                <a:solidFill>
                  <a:srgbClr val="FF0000"/>
                </a:solidFill>
              </a:rPr>
              <a:t>Alıcı:</a:t>
            </a:r>
            <a:r>
              <a:rPr lang="tr-TR" sz="2400" i="1" dirty="0"/>
              <a:t> Öğrenciler</a:t>
            </a:r>
            <a:endParaRPr lang="tr-TR" sz="2400" dirty="0"/>
          </a:p>
          <a:p>
            <a:r>
              <a:rPr lang="tr-TR" sz="2400" b="1" i="1" dirty="0">
                <a:solidFill>
                  <a:srgbClr val="FF0000"/>
                </a:solidFill>
              </a:rPr>
              <a:t>İleti:</a:t>
            </a:r>
            <a:r>
              <a:rPr lang="tr-TR" sz="2400" i="1" dirty="0">
                <a:solidFill>
                  <a:srgbClr val="FF0000"/>
                </a:solidFill>
              </a:rPr>
              <a:t> </a:t>
            </a:r>
            <a:r>
              <a:rPr lang="tr-TR" sz="2400" i="1" dirty="0"/>
              <a:t>Bu sınavda yüksek not almayı bekleyen var mı?</a:t>
            </a:r>
            <a:endParaRPr lang="tr-TR" sz="2400" dirty="0"/>
          </a:p>
          <a:p>
            <a:r>
              <a:rPr lang="tr-TR" sz="2400" b="1" i="1" dirty="0">
                <a:solidFill>
                  <a:srgbClr val="FF0000"/>
                </a:solidFill>
              </a:rPr>
              <a:t>Dönüt:</a:t>
            </a:r>
            <a:r>
              <a:rPr lang="tr-TR" sz="2400" i="1" dirty="0"/>
              <a:t> Ben</a:t>
            </a:r>
            <a:endParaRPr lang="tr-TR" sz="2400" dirty="0"/>
          </a:p>
          <a:p>
            <a:r>
              <a:rPr lang="tr-TR" sz="2400" b="1" i="1" dirty="0">
                <a:solidFill>
                  <a:srgbClr val="FF0000"/>
                </a:solidFill>
              </a:rPr>
              <a:t>Kanal:</a:t>
            </a:r>
            <a:r>
              <a:rPr lang="tr-TR" sz="2400" i="1" dirty="0"/>
              <a:t> Ses</a:t>
            </a:r>
            <a:endParaRPr lang="tr-TR" sz="2400" dirty="0"/>
          </a:p>
          <a:p>
            <a:r>
              <a:rPr lang="tr-TR" sz="2400" b="1" i="1" dirty="0">
                <a:solidFill>
                  <a:srgbClr val="FF0000"/>
                </a:solidFill>
              </a:rPr>
              <a:t>Bağlam:</a:t>
            </a:r>
            <a:r>
              <a:rPr lang="tr-TR" sz="2400" i="1" dirty="0"/>
              <a:t> Sınıf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71337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208111" y="523220"/>
            <a:ext cx="87849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2400" dirty="0"/>
          </a:p>
          <a:p>
            <a:endParaRPr lang="tr-TR" sz="2400" dirty="0" smtClean="0"/>
          </a:p>
        </p:txBody>
      </p:sp>
      <p:sp>
        <p:nvSpPr>
          <p:cNvPr id="5" name="Metin kutusu 4"/>
          <p:cNvSpPr txBox="1"/>
          <p:nvPr/>
        </p:nvSpPr>
        <p:spPr>
          <a:xfrm>
            <a:off x="1687977" y="523220"/>
            <a:ext cx="582524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5000" b="1" dirty="0" smtClean="0">
                <a:solidFill>
                  <a:srgbClr val="FF0000"/>
                </a:solidFill>
                <a:latin typeface="Segoe Print" charset="0"/>
                <a:ea typeface="Segoe Print" charset="0"/>
                <a:cs typeface="Segoe Print" charset="0"/>
              </a:rPr>
              <a:t>Teşekkür Ederiz</a:t>
            </a:r>
            <a:r>
              <a:rPr lang="mr-IN" sz="5000" b="1" dirty="0" smtClean="0">
                <a:solidFill>
                  <a:srgbClr val="FF0000"/>
                </a:solidFill>
                <a:latin typeface="Segoe Print" charset="0"/>
                <a:ea typeface="Segoe Print" charset="0"/>
                <a:cs typeface="Segoe Print" charset="0"/>
              </a:rPr>
              <a:t>…</a:t>
            </a:r>
            <a:endParaRPr lang="tr-TR" sz="5000" b="1" dirty="0">
              <a:solidFill>
                <a:srgbClr val="FF0000"/>
              </a:solidFill>
              <a:latin typeface="Segoe Print" charset="0"/>
              <a:ea typeface="Segoe Print" charset="0"/>
              <a:cs typeface="Segoe Print" charset="0"/>
            </a:endParaRPr>
          </a:p>
        </p:txBody>
      </p:sp>
      <p:pic>
        <p:nvPicPr>
          <p:cNvPr id="6" name="Resim 5">
            <a:hlinkClick r:id="rId3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7645" y="2067694"/>
            <a:ext cx="3766428" cy="1224136"/>
          </a:xfrm>
          <a:prstGeom prst="rect">
            <a:avLst/>
          </a:prstGeom>
        </p:spPr>
      </p:pic>
      <p:pic>
        <p:nvPicPr>
          <p:cNvPr id="8" name="Resim 7">
            <a:hlinkClick r:id="rId5"/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067694"/>
            <a:ext cx="3990230" cy="1001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25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1592</TotalTime>
  <Words>286</Words>
  <Application>Microsoft Macintosh PowerPoint</Application>
  <PresentationFormat>Ekran Gösterisi (16:9)</PresentationFormat>
  <Paragraphs>38</Paragraphs>
  <Slides>6</Slides>
  <Notes>6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Calibri</vt:lpstr>
      <vt:lpstr>Segoe Print</vt:lpstr>
      <vt:lpstr>Arial</vt:lpstr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15.0035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pasa</dc:creator>
  <cp:lastModifiedBy>Microsoft Office Kullanıcısı</cp:lastModifiedBy>
  <cp:revision>120</cp:revision>
  <dcterms:created xsi:type="dcterms:W3CDTF">2013-01-27T12:21:31Z</dcterms:created>
  <dcterms:modified xsi:type="dcterms:W3CDTF">2020-09-28T10:27:42Z</dcterms:modified>
</cp:coreProperties>
</file>