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57" r:id="rId14"/>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43" autoAdjust="0"/>
    <p:restoredTop sz="94761"/>
  </p:normalViewPr>
  <p:slideViewPr>
    <p:cSldViewPr>
      <p:cViewPr varScale="1">
        <p:scale>
          <a:sx n="141" d="100"/>
          <a:sy n="141" d="100"/>
        </p:scale>
        <p:origin x="1360" y="19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713CA-1053-4205-A2C6-90AF2B5F3A28}" type="datetimeFigureOut">
              <a:rPr lang="tr-TR" smtClean="0"/>
              <a:t>15.09.2020</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6EE4F2-A439-43C9-B2A1-9D3603252B96}" type="slidenum">
              <a:rPr lang="tr-TR" smtClean="0"/>
              <a:t>‹#›</a:t>
            </a:fld>
            <a:endParaRPr lang="tr-TR"/>
          </a:p>
        </p:txBody>
      </p:sp>
    </p:spTree>
    <p:extLst>
      <p:ext uri="{BB962C8B-B14F-4D97-AF65-F5344CB8AC3E}">
        <p14:creationId xmlns:p14="http://schemas.microsoft.com/office/powerpoint/2010/main" val="302624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a:t>
            </a:fld>
            <a:endParaRPr lang="tr-TR"/>
          </a:p>
        </p:txBody>
      </p:sp>
    </p:spTree>
    <p:extLst>
      <p:ext uri="{BB962C8B-B14F-4D97-AF65-F5344CB8AC3E}">
        <p14:creationId xmlns:p14="http://schemas.microsoft.com/office/powerpoint/2010/main" val="1745438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10</a:t>
            </a:fld>
            <a:endParaRPr lang="tr-TR"/>
          </a:p>
        </p:txBody>
      </p:sp>
    </p:spTree>
    <p:extLst>
      <p:ext uri="{BB962C8B-B14F-4D97-AF65-F5344CB8AC3E}">
        <p14:creationId xmlns:p14="http://schemas.microsoft.com/office/powerpoint/2010/main" val="1753407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11</a:t>
            </a:fld>
            <a:endParaRPr lang="tr-TR"/>
          </a:p>
        </p:txBody>
      </p:sp>
    </p:spTree>
    <p:extLst>
      <p:ext uri="{BB962C8B-B14F-4D97-AF65-F5344CB8AC3E}">
        <p14:creationId xmlns:p14="http://schemas.microsoft.com/office/powerpoint/2010/main" val="1946213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12</a:t>
            </a:fld>
            <a:endParaRPr lang="tr-TR"/>
          </a:p>
        </p:txBody>
      </p:sp>
    </p:spTree>
    <p:extLst>
      <p:ext uri="{BB962C8B-B14F-4D97-AF65-F5344CB8AC3E}">
        <p14:creationId xmlns:p14="http://schemas.microsoft.com/office/powerpoint/2010/main" val="527618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13</a:t>
            </a:fld>
            <a:endParaRPr lang="tr-TR"/>
          </a:p>
        </p:txBody>
      </p:sp>
    </p:spTree>
    <p:extLst>
      <p:ext uri="{BB962C8B-B14F-4D97-AF65-F5344CB8AC3E}">
        <p14:creationId xmlns:p14="http://schemas.microsoft.com/office/powerpoint/2010/main" val="1653382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a:t>
            </a:fld>
            <a:endParaRPr lang="tr-TR"/>
          </a:p>
        </p:txBody>
      </p:sp>
    </p:spTree>
    <p:extLst>
      <p:ext uri="{BB962C8B-B14F-4D97-AF65-F5344CB8AC3E}">
        <p14:creationId xmlns:p14="http://schemas.microsoft.com/office/powerpoint/2010/main" val="737050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3</a:t>
            </a:fld>
            <a:endParaRPr lang="tr-TR"/>
          </a:p>
        </p:txBody>
      </p:sp>
    </p:spTree>
    <p:extLst>
      <p:ext uri="{BB962C8B-B14F-4D97-AF65-F5344CB8AC3E}">
        <p14:creationId xmlns:p14="http://schemas.microsoft.com/office/powerpoint/2010/main" val="1559995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4</a:t>
            </a:fld>
            <a:endParaRPr lang="tr-TR"/>
          </a:p>
        </p:txBody>
      </p:sp>
    </p:spTree>
    <p:extLst>
      <p:ext uri="{BB962C8B-B14F-4D97-AF65-F5344CB8AC3E}">
        <p14:creationId xmlns:p14="http://schemas.microsoft.com/office/powerpoint/2010/main" val="508115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5</a:t>
            </a:fld>
            <a:endParaRPr lang="tr-TR"/>
          </a:p>
        </p:txBody>
      </p:sp>
    </p:spTree>
    <p:extLst>
      <p:ext uri="{BB962C8B-B14F-4D97-AF65-F5344CB8AC3E}">
        <p14:creationId xmlns:p14="http://schemas.microsoft.com/office/powerpoint/2010/main" val="468242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6</a:t>
            </a:fld>
            <a:endParaRPr lang="tr-TR"/>
          </a:p>
        </p:txBody>
      </p:sp>
    </p:spTree>
    <p:extLst>
      <p:ext uri="{BB962C8B-B14F-4D97-AF65-F5344CB8AC3E}">
        <p14:creationId xmlns:p14="http://schemas.microsoft.com/office/powerpoint/2010/main" val="302209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7</a:t>
            </a:fld>
            <a:endParaRPr lang="tr-TR"/>
          </a:p>
        </p:txBody>
      </p:sp>
    </p:spTree>
    <p:extLst>
      <p:ext uri="{BB962C8B-B14F-4D97-AF65-F5344CB8AC3E}">
        <p14:creationId xmlns:p14="http://schemas.microsoft.com/office/powerpoint/2010/main" val="1874360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8</a:t>
            </a:fld>
            <a:endParaRPr lang="tr-TR"/>
          </a:p>
        </p:txBody>
      </p:sp>
    </p:spTree>
    <p:extLst>
      <p:ext uri="{BB962C8B-B14F-4D97-AF65-F5344CB8AC3E}">
        <p14:creationId xmlns:p14="http://schemas.microsoft.com/office/powerpoint/2010/main" val="1968076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9</a:t>
            </a:fld>
            <a:endParaRPr lang="tr-TR"/>
          </a:p>
        </p:txBody>
      </p:sp>
    </p:spTree>
    <p:extLst>
      <p:ext uri="{BB962C8B-B14F-4D97-AF65-F5344CB8AC3E}">
        <p14:creationId xmlns:p14="http://schemas.microsoft.com/office/powerpoint/2010/main" val="1507376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8FED15D-0FDD-47EA-AC4E-36BA1E52F8ED}" type="datetimeFigureOut">
              <a:rPr lang="tr-TR" smtClean="0"/>
              <a:pPr/>
              <a:t>15.09.2020</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1CEF62-19F7-4214-AD8E-70643B1C8FD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debiyatciyim.com/turkce-sozlukler/" TargetMode="External"/><Relationship Id="rId4" Type="http://schemas.openxmlformats.org/officeDocument/2006/relationships/hyperlink" Target="https://www.edebiyatciyim.com/divanu-lugatit-turk-2/"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channel/UC_ke4VQZo9TewOf-p-LSx_Q" TargetMode="External"/><Relationship Id="rId4" Type="http://schemas.openxmlformats.org/officeDocument/2006/relationships/image" Target="../media/image1.jpg"/><Relationship Id="rId5" Type="http://schemas.openxmlformats.org/officeDocument/2006/relationships/hyperlink" Target="https://www.edebiyatciyim.com/" TargetMode="External"/><Relationship Id="rId6"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www.edebiyatciyim.com/divanu-lugatit-turk-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hlinkClick r:id="rId3"/>
              </a:rPr>
              <a:t>TÜRKÇE SÖZLÜKLER</a:t>
            </a:r>
            <a:endParaRPr lang="tr-TR" sz="2800" dirty="0" smtClean="0"/>
          </a:p>
        </p:txBody>
      </p:sp>
      <p:sp>
        <p:nvSpPr>
          <p:cNvPr id="4" name="Dikdörtgen 3"/>
          <p:cNvSpPr/>
          <p:nvPr/>
        </p:nvSpPr>
        <p:spPr>
          <a:xfrm>
            <a:off x="208111" y="523220"/>
            <a:ext cx="8784976" cy="4154984"/>
          </a:xfrm>
          <a:prstGeom prst="rect">
            <a:avLst/>
          </a:prstGeom>
        </p:spPr>
        <p:txBody>
          <a:bodyPr wrap="square">
            <a:spAutoFit/>
          </a:bodyPr>
          <a:lstStyle/>
          <a:p>
            <a:r>
              <a:rPr lang="tr-TR" sz="2400" dirty="0"/>
              <a:t>Bir dilin bütün veya belli bir çağda kullanılmış kelime ve deyimlerinin alfabe sırasına göre tanımlarını yapan, açıklayan, başka dillerdeki karşılıklarını veren </a:t>
            </a:r>
            <a:r>
              <a:rPr lang="tr-TR" sz="2400" dirty="0" smtClean="0"/>
              <a:t>eserlere sözlük </a:t>
            </a:r>
            <a:r>
              <a:rPr lang="tr-TR" sz="2400" dirty="0"/>
              <a:t>denir</a:t>
            </a:r>
            <a:r>
              <a:rPr lang="tr-TR" sz="2400" dirty="0" smtClean="0"/>
              <a:t>.</a:t>
            </a:r>
          </a:p>
          <a:p>
            <a:endParaRPr lang="tr-TR" sz="2400" dirty="0"/>
          </a:p>
          <a:p>
            <a:r>
              <a:rPr lang="tr-TR" sz="2400" dirty="0"/>
              <a:t>Türklerde, Doğu dünyası doğrultusunda gelişmiş eski bir </a:t>
            </a:r>
            <a:r>
              <a:rPr lang="tr-TR" sz="2400" dirty="0">
                <a:hlinkClick r:id="rId4"/>
              </a:rPr>
              <a:t>sözlükçülük geleneği</a:t>
            </a:r>
            <a:r>
              <a:rPr lang="tr-TR" sz="2400" dirty="0"/>
              <a:t> </a:t>
            </a:r>
            <a:r>
              <a:rPr lang="tr-TR" sz="2400" dirty="0" smtClean="0"/>
              <a:t>vardır.</a:t>
            </a:r>
          </a:p>
          <a:p>
            <a:endParaRPr lang="tr-TR" sz="2400" dirty="0"/>
          </a:p>
          <a:p>
            <a:endParaRPr lang="tr-TR" sz="2400" dirty="0" smtClean="0"/>
          </a:p>
          <a:p>
            <a:r>
              <a:rPr lang="tr-TR" sz="2400" dirty="0" smtClean="0"/>
              <a:t>Sözlükçülük geleneğimiz 1000 yıl öncesine kadar gitmektedir.</a:t>
            </a:r>
          </a:p>
          <a:p>
            <a:endParaRPr lang="tr-TR" sz="2400" dirty="0"/>
          </a:p>
          <a:p>
            <a:endParaRPr lang="tr-TR" sz="2400" dirty="0" smtClean="0"/>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524315"/>
          </a:xfrm>
          <a:prstGeom prst="rect">
            <a:avLst/>
          </a:prstGeom>
        </p:spPr>
        <p:txBody>
          <a:bodyPr wrap="square">
            <a:spAutoFit/>
          </a:bodyPr>
          <a:lstStyle/>
          <a:p>
            <a:r>
              <a:rPr lang="tr-TR" sz="2400" b="1" dirty="0">
                <a:solidFill>
                  <a:srgbClr val="00B0F0"/>
                </a:solidFill>
              </a:rPr>
              <a:t>8. </a:t>
            </a:r>
            <a:r>
              <a:rPr lang="tr-TR" sz="2400" b="1" dirty="0" err="1">
                <a:solidFill>
                  <a:srgbClr val="00B0F0"/>
                </a:solidFill>
              </a:rPr>
              <a:t>Kamûs</a:t>
            </a:r>
            <a:r>
              <a:rPr lang="tr-TR" sz="2400" b="1" dirty="0">
                <a:solidFill>
                  <a:srgbClr val="00B0F0"/>
                </a:solidFill>
              </a:rPr>
              <a:t>-ı </a:t>
            </a:r>
            <a:r>
              <a:rPr lang="tr-TR" sz="2400" b="1" dirty="0" smtClean="0">
                <a:solidFill>
                  <a:srgbClr val="00B0F0"/>
                </a:solidFill>
              </a:rPr>
              <a:t>Türkî</a:t>
            </a:r>
          </a:p>
          <a:p>
            <a:endParaRPr lang="tr-TR" sz="2400" dirty="0"/>
          </a:p>
          <a:p>
            <a:r>
              <a:rPr lang="tr-TR" sz="2400" dirty="0"/>
              <a:t>1899 yılında Şemsettin Sami tarafından hazırlanmış olan sözlük, dönemin en başarılı çalışmalarından birisi olmuştur. </a:t>
            </a:r>
            <a:endParaRPr lang="tr-TR" sz="2400" dirty="0" smtClean="0"/>
          </a:p>
          <a:p>
            <a:endParaRPr lang="tr-TR" sz="2400" dirty="0"/>
          </a:p>
          <a:p>
            <a:r>
              <a:rPr lang="tr-TR" sz="2400" dirty="0" smtClean="0"/>
              <a:t>Adında </a:t>
            </a:r>
            <a:r>
              <a:rPr lang="tr-TR" sz="2400" dirty="0"/>
              <a:t>“Türk” kelimesini barındırıp Türkçeden Türkçeye şeklinde hazırlanan ilk sözlük kitabı olan </a:t>
            </a:r>
            <a:r>
              <a:rPr lang="tr-TR" sz="2400" dirty="0" err="1"/>
              <a:t>Kamûs</a:t>
            </a:r>
            <a:r>
              <a:rPr lang="tr-TR" sz="2400" dirty="0"/>
              <a:t>-ı Türki’de Şemsettin Sami, Türkçeye dahil olmamış Arapça ve Farsça kelimeleri elemiş ve Türkçe kökenli kelimelere öncelik vermiştir. </a:t>
            </a:r>
            <a:endParaRPr lang="tr-TR" sz="2400" dirty="0" smtClean="0"/>
          </a:p>
          <a:p>
            <a:endParaRPr lang="tr-TR" sz="2400" dirty="0"/>
          </a:p>
          <a:p>
            <a:r>
              <a:rPr lang="tr-TR" sz="2400" dirty="0" smtClean="0"/>
              <a:t>Yabancı </a:t>
            </a:r>
            <a:r>
              <a:rPr lang="tr-TR" sz="2400" dirty="0"/>
              <a:t>kelimeler yerine Türkçe kelimeleri ön plana çıkarması bakımdan önemli bir eserdir.</a:t>
            </a:r>
          </a:p>
        </p:txBody>
      </p:sp>
    </p:spTree>
    <p:extLst>
      <p:ext uri="{BB962C8B-B14F-4D97-AF65-F5344CB8AC3E}">
        <p14:creationId xmlns:p14="http://schemas.microsoft.com/office/powerpoint/2010/main" val="101705097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2677656"/>
          </a:xfrm>
          <a:prstGeom prst="rect">
            <a:avLst/>
          </a:prstGeom>
        </p:spPr>
        <p:txBody>
          <a:bodyPr wrap="square">
            <a:spAutoFit/>
          </a:bodyPr>
          <a:lstStyle/>
          <a:p>
            <a:r>
              <a:rPr lang="tr-TR" sz="2400" b="1" dirty="0">
                <a:solidFill>
                  <a:srgbClr val="00B0F0"/>
                </a:solidFill>
              </a:rPr>
              <a:t>9. Radloff </a:t>
            </a:r>
            <a:r>
              <a:rPr lang="tr-TR" sz="2400" b="1" dirty="0" smtClean="0">
                <a:solidFill>
                  <a:srgbClr val="00B0F0"/>
                </a:solidFill>
              </a:rPr>
              <a:t>Lügati</a:t>
            </a:r>
          </a:p>
          <a:p>
            <a:endParaRPr lang="tr-TR" sz="2400" dirty="0"/>
          </a:p>
          <a:p>
            <a:r>
              <a:rPr lang="tr-TR" sz="2400" dirty="0"/>
              <a:t>Dünyaca ünlü Türkolog olan </a:t>
            </a:r>
            <a:r>
              <a:rPr lang="tr-TR" sz="2400" dirty="0" err="1"/>
              <a:t>Friedrich</a:t>
            </a:r>
            <a:r>
              <a:rPr lang="tr-TR" sz="2400" dirty="0"/>
              <a:t> Wilhelm Radloff tarafından çalışmaları 1893 yılında başlanan ve 1911 yılında bitirilmiş olan sözlük toplamda dört ciltten oluşmaktadır. </a:t>
            </a:r>
            <a:endParaRPr lang="tr-TR" sz="2400" dirty="0" smtClean="0"/>
          </a:p>
          <a:p>
            <a:endParaRPr lang="tr-TR" sz="2400" dirty="0"/>
          </a:p>
          <a:p>
            <a:r>
              <a:rPr lang="tr-TR" sz="2400" dirty="0" smtClean="0"/>
              <a:t>40 </a:t>
            </a:r>
            <a:r>
              <a:rPr lang="tr-TR" sz="2400" dirty="0"/>
              <a:t>farklı lehçeden ve ağızdan oluşan bir içeriğe sahiptir.</a:t>
            </a:r>
          </a:p>
        </p:txBody>
      </p:sp>
    </p:spTree>
    <p:extLst>
      <p:ext uri="{BB962C8B-B14F-4D97-AF65-F5344CB8AC3E}">
        <p14:creationId xmlns:p14="http://schemas.microsoft.com/office/powerpoint/2010/main" val="174792497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154984"/>
          </a:xfrm>
          <a:prstGeom prst="rect">
            <a:avLst/>
          </a:prstGeom>
        </p:spPr>
        <p:txBody>
          <a:bodyPr wrap="square">
            <a:spAutoFit/>
          </a:bodyPr>
          <a:lstStyle/>
          <a:p>
            <a:r>
              <a:rPr lang="tr-TR" sz="2400" b="1" dirty="0">
                <a:solidFill>
                  <a:srgbClr val="00B0F0"/>
                </a:solidFill>
              </a:rPr>
              <a:t>10. TDK Türkçe </a:t>
            </a:r>
            <a:r>
              <a:rPr lang="tr-TR" sz="2400" b="1" dirty="0" smtClean="0">
                <a:solidFill>
                  <a:srgbClr val="00B0F0"/>
                </a:solidFill>
              </a:rPr>
              <a:t>Sözlük</a:t>
            </a:r>
          </a:p>
          <a:p>
            <a:endParaRPr lang="tr-TR" sz="2400" dirty="0"/>
          </a:p>
          <a:p>
            <a:r>
              <a:rPr lang="tr-TR" sz="2400" dirty="0"/>
              <a:t>Cumhuriyet Dönemi’nde dil alanında yapılan yenilikler ve çalışmalarla sözlükçülük geleneğinde önemli gelişmeler görülmüştür. </a:t>
            </a:r>
            <a:endParaRPr lang="tr-TR" sz="2400" dirty="0" smtClean="0"/>
          </a:p>
          <a:p>
            <a:endParaRPr lang="tr-TR" sz="2400" dirty="0"/>
          </a:p>
          <a:p>
            <a:r>
              <a:rPr lang="tr-TR" sz="2400" dirty="0" smtClean="0"/>
              <a:t>Türkçeye </a:t>
            </a:r>
            <a:r>
              <a:rPr lang="tr-TR" sz="2400" dirty="0"/>
              <a:t>ait önceki kaynaklar ile yerel ağızlardaki kelimelerin tespit edilmesiyle ilgili Türk Dili Tetkik Cemiyeti (sonradan Türk Dil Kurumu) çalışmalar yaparak büyük bir sözlük hazırlamaya başlamıştır. </a:t>
            </a:r>
            <a:endParaRPr lang="tr-TR" sz="2400" dirty="0" smtClean="0"/>
          </a:p>
          <a:p>
            <a:endParaRPr lang="tr-TR" sz="2400" dirty="0"/>
          </a:p>
          <a:p>
            <a:r>
              <a:rPr lang="tr-TR" sz="2400" dirty="0" smtClean="0"/>
              <a:t>TDK </a:t>
            </a:r>
            <a:r>
              <a:rPr lang="tr-TR" sz="2400" dirty="0"/>
              <a:t>tarafından yapılan çalışmalarla günümüzde de gelişmeye devam eden Türkçe Sözlük, birçok ihtiyacı karşılayacak niteliğe sahiptir.</a:t>
            </a:r>
          </a:p>
        </p:txBody>
      </p:sp>
    </p:spTree>
    <p:extLst>
      <p:ext uri="{BB962C8B-B14F-4D97-AF65-F5344CB8AC3E}">
        <p14:creationId xmlns:p14="http://schemas.microsoft.com/office/powerpoint/2010/main" val="198715971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08111" y="523220"/>
            <a:ext cx="8784976" cy="830997"/>
          </a:xfrm>
          <a:prstGeom prst="rect">
            <a:avLst/>
          </a:prstGeom>
        </p:spPr>
        <p:txBody>
          <a:bodyPr wrap="square">
            <a:spAutoFit/>
          </a:bodyPr>
          <a:lstStyle/>
          <a:p>
            <a:endParaRPr lang="tr-TR" sz="2400" dirty="0"/>
          </a:p>
          <a:p>
            <a:endParaRPr lang="tr-TR" sz="2400" dirty="0" smtClean="0"/>
          </a:p>
        </p:txBody>
      </p:sp>
      <p:sp>
        <p:nvSpPr>
          <p:cNvPr id="5" name="Metin kutusu 4"/>
          <p:cNvSpPr txBox="1"/>
          <p:nvPr/>
        </p:nvSpPr>
        <p:spPr>
          <a:xfrm>
            <a:off x="1687977" y="523220"/>
            <a:ext cx="5825243" cy="861774"/>
          </a:xfrm>
          <a:prstGeom prst="rect">
            <a:avLst/>
          </a:prstGeom>
          <a:noFill/>
        </p:spPr>
        <p:txBody>
          <a:bodyPr wrap="square" rtlCol="0">
            <a:spAutoFit/>
          </a:bodyPr>
          <a:lstStyle/>
          <a:p>
            <a:pPr algn="ctr"/>
            <a:r>
              <a:rPr lang="tr-TR" sz="5000" b="1" dirty="0" smtClean="0">
                <a:solidFill>
                  <a:srgbClr val="FF0000"/>
                </a:solidFill>
                <a:latin typeface="Segoe Print" charset="0"/>
                <a:ea typeface="Segoe Print" charset="0"/>
                <a:cs typeface="Segoe Print" charset="0"/>
              </a:rPr>
              <a:t>Teşekkür Ederiz</a:t>
            </a:r>
            <a:r>
              <a:rPr lang="mr-IN" sz="5000" b="1" dirty="0" smtClean="0">
                <a:solidFill>
                  <a:srgbClr val="FF0000"/>
                </a:solidFill>
                <a:latin typeface="Segoe Print" charset="0"/>
                <a:ea typeface="Segoe Print" charset="0"/>
                <a:cs typeface="Segoe Print" charset="0"/>
              </a:rPr>
              <a:t>…</a:t>
            </a:r>
            <a:endParaRPr lang="tr-TR" sz="5000" b="1" dirty="0">
              <a:solidFill>
                <a:srgbClr val="FF0000"/>
              </a:solidFill>
              <a:latin typeface="Segoe Print" charset="0"/>
              <a:ea typeface="Segoe Print" charset="0"/>
              <a:cs typeface="Segoe Print" charset="0"/>
            </a:endParaRPr>
          </a:p>
        </p:txBody>
      </p:sp>
      <p:pic>
        <p:nvPicPr>
          <p:cNvPr id="6" name="Resim 5">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7645" y="2067694"/>
            <a:ext cx="3766428" cy="1224136"/>
          </a:xfrm>
          <a:prstGeom prst="rect">
            <a:avLst/>
          </a:prstGeom>
        </p:spPr>
      </p:pic>
      <p:pic>
        <p:nvPicPr>
          <p:cNvPr id="8" name="Resim 7">
            <a:hlinkClick r:id="rId5"/>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5536" y="2067694"/>
            <a:ext cx="3990230" cy="1001266"/>
          </a:xfrm>
          <a:prstGeom prst="rect">
            <a:avLst/>
          </a:prstGeom>
        </p:spPr>
      </p:pic>
    </p:spTree>
    <p:extLst>
      <p:ext uri="{BB962C8B-B14F-4D97-AF65-F5344CB8AC3E}">
        <p14:creationId xmlns:p14="http://schemas.microsoft.com/office/powerpoint/2010/main" val="1402565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524315"/>
          </a:xfrm>
          <a:prstGeom prst="rect">
            <a:avLst/>
          </a:prstGeom>
        </p:spPr>
        <p:txBody>
          <a:bodyPr wrap="square">
            <a:spAutoFit/>
          </a:bodyPr>
          <a:lstStyle/>
          <a:p>
            <a:pPr marL="457200" indent="-457200">
              <a:buAutoNum type="arabicPeriod"/>
            </a:pPr>
            <a:r>
              <a:rPr lang="tr-TR" sz="2400" b="1" dirty="0" err="1" smtClean="0">
                <a:solidFill>
                  <a:srgbClr val="00B0F0"/>
                </a:solidFill>
              </a:rPr>
              <a:t>Divanü</a:t>
            </a:r>
            <a:r>
              <a:rPr lang="tr-TR" sz="2400" b="1" dirty="0" smtClean="0">
                <a:solidFill>
                  <a:srgbClr val="00B0F0"/>
                </a:solidFill>
              </a:rPr>
              <a:t> </a:t>
            </a:r>
            <a:r>
              <a:rPr lang="tr-TR" sz="2400" b="1" dirty="0" err="1">
                <a:solidFill>
                  <a:srgbClr val="00B0F0"/>
                </a:solidFill>
              </a:rPr>
              <a:t>Lügati’t</a:t>
            </a:r>
            <a:r>
              <a:rPr lang="tr-TR" sz="2400" b="1" dirty="0">
                <a:solidFill>
                  <a:srgbClr val="00B0F0"/>
                </a:solidFill>
              </a:rPr>
              <a:t> </a:t>
            </a:r>
            <a:r>
              <a:rPr lang="tr-TR" sz="2400" b="1" dirty="0" smtClean="0">
                <a:solidFill>
                  <a:srgbClr val="00B0F0"/>
                </a:solidFill>
              </a:rPr>
              <a:t>Türk</a:t>
            </a:r>
          </a:p>
          <a:p>
            <a:pPr marL="457200" indent="-457200">
              <a:buAutoNum type="arabicPeriod"/>
            </a:pPr>
            <a:endParaRPr lang="tr-TR" sz="2400" dirty="0"/>
          </a:p>
          <a:p>
            <a:r>
              <a:rPr lang="tr-TR" sz="2400" dirty="0"/>
              <a:t>Bugün bilinen ilk Türkçe sözlük olan </a:t>
            </a:r>
            <a:r>
              <a:rPr lang="tr-TR" sz="2400" dirty="0" err="1">
                <a:hlinkClick r:id="rId3"/>
              </a:rPr>
              <a:t>Divanü</a:t>
            </a:r>
            <a:r>
              <a:rPr lang="tr-TR" sz="2400" dirty="0">
                <a:hlinkClick r:id="rId3"/>
              </a:rPr>
              <a:t> </a:t>
            </a:r>
            <a:r>
              <a:rPr lang="tr-TR" sz="2400" dirty="0" err="1">
                <a:hlinkClick r:id="rId3"/>
              </a:rPr>
              <a:t>Lügati’t</a:t>
            </a:r>
            <a:r>
              <a:rPr lang="tr-TR" sz="2400" dirty="0">
                <a:hlinkClick r:id="rId3"/>
              </a:rPr>
              <a:t> Türk</a:t>
            </a:r>
            <a:r>
              <a:rPr lang="tr-TR" sz="2400" dirty="0"/>
              <a:t>, Kaşgarlı Mahmut tarafından 1072-1074 yılları arasında yazılmıştır. </a:t>
            </a:r>
            <a:endParaRPr lang="tr-TR" sz="2400" dirty="0" smtClean="0"/>
          </a:p>
          <a:p>
            <a:endParaRPr lang="tr-TR" sz="2400" dirty="0" smtClean="0"/>
          </a:p>
          <a:p>
            <a:r>
              <a:rPr lang="tr-TR" sz="2400" dirty="0" smtClean="0"/>
              <a:t>Araplara </a:t>
            </a:r>
            <a:r>
              <a:rPr lang="tr-TR" sz="2400" dirty="0"/>
              <a:t>hem Türkçe öğretmek hem de Türkçenin de oldukça gelişmiş bir dil olduğunu göstermek amacıyla yazılmış olan sözlükte yaklaşık olarak 7500 kelime yer almaktadır</a:t>
            </a:r>
            <a:r>
              <a:rPr lang="tr-TR" sz="2400" dirty="0" smtClean="0"/>
              <a:t>.</a:t>
            </a:r>
          </a:p>
          <a:p>
            <a:endParaRPr lang="tr-TR" sz="2400" dirty="0"/>
          </a:p>
          <a:p>
            <a:r>
              <a:rPr lang="tr-TR" sz="2400" dirty="0" smtClean="0"/>
              <a:t>Sözlük bölümünün dışında şiir, atasözü, harita gibi bilgiler içeren bölümleri vardır.</a:t>
            </a:r>
            <a:endParaRPr lang="tr-TR" sz="2400" dirty="0"/>
          </a:p>
          <a:p>
            <a:endParaRPr lang="tr-TR" sz="2400" dirty="0" smtClean="0"/>
          </a:p>
        </p:txBody>
      </p:sp>
    </p:spTree>
    <p:extLst>
      <p:ext uri="{BB962C8B-B14F-4D97-AF65-F5344CB8AC3E}">
        <p14:creationId xmlns:p14="http://schemas.microsoft.com/office/powerpoint/2010/main" val="171987070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154984"/>
          </a:xfrm>
          <a:prstGeom prst="rect">
            <a:avLst/>
          </a:prstGeom>
        </p:spPr>
        <p:txBody>
          <a:bodyPr wrap="square">
            <a:spAutoFit/>
          </a:bodyPr>
          <a:lstStyle/>
          <a:p>
            <a:r>
              <a:rPr lang="tr-TR" sz="2400" b="1" dirty="0">
                <a:solidFill>
                  <a:srgbClr val="00B0F0"/>
                </a:solidFill>
              </a:rPr>
              <a:t>2. </a:t>
            </a:r>
            <a:r>
              <a:rPr lang="tr-TR" sz="2400" b="1" dirty="0" err="1">
                <a:solidFill>
                  <a:srgbClr val="00B0F0"/>
                </a:solidFill>
              </a:rPr>
              <a:t>Mukaddimetü’l</a:t>
            </a:r>
            <a:r>
              <a:rPr lang="tr-TR" sz="2400" b="1" dirty="0">
                <a:solidFill>
                  <a:srgbClr val="00B0F0"/>
                </a:solidFill>
              </a:rPr>
              <a:t> </a:t>
            </a:r>
            <a:r>
              <a:rPr lang="tr-TR" sz="2400" b="1" dirty="0" err="1" smtClean="0">
                <a:solidFill>
                  <a:srgbClr val="00B0F0"/>
                </a:solidFill>
              </a:rPr>
              <a:t>Edeb</a:t>
            </a:r>
            <a:endParaRPr lang="tr-TR" sz="2400" b="1" dirty="0" smtClean="0">
              <a:solidFill>
                <a:srgbClr val="00B0F0"/>
              </a:solidFill>
            </a:endParaRPr>
          </a:p>
          <a:p>
            <a:endParaRPr lang="tr-TR" sz="2400" dirty="0"/>
          </a:p>
          <a:p>
            <a:r>
              <a:rPr lang="tr-TR" sz="2400" dirty="0" err="1"/>
              <a:t>Zemahşerî</a:t>
            </a:r>
            <a:r>
              <a:rPr lang="tr-TR" sz="2400" dirty="0"/>
              <a:t> tarafından 12. yüzyılda Türkçe, Arapça, Farsça ve Moğolca şeklinde hazırlanmış bir sözlük kitabıdır. </a:t>
            </a:r>
            <a:endParaRPr lang="tr-TR" sz="2400" dirty="0" smtClean="0"/>
          </a:p>
          <a:p>
            <a:endParaRPr lang="tr-TR" sz="2400" dirty="0"/>
          </a:p>
          <a:p>
            <a:r>
              <a:rPr lang="tr-TR" sz="2400" dirty="0" err="1" smtClean="0"/>
              <a:t>Harezm</a:t>
            </a:r>
            <a:r>
              <a:rPr lang="tr-TR" sz="2400" dirty="0" smtClean="0"/>
              <a:t> </a:t>
            </a:r>
            <a:r>
              <a:rPr lang="tr-TR" sz="2400" dirty="0"/>
              <a:t>şahının isteği üzerine Türklere Arapçayı öğretmek amacıyla hazırlanmış olan sözlük uzun bir süre medreselerde ders kitabı olarak kullanılmıştır. </a:t>
            </a:r>
            <a:endParaRPr lang="tr-TR" sz="2400" dirty="0" smtClean="0"/>
          </a:p>
          <a:p>
            <a:endParaRPr lang="tr-TR" sz="2400" dirty="0"/>
          </a:p>
          <a:p>
            <a:r>
              <a:rPr lang="tr-TR" sz="2400" dirty="0" smtClean="0"/>
              <a:t>Sözlük </a:t>
            </a:r>
            <a:r>
              <a:rPr lang="tr-TR" sz="2400" dirty="0"/>
              <a:t>toplamda beş bölümden oluşur: İsimler, fiiller, harf­ler, isim çekimi ve fiil çekimi</a:t>
            </a:r>
            <a:r>
              <a:rPr lang="tr-TR" sz="2400" dirty="0" smtClean="0"/>
              <a:t>.</a:t>
            </a:r>
            <a:endParaRPr lang="tr-TR" sz="2400" dirty="0"/>
          </a:p>
        </p:txBody>
      </p:sp>
    </p:spTree>
    <p:extLst>
      <p:ext uri="{BB962C8B-B14F-4D97-AF65-F5344CB8AC3E}">
        <p14:creationId xmlns:p14="http://schemas.microsoft.com/office/powerpoint/2010/main" val="98356289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154984"/>
          </a:xfrm>
          <a:prstGeom prst="rect">
            <a:avLst/>
          </a:prstGeom>
        </p:spPr>
        <p:txBody>
          <a:bodyPr wrap="square">
            <a:spAutoFit/>
          </a:bodyPr>
          <a:lstStyle/>
          <a:p>
            <a:r>
              <a:rPr lang="tr-TR" sz="2400" b="1" dirty="0">
                <a:solidFill>
                  <a:srgbClr val="00B0F0"/>
                </a:solidFill>
              </a:rPr>
              <a:t>3. </a:t>
            </a:r>
            <a:r>
              <a:rPr lang="tr-TR" sz="2400" b="1" dirty="0" err="1">
                <a:solidFill>
                  <a:srgbClr val="00B0F0"/>
                </a:solidFill>
              </a:rPr>
              <a:t>Codex</a:t>
            </a:r>
            <a:r>
              <a:rPr lang="tr-TR" sz="2400" b="1" dirty="0">
                <a:solidFill>
                  <a:srgbClr val="00B0F0"/>
                </a:solidFill>
              </a:rPr>
              <a:t> </a:t>
            </a:r>
            <a:r>
              <a:rPr lang="tr-TR" sz="2400" b="1" dirty="0" err="1" smtClean="0">
                <a:solidFill>
                  <a:srgbClr val="00B0F0"/>
                </a:solidFill>
              </a:rPr>
              <a:t>Cumanicus</a:t>
            </a:r>
            <a:endParaRPr lang="tr-TR" sz="2400" b="1" dirty="0" smtClean="0">
              <a:solidFill>
                <a:srgbClr val="00B0F0"/>
              </a:solidFill>
            </a:endParaRPr>
          </a:p>
          <a:p>
            <a:endParaRPr lang="tr-TR" sz="2400" dirty="0"/>
          </a:p>
          <a:p>
            <a:r>
              <a:rPr lang="tr-TR" sz="2400" dirty="0"/>
              <a:t>Karadeniz’in kuzeyinde yaşayan Kıpçak Türklerinin dilini Hristiyan din adamlarına öğretmek amacıyla 14.yüzyılda İtalyan ve Almanlar tarafından hazırlanmış bir sözlüktür. </a:t>
            </a:r>
            <a:endParaRPr lang="tr-TR" sz="2400" dirty="0" smtClean="0"/>
          </a:p>
          <a:p>
            <a:endParaRPr lang="tr-TR" sz="2400" dirty="0" smtClean="0"/>
          </a:p>
          <a:p>
            <a:r>
              <a:rPr lang="tr-TR" sz="2400" dirty="0" smtClean="0"/>
              <a:t>İki </a:t>
            </a:r>
            <a:r>
              <a:rPr lang="tr-TR" sz="2400" dirty="0"/>
              <a:t>bölümden oluşan sözlüğün adı Latincedir ve anlam olarak “Kuman </a:t>
            </a:r>
            <a:r>
              <a:rPr lang="tr-TR" sz="2400" dirty="0" err="1"/>
              <a:t>Kitabı”nı</a:t>
            </a:r>
            <a:r>
              <a:rPr lang="tr-TR" sz="2400" dirty="0"/>
              <a:t> ifade eder</a:t>
            </a:r>
            <a:r>
              <a:rPr lang="tr-TR" sz="2400" dirty="0" smtClean="0"/>
              <a:t>.</a:t>
            </a:r>
          </a:p>
          <a:p>
            <a:endParaRPr lang="tr-TR" sz="2400" dirty="0"/>
          </a:p>
          <a:p>
            <a:r>
              <a:rPr lang="tr-TR" sz="2400" dirty="0"/>
              <a:t>Eserin içerisinde Türkçe ve Latince sözlükler, metin örnekleri ve gramer bilgileri yer almaktadır. </a:t>
            </a:r>
          </a:p>
        </p:txBody>
      </p:sp>
    </p:spTree>
    <p:extLst>
      <p:ext uri="{BB962C8B-B14F-4D97-AF65-F5344CB8AC3E}">
        <p14:creationId xmlns:p14="http://schemas.microsoft.com/office/powerpoint/2010/main" val="195866513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3785652"/>
          </a:xfrm>
          <a:prstGeom prst="rect">
            <a:avLst/>
          </a:prstGeom>
        </p:spPr>
        <p:txBody>
          <a:bodyPr wrap="square">
            <a:spAutoFit/>
          </a:bodyPr>
          <a:lstStyle/>
          <a:p>
            <a:r>
              <a:rPr lang="tr-TR" sz="2400" b="1" dirty="0">
                <a:solidFill>
                  <a:srgbClr val="00B0F0"/>
                </a:solidFill>
              </a:rPr>
              <a:t>4. </a:t>
            </a:r>
            <a:r>
              <a:rPr lang="tr-TR" sz="2400" b="1" dirty="0" err="1">
                <a:solidFill>
                  <a:srgbClr val="00B0F0"/>
                </a:solidFill>
              </a:rPr>
              <a:t>Muhakemetü’l</a:t>
            </a:r>
            <a:r>
              <a:rPr lang="tr-TR" sz="2400" b="1" dirty="0">
                <a:solidFill>
                  <a:srgbClr val="00B0F0"/>
                </a:solidFill>
              </a:rPr>
              <a:t> </a:t>
            </a:r>
            <a:r>
              <a:rPr lang="tr-TR" sz="2400" b="1" dirty="0" err="1" smtClean="0">
                <a:solidFill>
                  <a:srgbClr val="00B0F0"/>
                </a:solidFill>
              </a:rPr>
              <a:t>Lugateyn</a:t>
            </a:r>
            <a:endParaRPr lang="tr-TR" sz="2400" b="1" dirty="0" smtClean="0">
              <a:solidFill>
                <a:srgbClr val="00B0F0"/>
              </a:solidFill>
            </a:endParaRPr>
          </a:p>
          <a:p>
            <a:endParaRPr lang="tr-TR" sz="2400" dirty="0"/>
          </a:p>
          <a:p>
            <a:r>
              <a:rPr lang="tr-TR" sz="2400" dirty="0"/>
              <a:t>15. yüzyılda Ali </a:t>
            </a:r>
            <a:r>
              <a:rPr lang="tr-TR" sz="2400" dirty="0" err="1"/>
              <a:t>Şir</a:t>
            </a:r>
            <a:r>
              <a:rPr lang="tr-TR" sz="2400" dirty="0"/>
              <a:t> </a:t>
            </a:r>
            <a:r>
              <a:rPr lang="tr-TR" sz="2400" dirty="0" err="1"/>
              <a:t>Nevaî</a:t>
            </a:r>
            <a:r>
              <a:rPr lang="tr-TR" sz="2400" dirty="0"/>
              <a:t> tarafından Türkçenin Farsçadan üstünlüğünü ortaya koymak adına yazılmış bir eserdir. </a:t>
            </a:r>
            <a:endParaRPr lang="tr-TR" sz="2400" dirty="0" smtClean="0"/>
          </a:p>
          <a:p>
            <a:endParaRPr lang="tr-TR" sz="2400" dirty="0"/>
          </a:p>
          <a:p>
            <a:r>
              <a:rPr lang="tr-TR" sz="2400" dirty="0" smtClean="0"/>
              <a:t>Aslında </a:t>
            </a:r>
            <a:r>
              <a:rPr lang="tr-TR" sz="2400" dirty="0"/>
              <a:t>bir dil bilgisi kitabı olan </a:t>
            </a:r>
            <a:r>
              <a:rPr lang="tr-TR" sz="2400" dirty="0" err="1"/>
              <a:t>Muhakemetü’l</a:t>
            </a:r>
            <a:r>
              <a:rPr lang="tr-TR" sz="2400" dirty="0"/>
              <a:t> </a:t>
            </a:r>
            <a:r>
              <a:rPr lang="tr-TR" sz="2400" dirty="0" err="1"/>
              <a:t>Lugateyn</a:t>
            </a:r>
            <a:r>
              <a:rPr lang="tr-TR" sz="2400" dirty="0"/>
              <a:t> eserinde </a:t>
            </a:r>
            <a:r>
              <a:rPr lang="tr-TR" sz="2400" dirty="0" smtClean="0"/>
              <a:t>yazar; </a:t>
            </a:r>
            <a:r>
              <a:rPr lang="tr-TR" sz="2400" dirty="0"/>
              <a:t>Türkçe hakkındaki görüşlerini ortaya koymuş, Türkler sosyal, siyasi, ekonomik ve kültürel yaşantısı hakkında bilgi verirken çok sayıda kelimeye değinip anlamlarını kullanımlarıyla birlikte verdiğinden eser aynı zamanda bir sözlük olarak kabul görmüştür</a:t>
            </a:r>
            <a:r>
              <a:rPr lang="tr-TR" sz="2400" dirty="0" smtClean="0"/>
              <a:t>.</a:t>
            </a:r>
          </a:p>
        </p:txBody>
      </p:sp>
    </p:spTree>
    <p:extLst>
      <p:ext uri="{BB962C8B-B14F-4D97-AF65-F5344CB8AC3E}">
        <p14:creationId xmlns:p14="http://schemas.microsoft.com/office/powerpoint/2010/main" val="145012555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4154984"/>
          </a:xfrm>
          <a:prstGeom prst="rect">
            <a:avLst/>
          </a:prstGeom>
        </p:spPr>
        <p:txBody>
          <a:bodyPr wrap="square">
            <a:spAutoFit/>
          </a:bodyPr>
          <a:lstStyle/>
          <a:p>
            <a:r>
              <a:rPr lang="tr-TR" sz="2400" b="1" dirty="0">
                <a:solidFill>
                  <a:srgbClr val="00B0F0"/>
                </a:solidFill>
              </a:rPr>
              <a:t>5. </a:t>
            </a:r>
            <a:r>
              <a:rPr lang="tr-TR" sz="2400" b="1" dirty="0" err="1">
                <a:solidFill>
                  <a:srgbClr val="00B0F0"/>
                </a:solidFill>
              </a:rPr>
              <a:t>Kitab</a:t>
            </a:r>
            <a:r>
              <a:rPr lang="tr-TR" sz="2400" b="1" dirty="0">
                <a:solidFill>
                  <a:srgbClr val="00B0F0"/>
                </a:solidFill>
              </a:rPr>
              <a:t>-ı </a:t>
            </a:r>
            <a:r>
              <a:rPr lang="tr-TR" sz="2400" b="1" dirty="0" err="1">
                <a:solidFill>
                  <a:srgbClr val="00B0F0"/>
                </a:solidFill>
              </a:rPr>
              <a:t>Lugat</a:t>
            </a:r>
            <a:r>
              <a:rPr lang="tr-TR" sz="2400" b="1" dirty="0">
                <a:solidFill>
                  <a:srgbClr val="00B0F0"/>
                </a:solidFill>
              </a:rPr>
              <a:t>-ı </a:t>
            </a:r>
            <a:r>
              <a:rPr lang="tr-TR" sz="2400" b="1" dirty="0" err="1" smtClean="0">
                <a:solidFill>
                  <a:srgbClr val="00B0F0"/>
                </a:solidFill>
              </a:rPr>
              <a:t>Vankulu</a:t>
            </a:r>
            <a:endParaRPr lang="tr-TR" sz="2400" b="1" dirty="0" smtClean="0">
              <a:solidFill>
                <a:srgbClr val="00B0F0"/>
              </a:solidFill>
            </a:endParaRPr>
          </a:p>
          <a:p>
            <a:endParaRPr lang="tr-TR" sz="2400" dirty="0"/>
          </a:p>
          <a:p>
            <a:r>
              <a:rPr lang="tr-TR" sz="2400" dirty="0"/>
              <a:t>16. yüzyılın ünlü bilginlerinden </a:t>
            </a:r>
            <a:r>
              <a:rPr lang="tr-TR" sz="2400" dirty="0" err="1"/>
              <a:t>Vankulu</a:t>
            </a:r>
            <a:r>
              <a:rPr lang="tr-TR" sz="2400" dirty="0"/>
              <a:t> Mehmet Efendi tarafından 1589 yılında başka bir eserden çeviri olarak oluşturulmuş sözlük kitabıdır. </a:t>
            </a:r>
            <a:endParaRPr lang="tr-TR" sz="2400" dirty="0" smtClean="0"/>
          </a:p>
          <a:p>
            <a:endParaRPr lang="tr-TR" sz="2400" dirty="0"/>
          </a:p>
          <a:p>
            <a:r>
              <a:rPr lang="tr-TR" sz="2400" dirty="0" smtClean="0"/>
              <a:t>Müteferrika </a:t>
            </a:r>
            <a:r>
              <a:rPr lang="tr-TR" sz="2400" dirty="0"/>
              <a:t>matbaasından basılan ilk eser olan </a:t>
            </a:r>
            <a:r>
              <a:rPr lang="tr-TR" sz="2400" dirty="0" err="1"/>
              <a:t>Kitab</a:t>
            </a:r>
            <a:r>
              <a:rPr lang="tr-TR" sz="2400" dirty="0"/>
              <a:t>-ı </a:t>
            </a:r>
            <a:r>
              <a:rPr lang="tr-TR" sz="2400" dirty="0" err="1"/>
              <a:t>Lugat</a:t>
            </a:r>
            <a:r>
              <a:rPr lang="tr-TR" sz="2400" dirty="0"/>
              <a:t>-ı </a:t>
            </a:r>
            <a:r>
              <a:rPr lang="tr-TR" sz="2400" dirty="0" err="1"/>
              <a:t>Vankulu</a:t>
            </a:r>
            <a:r>
              <a:rPr lang="tr-TR" sz="2400" dirty="0"/>
              <a:t>, 500 adet olarak çoğaltılmıştır. </a:t>
            </a:r>
            <a:endParaRPr lang="tr-TR" sz="2400" dirty="0" smtClean="0"/>
          </a:p>
          <a:p>
            <a:endParaRPr lang="tr-TR" sz="2400" dirty="0"/>
          </a:p>
          <a:p>
            <a:r>
              <a:rPr lang="tr-TR" sz="2400" dirty="0" smtClean="0"/>
              <a:t>Arapça-Türkçe </a:t>
            </a:r>
            <a:r>
              <a:rPr lang="tr-TR" sz="2400" dirty="0"/>
              <a:t>olarak oluşturulan eserin içerisinde 45 bini aşkın madde bulunmaktadır.</a:t>
            </a:r>
          </a:p>
        </p:txBody>
      </p:sp>
    </p:spTree>
    <p:extLst>
      <p:ext uri="{BB962C8B-B14F-4D97-AF65-F5344CB8AC3E}">
        <p14:creationId xmlns:p14="http://schemas.microsoft.com/office/powerpoint/2010/main" val="66852720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1569660"/>
          </a:xfrm>
          <a:prstGeom prst="rect">
            <a:avLst/>
          </a:prstGeom>
        </p:spPr>
        <p:txBody>
          <a:bodyPr wrap="square">
            <a:spAutoFit/>
          </a:bodyPr>
          <a:lstStyle/>
          <a:p>
            <a:r>
              <a:rPr lang="tr-TR" sz="2400" b="1" dirty="0">
                <a:solidFill>
                  <a:srgbClr val="00B0F0"/>
                </a:solidFill>
              </a:rPr>
              <a:t>6. </a:t>
            </a:r>
            <a:r>
              <a:rPr lang="tr-TR" sz="2400" b="1" dirty="0" err="1">
                <a:solidFill>
                  <a:srgbClr val="00B0F0"/>
                </a:solidFill>
              </a:rPr>
              <a:t>Tuhfe</a:t>
            </a:r>
            <a:r>
              <a:rPr lang="tr-TR" sz="2400" b="1" dirty="0">
                <a:solidFill>
                  <a:srgbClr val="00B0F0"/>
                </a:solidFill>
              </a:rPr>
              <a:t>-i </a:t>
            </a:r>
            <a:r>
              <a:rPr lang="tr-TR" sz="2400" b="1" dirty="0" smtClean="0">
                <a:solidFill>
                  <a:srgbClr val="00B0F0"/>
                </a:solidFill>
              </a:rPr>
              <a:t>Vehbi</a:t>
            </a:r>
          </a:p>
          <a:p>
            <a:endParaRPr lang="tr-TR" sz="2400" dirty="0"/>
          </a:p>
          <a:p>
            <a:r>
              <a:rPr lang="tr-TR" sz="2400" dirty="0" err="1"/>
              <a:t>Sümbülzade</a:t>
            </a:r>
            <a:r>
              <a:rPr lang="tr-TR" sz="2400" dirty="0"/>
              <a:t> Vehbi tarafından 18.yüzyılda yazılmış manzum Farsça-Türkçe sözlüktür.</a:t>
            </a:r>
          </a:p>
        </p:txBody>
      </p:sp>
    </p:spTree>
    <p:extLst>
      <p:ext uri="{BB962C8B-B14F-4D97-AF65-F5344CB8AC3E}">
        <p14:creationId xmlns:p14="http://schemas.microsoft.com/office/powerpoint/2010/main" val="111429355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3785652"/>
          </a:xfrm>
          <a:prstGeom prst="rect">
            <a:avLst/>
          </a:prstGeom>
        </p:spPr>
        <p:txBody>
          <a:bodyPr wrap="square">
            <a:spAutoFit/>
          </a:bodyPr>
          <a:lstStyle/>
          <a:p>
            <a:r>
              <a:rPr lang="tr-TR" sz="2400" b="1" dirty="0">
                <a:solidFill>
                  <a:srgbClr val="00B0F0"/>
                </a:solidFill>
              </a:rPr>
              <a:t>7. Lehçe-i </a:t>
            </a:r>
            <a:r>
              <a:rPr lang="tr-TR" sz="2400" b="1" dirty="0" smtClean="0">
                <a:solidFill>
                  <a:srgbClr val="00B0F0"/>
                </a:solidFill>
              </a:rPr>
              <a:t>Osmanî</a:t>
            </a:r>
          </a:p>
          <a:p>
            <a:endParaRPr lang="tr-TR" sz="2400" dirty="0"/>
          </a:p>
          <a:p>
            <a:r>
              <a:rPr lang="tr-TR" sz="2400" dirty="0"/>
              <a:t>1876 yılında Ahmet </a:t>
            </a:r>
            <a:r>
              <a:rPr lang="tr-TR" sz="2400" dirty="0" err="1"/>
              <a:t>Vefik</a:t>
            </a:r>
            <a:r>
              <a:rPr lang="tr-TR" sz="2400" dirty="0"/>
              <a:t> Paşa tarafından hazırlanmış ve Osmanlı Lehçesi manasına gelen sözlük kitabı, iki ciltten oluşmaktadır. </a:t>
            </a:r>
            <a:endParaRPr lang="tr-TR" sz="2400" dirty="0" smtClean="0"/>
          </a:p>
          <a:p>
            <a:endParaRPr lang="tr-TR" sz="2400" dirty="0"/>
          </a:p>
          <a:p>
            <a:r>
              <a:rPr lang="tr-TR" sz="2400" dirty="0" smtClean="0"/>
              <a:t>Sözlükte </a:t>
            </a:r>
            <a:r>
              <a:rPr lang="tr-TR" sz="2400" dirty="0"/>
              <a:t>Arap alfabe sistemine göre dönemin örnek Türkçe cümleleri listelenmiştir. </a:t>
            </a:r>
            <a:endParaRPr lang="tr-TR" sz="2400" dirty="0" smtClean="0"/>
          </a:p>
          <a:p>
            <a:endParaRPr lang="tr-TR" sz="2400" dirty="0"/>
          </a:p>
          <a:p>
            <a:r>
              <a:rPr lang="tr-TR" sz="2400" dirty="0" smtClean="0"/>
              <a:t>Birçok </a:t>
            </a:r>
            <a:r>
              <a:rPr lang="tr-TR" sz="2400" dirty="0"/>
              <a:t>Türkçe sözcüğün yer aldığı sözlük daha sonraki yıllarda yazılan sözlüklere de kaynaklık etmiştir.</a:t>
            </a:r>
          </a:p>
        </p:txBody>
      </p:sp>
    </p:spTree>
    <p:extLst>
      <p:ext uri="{BB962C8B-B14F-4D97-AF65-F5344CB8AC3E}">
        <p14:creationId xmlns:p14="http://schemas.microsoft.com/office/powerpoint/2010/main" val="5993732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075405" y="-10886"/>
            <a:ext cx="3050387"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smtClean="0"/>
              <a:t>TÜRKÇE SÖZLÜKLER</a:t>
            </a:r>
          </a:p>
        </p:txBody>
      </p:sp>
      <p:sp>
        <p:nvSpPr>
          <p:cNvPr id="4" name="Dikdörtgen 3"/>
          <p:cNvSpPr/>
          <p:nvPr/>
        </p:nvSpPr>
        <p:spPr>
          <a:xfrm>
            <a:off x="208111" y="523220"/>
            <a:ext cx="8784976" cy="3416320"/>
          </a:xfrm>
          <a:prstGeom prst="rect">
            <a:avLst/>
          </a:prstGeom>
        </p:spPr>
        <p:txBody>
          <a:bodyPr wrap="square">
            <a:spAutoFit/>
          </a:bodyPr>
          <a:lstStyle/>
          <a:p>
            <a:r>
              <a:rPr lang="tr-TR" sz="2400" b="1" dirty="0">
                <a:solidFill>
                  <a:srgbClr val="00B0F0"/>
                </a:solidFill>
              </a:rPr>
              <a:t>8. </a:t>
            </a:r>
            <a:r>
              <a:rPr lang="tr-TR" sz="2400" b="1" dirty="0" err="1">
                <a:solidFill>
                  <a:srgbClr val="00B0F0"/>
                </a:solidFill>
              </a:rPr>
              <a:t>Lugat</a:t>
            </a:r>
            <a:r>
              <a:rPr lang="tr-TR" sz="2400" b="1" dirty="0">
                <a:solidFill>
                  <a:srgbClr val="00B0F0"/>
                </a:solidFill>
              </a:rPr>
              <a:t>-i </a:t>
            </a:r>
            <a:r>
              <a:rPr lang="tr-TR" sz="2400" b="1" dirty="0" smtClean="0">
                <a:solidFill>
                  <a:srgbClr val="00B0F0"/>
                </a:solidFill>
              </a:rPr>
              <a:t>Naci</a:t>
            </a:r>
          </a:p>
          <a:p>
            <a:endParaRPr lang="tr-TR" sz="2400" dirty="0"/>
          </a:p>
          <a:p>
            <a:r>
              <a:rPr lang="tr-TR" sz="2400" dirty="0"/>
              <a:t>Muallim Naci tarafından 1890 yılında hazırlanan Lügat-i Naci adlı sözlük kitabı, Osmanlıcadaki birçok Arapça ve Farsça kelimelerinin karşılıklarını içermektedir. </a:t>
            </a:r>
            <a:endParaRPr lang="tr-TR" sz="2400" dirty="0" smtClean="0"/>
          </a:p>
          <a:p>
            <a:endParaRPr lang="tr-TR" sz="2400" dirty="0"/>
          </a:p>
          <a:p>
            <a:r>
              <a:rPr lang="tr-TR" sz="2400" dirty="0" smtClean="0"/>
              <a:t>Muallim </a:t>
            </a:r>
            <a:r>
              <a:rPr lang="tr-TR" sz="2400" dirty="0"/>
              <a:t>Naci’nin ölümünden sonra 1894 yılında yayımlanan sözlükte aynı zamanda Batı dillerinden Türkçeye girmiş sözcüklerle birlikte toplamda 18 bin madde başı sıralanmıştır.</a:t>
            </a:r>
          </a:p>
        </p:txBody>
      </p:sp>
    </p:spTree>
    <p:extLst>
      <p:ext uri="{BB962C8B-B14F-4D97-AF65-F5344CB8AC3E}">
        <p14:creationId xmlns:p14="http://schemas.microsoft.com/office/powerpoint/2010/main" val="103415794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1436</TotalTime>
  <Words>659</Words>
  <Application>Microsoft Macintosh PowerPoint</Application>
  <PresentationFormat>Ekran Gösterisi (16:9)</PresentationFormat>
  <Paragraphs>99</Paragraphs>
  <Slides>13</Slides>
  <Notes>13</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Segoe Print</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pasa</dc:creator>
  <cp:lastModifiedBy>Microsoft Office Kullanıcısı</cp:lastModifiedBy>
  <cp:revision>106</cp:revision>
  <dcterms:created xsi:type="dcterms:W3CDTF">2013-01-27T12:21:31Z</dcterms:created>
  <dcterms:modified xsi:type="dcterms:W3CDTF">2020-09-15T15:27:00Z</dcterms:modified>
</cp:coreProperties>
</file>