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3" autoAdjust="0"/>
    <p:restoredTop sz="94718"/>
  </p:normalViewPr>
  <p:slideViewPr>
    <p:cSldViewPr>
      <p:cViewPr varScale="1">
        <p:scale>
          <a:sx n="108" d="100"/>
          <a:sy n="108" d="100"/>
        </p:scale>
        <p:origin x="208" y="3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19.10.2020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66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247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309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538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5433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36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42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5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19.10.2020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hikaye-oyku-nedir-hikaye-turleri-ve-ozellikleri/" TargetMode="External"/><Relationship Id="rId4" Type="http://schemas.openxmlformats.org/officeDocument/2006/relationships/hyperlink" Target="https://www.edebiyatciyim.com/tanzimat-donemi/" TargetMode="External"/><Relationship Id="rId5" Type="http://schemas.openxmlformats.org/officeDocument/2006/relationships/hyperlink" Target="https://www.edebiyatciyim.com/cumhuriyet-doneminde-hikaye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hyperlink" Target="https://www.edebiyatciyim.com/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youtube.com/channel/UC_ke4VQZo9TewOf-p-LSx_Q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edebiyatciyim.com/realiz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Yaşanmış ya da yaşanması muhtemel olayların bir yazar tarafından okuyucuda heyecan, zevk uyandıracak şekilde kısaca anlatıldığı edebi metinlere </a:t>
            </a:r>
            <a:r>
              <a:rPr lang="tr-TR" sz="2400" b="1" i="1" dirty="0">
                <a:hlinkClick r:id="rId3"/>
              </a:rPr>
              <a:t>hikaye</a:t>
            </a:r>
            <a:r>
              <a:rPr lang="tr-TR" sz="2400" i="1" dirty="0"/>
              <a:t> </a:t>
            </a:r>
            <a:r>
              <a:rPr lang="tr-TR" sz="2400" i="1" dirty="0" smtClean="0"/>
              <a:t>denir.</a:t>
            </a:r>
          </a:p>
          <a:p>
            <a:pPr algn="just"/>
            <a:endParaRPr lang="tr-TR" sz="2400" i="1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Hikayelerin yapı unsurları: Kişi, Zaman, Mekan ve Olay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Hikayeler “Olay” ve “Durum” olmak üzere ikiye ayrılır.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Edebiyatımızda ilk hikaye örnekleri </a:t>
            </a:r>
            <a:r>
              <a:rPr lang="tr-TR" sz="2400" dirty="0">
                <a:hlinkClick r:id="rId4"/>
              </a:rPr>
              <a:t>Tanzimat Dönemi</a:t>
            </a:r>
            <a:r>
              <a:rPr lang="tr-TR" sz="2400" dirty="0"/>
              <a:t>’nde verilmiş, Serveti </a:t>
            </a:r>
            <a:r>
              <a:rPr lang="tr-TR" sz="2400" dirty="0" err="1"/>
              <a:t>Fünun</a:t>
            </a:r>
            <a:r>
              <a:rPr lang="tr-TR" sz="2400" dirty="0"/>
              <a:t> döneminde ise teknik olarak daha da güçlenmiştir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algn="ctr"/>
            <a:r>
              <a:rPr lang="tr-TR" sz="2400" dirty="0" smtClean="0">
                <a:hlinkClick r:id="rId5"/>
              </a:rPr>
              <a:t>Cumhuriyet Dönemi’nde Hikaye</a:t>
            </a:r>
            <a:endParaRPr lang="tr-TR" sz="2400" dirty="0"/>
          </a:p>
          <a:p>
            <a:pPr algn="just"/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Metin kutusu 4"/>
          <p:cNvSpPr txBox="1"/>
          <p:nvPr/>
        </p:nvSpPr>
        <p:spPr>
          <a:xfrm>
            <a:off x="1733696" y="523220"/>
            <a:ext cx="5733805" cy="111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5000" b="1">
                <a:solidFill>
                  <a:srgbClr val="FF0000"/>
                </a:solidFill>
                <a:latin typeface="Segoe Print"/>
                <a:ea typeface="Segoe Print"/>
                <a:cs typeface="Segoe Print"/>
                <a:sym typeface="Segoe Print"/>
              </a:defRPr>
            </a:lvl1pPr>
          </a:lstStyle>
          <a:p>
            <a:r>
              <a:t>Teşekkür Ederiz…</a:t>
            </a:r>
          </a:p>
        </p:txBody>
      </p:sp>
      <p:pic>
        <p:nvPicPr>
          <p:cNvPr id="113" name="Resim 5" descr="Resim 5">
            <a:hlinkClick r:id="rId2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57645" y="2067693"/>
            <a:ext cx="3766429" cy="1224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Resim 7" descr="Resim 7">
            <a:hlinkClick r:id="rId4"/>
          </p:cNvPr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95536" y="2067693"/>
            <a:ext cx="3990231" cy="100126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3537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doors dir="ver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Cumhuriyetimizin ilan edildiği 1923 yılıyla birlikte başlayan “Cumhuriyet </a:t>
            </a:r>
            <a:r>
              <a:rPr lang="tr-TR" sz="2400" dirty="0" err="1" smtClean="0"/>
              <a:t>Dönemi”nde</a:t>
            </a:r>
            <a:r>
              <a:rPr lang="tr-TR" sz="2400" dirty="0" smtClean="0"/>
              <a:t> birçok türde olduğu gibi hikaye de teknik olarak güçlenmiştir.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/>
              <a:t>Bu </a:t>
            </a:r>
            <a:r>
              <a:rPr lang="tr-TR" sz="2400" dirty="0" smtClean="0"/>
              <a:t>dönemin hikaye geleneğinde yıllar geçtikçe </a:t>
            </a:r>
            <a:r>
              <a:rPr lang="tr-TR" sz="2400" dirty="0"/>
              <a:t>belirgin değişimler gözlenir. 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Bu dönem hikayelerini “1923-1940</a:t>
            </a:r>
            <a:r>
              <a:rPr lang="tr-TR" sz="2400" dirty="0"/>
              <a:t>” ve “1940-1960” yılları olmak üzere iki ayrı zaman başlığında inceleyeceğiz.</a:t>
            </a:r>
          </a:p>
          <a:p>
            <a:pPr algn="just"/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07336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B050"/>
                </a:solidFill>
              </a:rPr>
              <a:t>Cumhuriyet’in İlk Yıllarında Hikaye (1923-1940</a:t>
            </a:r>
            <a:r>
              <a:rPr lang="tr-TR" sz="2400" b="1" dirty="0" smtClean="0">
                <a:solidFill>
                  <a:srgbClr val="00B050"/>
                </a:solidFill>
              </a:rPr>
              <a:t>)</a:t>
            </a:r>
            <a:endParaRPr lang="tr-TR" sz="2400" dirty="0">
              <a:solidFill>
                <a:srgbClr val="00B05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Bu dönemde eser veren sanatçılar gözleme dayalı gerçekçiliğe yönelmişlerdir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Sanat akımı olarak </a:t>
            </a:r>
            <a:r>
              <a:rPr lang="tr-TR" sz="2200" dirty="0">
                <a:hlinkClick r:id="rId3"/>
              </a:rPr>
              <a:t>realizm</a:t>
            </a:r>
            <a:r>
              <a:rPr lang="tr-TR" sz="2200" dirty="0"/>
              <a:t> ön plandadır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Hikaye bağımsız bir tür haline gelmiştir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Olay hikayeleri ağırlıkta olsa da durum hikayesi örnekleri de verilmiştir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Yakup Kadri Karaosmanoğlu, Halide Edip Adıvar ve hikayeye daha fazla önem veren Reşat Nuri Güntekin  gibi isimler bu türde eserler vermiştir</a:t>
            </a:r>
            <a:r>
              <a:rPr lang="tr-TR" sz="2200" dirty="0" smtClean="0"/>
              <a:t>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01851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B050"/>
                </a:solidFill>
              </a:rPr>
              <a:t>Cumhuriyet’in İlk Yıllarında Hikaye (1923-1940</a:t>
            </a:r>
            <a:r>
              <a:rPr lang="tr-TR" sz="2400" b="1" dirty="0" smtClean="0">
                <a:solidFill>
                  <a:srgbClr val="00B050"/>
                </a:solidFill>
              </a:rPr>
              <a:t>)</a:t>
            </a:r>
            <a:endParaRPr lang="tr-TR" sz="2400" dirty="0">
              <a:solidFill>
                <a:srgbClr val="00B05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tr-TR" sz="2300" dirty="0" smtClean="0"/>
              <a:t>Bu </a:t>
            </a:r>
            <a:r>
              <a:rPr lang="tr-TR" sz="2300" dirty="0"/>
              <a:t>yazarların yanı sıra Kenan Hulusi Koray, Sadri Ertem, Sait Faik Abasıyanık ve Sabahattin Ali gibi önemli isimler de bu dönemde hikaye türünde başarılı örnekler vermiştir</a:t>
            </a:r>
            <a:r>
              <a:rPr lang="tr-TR" sz="23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300" dirty="0"/>
          </a:p>
          <a:p>
            <a:pPr marL="342900" indent="-342900">
              <a:buFont typeface="Wingdings" charset="2"/>
              <a:buChar char="Ø"/>
            </a:pPr>
            <a:r>
              <a:rPr lang="tr-TR" sz="2300" dirty="0"/>
              <a:t>Hikaye türünde verilen eserlerde toplumsal sorunların dile getirildiği bir anlayışla sanat toplum içindir bakış açısı iyice yerleşmiştir</a:t>
            </a:r>
            <a:r>
              <a:rPr lang="tr-TR" sz="23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300" dirty="0"/>
          </a:p>
          <a:p>
            <a:pPr marL="342900" indent="-342900">
              <a:buFont typeface="Wingdings" charset="2"/>
              <a:buChar char="Ø"/>
            </a:pPr>
            <a:r>
              <a:rPr lang="tr-TR" sz="2300" dirty="0"/>
              <a:t>Toplumsal işleve uygun olarak eserlerde sade bir dil kullanılmıştır</a:t>
            </a:r>
            <a:r>
              <a:rPr lang="tr-TR" sz="23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300" dirty="0"/>
          </a:p>
          <a:p>
            <a:pPr marL="342900" indent="-342900">
              <a:buFont typeface="Wingdings" charset="2"/>
              <a:buChar char="Ø"/>
            </a:pPr>
            <a:r>
              <a:rPr lang="tr-TR" sz="2300" dirty="0"/>
              <a:t>Psikoloji ve toplumsal temalı eserler verilmiştir.</a:t>
            </a:r>
          </a:p>
          <a:p>
            <a:pPr algn="just"/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538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B050"/>
                </a:solidFill>
              </a:rPr>
              <a:t>1940-1960 Yılları Cumhuriyet Dönemi’nde Hikaye</a:t>
            </a:r>
            <a:endParaRPr lang="tr-TR" sz="2400" dirty="0">
              <a:solidFill>
                <a:srgbClr val="00B05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Bu dönem hikayelerinde ele alınan konuların çeşitliliği bir hayli artmıştır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Daha çok gözleme dayanan bir gerçekçi hikayeler anlatılmıştır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Bu yıllarda Anadolu’ya ve Anadolu halkının yaşamına ağırlık verilmiştir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Bu dönem hikayelerinde ve romanlarında “Toplumcu gerçekçi, milli-dini duyarlılık ve bireyin iç dünyasına ağırlık veren anlayış” etkili olmuştur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1815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B050"/>
                </a:solidFill>
              </a:rPr>
              <a:t>1940-1960 Yılları Cumhuriyet Dönemi’nde Hikaye</a:t>
            </a:r>
            <a:endParaRPr lang="tr-TR" sz="2400" dirty="0">
              <a:solidFill>
                <a:srgbClr val="00B050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 smtClean="0"/>
              <a:t>Toplumdaki </a:t>
            </a:r>
            <a:r>
              <a:rPr lang="tr-TR" sz="2400" dirty="0"/>
              <a:t>aksakların giderilmesi amaçlanmıştır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Toplumsal konuların yanında bireysel konular da hikayelerde işlenmiştir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Bu dönemde hikayenin bir tür olarak gelişiminde önemli bir değişim yaşanmıştır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r>
              <a:rPr lang="tr-TR" sz="2400" b="1" dirty="0">
                <a:solidFill>
                  <a:schemeClr val="accent1"/>
                </a:solidFill>
              </a:rPr>
              <a:t>Bu dönem hikayelerinde ortaya çıkan bazı </a:t>
            </a:r>
            <a:r>
              <a:rPr lang="tr-TR" sz="2400" b="1" dirty="0" smtClean="0">
                <a:solidFill>
                  <a:schemeClr val="accent1"/>
                </a:solidFill>
              </a:rPr>
              <a:t>eğilimler:</a:t>
            </a:r>
            <a:endParaRPr lang="tr-TR" sz="2400" b="1" dirty="0">
              <a:solidFill>
                <a:schemeClr val="accent1"/>
              </a:solidFill>
            </a:endParaRPr>
          </a:p>
          <a:p>
            <a:pPr algn="just"/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9548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Milli-Dini Duyarlılığı Yansıtan Hikayeler</a:t>
            </a:r>
            <a:endParaRPr lang="tr-TR" sz="2400" dirty="0">
              <a:solidFill>
                <a:srgbClr val="FF00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Milli edebiyatın bir devamı olarak nitelendirebileceğimiz bu anlayışta Anadolu, milli değerler, Kurtuluş Savaşı, toplumsal değişim gibi konular işlenmiştir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Türk mitolojisinden ve destanlarından etkilenen yazarlar eserlerinde bunun izlerini ortaya koyarlar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 smtClean="0"/>
              <a:t>Dil, sade ve anlaşılırdır.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Aka Gündüz, Bahaeddin </a:t>
            </a:r>
            <a:r>
              <a:rPr lang="tr-TR" sz="2400" dirty="0" err="1" smtClean="0"/>
              <a:t>Özkişi</a:t>
            </a:r>
            <a:r>
              <a:rPr lang="tr-TR" sz="2400" dirty="0" smtClean="0"/>
              <a:t>, Hüseyin Nihal Atsız </a:t>
            </a:r>
            <a:r>
              <a:rPr lang="tr-TR" sz="2400" dirty="0"/>
              <a:t>gibi isimler bu anlayışı yansıtan eserler yazmışlardır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9415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Toplumcu-Gerçekçi Hikayeler</a:t>
            </a:r>
            <a:endParaRPr lang="tr-TR" sz="2400" dirty="0">
              <a:solidFill>
                <a:srgbClr val="FF00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Toplumdaki sorunları dile getirmişlerdir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İşçi, köylü, kasabalı ve varoşlarda yaşayanlarla ilgili sınıfsal çatışmaları merkeze almışlardır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Hikayeyi toplumdaki sorunları dile getirmek ve toplumu yönlendirmek için bir araç olarak görmüşlerdir</a:t>
            </a:r>
            <a:r>
              <a:rPr lang="tr-TR" sz="24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Fakir Baykurt, Kemal Tahir, Yaşar Kemal, Orhan Kemal, Sadri Ertem, Samim Kocagöz, Talip Apaydın gibi sanatçılar bu tarzda hikayeler yazmıştır.</a:t>
            </a:r>
          </a:p>
        </p:txBody>
      </p:sp>
    </p:spTree>
    <p:extLst>
      <p:ext uri="{BB962C8B-B14F-4D97-AF65-F5344CB8AC3E}">
        <p14:creationId xmlns:p14="http://schemas.microsoft.com/office/powerpoint/2010/main" val="69242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22910" y="0"/>
            <a:ext cx="53553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HİKAYE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Bireyin İç Dünyasını Esas Alan Hikayeler</a:t>
            </a:r>
            <a:endParaRPr lang="tr-TR" sz="2400" dirty="0">
              <a:solidFill>
                <a:srgbClr val="FF00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Bu dönemde bazı sanatçılar toplumu değil bireyi ve bireyin psikolojisini hikayelerinde yansıtmaya çalışmıştır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Bireylerin iç dünyasına açılmışlardır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Bunalım, bilinçaltı, bireyin yalnızlaşması ve yabancılaşma konularını üzerinde durmuşlardır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Modern yaşamın bireyler üzerindeki psikolojik etkisini irdelemişlerdir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charset="2"/>
              <a:buChar char="Ø"/>
            </a:pPr>
            <a:endParaRPr lang="tr-TR" sz="2200" dirty="0"/>
          </a:p>
          <a:p>
            <a:pPr marL="342900" indent="-342900">
              <a:buFont typeface="Wingdings" charset="2"/>
              <a:buChar char="Ø"/>
            </a:pPr>
            <a:r>
              <a:rPr lang="tr-TR" sz="2200" dirty="0"/>
              <a:t>Peyami Safa, Ahmet Hamdi Tanpınar, Tarık Buğra, Mustafa Kutlu gibi isimler bu tarzda hikaye örnekleri vermişlerdir.</a:t>
            </a:r>
          </a:p>
        </p:txBody>
      </p:sp>
    </p:spTree>
    <p:extLst>
      <p:ext uri="{BB962C8B-B14F-4D97-AF65-F5344CB8AC3E}">
        <p14:creationId xmlns:p14="http://schemas.microsoft.com/office/powerpoint/2010/main" val="153252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463</Words>
  <Application>Microsoft Macintosh PowerPoint</Application>
  <PresentationFormat>Ekran Gösterisi (16:9)</PresentationFormat>
  <Paragraphs>94</Paragraphs>
  <Slides>10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Segoe Print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91</cp:revision>
  <dcterms:created xsi:type="dcterms:W3CDTF">2013-01-27T12:21:31Z</dcterms:created>
  <dcterms:modified xsi:type="dcterms:W3CDTF">2020-10-19T14:55:17Z</dcterms:modified>
</cp:coreProperties>
</file>