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8" r:id="rId3"/>
    <p:sldId id="279" r:id="rId4"/>
    <p:sldId id="280" r:id="rId5"/>
    <p:sldId id="281" r:id="rId6"/>
    <p:sldId id="282" r:id="rId7"/>
    <p:sldId id="277" r:id="rId8"/>
    <p:sldId id="274" r:id="rId9"/>
    <p:sldId id="275" r:id="rId10"/>
    <p:sldId id="276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3" autoAdjust="0"/>
    <p:restoredTop sz="94718"/>
  </p:normalViewPr>
  <p:slideViewPr>
    <p:cSldViewPr>
      <p:cViewPr varScale="1">
        <p:scale>
          <a:sx n="118" d="100"/>
          <a:sy n="118" d="100"/>
        </p:scale>
        <p:origin x="272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713CA-1053-4205-A2C6-90AF2B5F3A28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EE4F2-A439-43C9-B2A1-9D3603252B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24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F2-A439-43C9-B2A1-9D3603252B9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43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F2-A439-43C9-B2A1-9D3603252B9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6064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F2-A439-43C9-B2A1-9D3603252B9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272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F2-A439-43C9-B2A1-9D3603252B9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526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F2-A439-43C9-B2A1-9D3603252B9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658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F2-A439-43C9-B2A1-9D3603252B9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550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F2-A439-43C9-B2A1-9D3603252B9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678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F2-A439-43C9-B2A1-9D3603252B96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7217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F2-A439-43C9-B2A1-9D3603252B96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39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F2-A439-43C9-B2A1-9D3603252B9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41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F2-A439-43C9-B2A1-9D3603252B9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37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F2-A439-43C9-B2A1-9D3603252B9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066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F2-A439-43C9-B2A1-9D3603252B9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078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F2-A439-43C9-B2A1-9D3603252B9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5764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F2-A439-43C9-B2A1-9D3603252B9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460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F2-A439-43C9-B2A1-9D3603252B9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112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F2-A439-43C9-B2A1-9D3603252B9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57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D15D-0FDD-47EA-AC4E-36BA1E52F8ED}" type="datetimeFigureOut">
              <a:rPr lang="tr-TR" smtClean="0"/>
              <a:pPr/>
              <a:t>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EF62-19F7-4214-AD8E-70643B1C8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D15D-0FDD-47EA-AC4E-36BA1E52F8ED}" type="datetimeFigureOut">
              <a:rPr lang="tr-TR" smtClean="0"/>
              <a:pPr/>
              <a:t>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EF62-19F7-4214-AD8E-70643B1C8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D15D-0FDD-47EA-AC4E-36BA1E52F8ED}" type="datetimeFigureOut">
              <a:rPr lang="tr-TR" smtClean="0"/>
              <a:pPr/>
              <a:t>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EF62-19F7-4214-AD8E-70643B1C8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D15D-0FDD-47EA-AC4E-36BA1E52F8ED}" type="datetimeFigureOut">
              <a:rPr lang="tr-TR" smtClean="0"/>
              <a:pPr/>
              <a:t>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EF62-19F7-4214-AD8E-70643B1C8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D15D-0FDD-47EA-AC4E-36BA1E52F8ED}" type="datetimeFigureOut">
              <a:rPr lang="tr-TR" smtClean="0"/>
              <a:pPr/>
              <a:t>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EF62-19F7-4214-AD8E-70643B1C8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D15D-0FDD-47EA-AC4E-36BA1E52F8ED}" type="datetimeFigureOut">
              <a:rPr lang="tr-TR" smtClean="0"/>
              <a:pPr/>
              <a:t>1.10.2020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EF62-19F7-4214-AD8E-70643B1C8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D15D-0FDD-47EA-AC4E-36BA1E52F8ED}" type="datetimeFigureOut">
              <a:rPr lang="tr-TR" smtClean="0"/>
              <a:pPr/>
              <a:t>1.10.2020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EF62-19F7-4214-AD8E-70643B1C8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D15D-0FDD-47EA-AC4E-36BA1E52F8ED}" type="datetimeFigureOut">
              <a:rPr lang="tr-TR" smtClean="0"/>
              <a:pPr/>
              <a:t>1.10.2020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EF62-19F7-4214-AD8E-70643B1C8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D15D-0FDD-47EA-AC4E-36BA1E52F8ED}" type="datetimeFigureOut">
              <a:rPr lang="tr-TR" smtClean="0"/>
              <a:pPr/>
              <a:t>1.10.2020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EF62-19F7-4214-AD8E-70643B1C8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D15D-0FDD-47EA-AC4E-36BA1E52F8ED}" type="datetimeFigureOut">
              <a:rPr lang="tr-TR" smtClean="0"/>
              <a:pPr/>
              <a:t>1.10.2020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EF62-19F7-4214-AD8E-70643B1C8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D15D-0FDD-47EA-AC4E-36BA1E52F8ED}" type="datetimeFigureOut">
              <a:rPr lang="tr-TR" smtClean="0"/>
              <a:pPr/>
              <a:t>1.10.2020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EF62-19F7-4214-AD8E-70643B1C8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D15D-0FDD-47EA-AC4E-36BA1E52F8ED}" type="datetimeFigureOut">
              <a:rPr lang="tr-TR" smtClean="0"/>
              <a:pPr/>
              <a:t>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CEF62-19F7-4214-AD8E-70643B1C8FD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edebiyatciyim.com/sozcukte-anlam-sozcuk-anlami-konu-anlatimi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_ke4VQZo9TewOf-p-LSx_Q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s://www.edebiyatciyim.com/" TargetMode="Externa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3095633" y="0"/>
            <a:ext cx="295273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dirty="0" smtClean="0"/>
              <a:t>SÖZCÜKTE ANLAM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1" y="501530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Çeşitli harflerin bir araya gelmesiyle anlamlı bir </a:t>
            </a:r>
            <a:r>
              <a:rPr lang="tr-TR" sz="2400" dirty="0" smtClean="0"/>
              <a:t>bütün </a:t>
            </a:r>
            <a:r>
              <a:rPr lang="tr-TR" sz="2400" dirty="0"/>
              <a:t>oluşturan yapı birimine sözcük ya da kelime denilmektedir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Her dilde kelimeler, seslerin düzenli bir sistemle bir araya gelmesiyle oluşmuştur. Ancak kelimeler kullanıldıkları cümleye göre farklılık gösterebilmektedir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algn="ctr"/>
            <a:r>
              <a:rPr lang="tr-TR" sz="2400" dirty="0" smtClean="0">
                <a:hlinkClick r:id="rId3"/>
              </a:rPr>
              <a:t>Sözcükte Anlam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27004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903914" y="-27432"/>
            <a:ext cx="333617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smtClean="0"/>
              <a:t>GÜZEL ADLANDIRMA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1" y="501530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tr-TR" sz="2400" dirty="0"/>
              <a:t>Söylenmesinden çekinilen, korkulan, </a:t>
            </a:r>
            <a:r>
              <a:rPr lang="tr-TR" sz="2400" dirty="0" err="1"/>
              <a:t>ürkülen</a:t>
            </a:r>
            <a:r>
              <a:rPr lang="tr-TR" sz="2400" dirty="0"/>
              <a:t> bazı kavramların ve düşüncelerin başka sözcükler kullanılarak ifade edilmesine güzel adlandırma denir. </a:t>
            </a:r>
            <a:endParaRPr lang="tr-TR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tr-TR" sz="2400" dirty="0" smtClean="0"/>
              <a:t>Güzel </a:t>
            </a:r>
            <a:r>
              <a:rPr lang="tr-TR" sz="2400" dirty="0"/>
              <a:t>adlandırma bazen inançlardan, tabulardan, ahlaki durumlardan dolayı kullanılabilir</a:t>
            </a:r>
            <a:r>
              <a:rPr lang="tr-TR" sz="2400" dirty="0" smtClean="0"/>
              <a:t>.</a:t>
            </a:r>
          </a:p>
          <a:p>
            <a:pPr marL="342900" indent="-342900">
              <a:buFont typeface="Wingdings" charset="2"/>
              <a:buChar char="Ø"/>
            </a:pPr>
            <a:endParaRPr lang="tr-TR" sz="2400" dirty="0"/>
          </a:p>
          <a:p>
            <a:pPr marL="342900" indent="-342900">
              <a:buFont typeface="Wingdings" charset="2"/>
              <a:buChar char="ü"/>
            </a:pPr>
            <a:r>
              <a:rPr lang="tr-TR" sz="2400" i="1" dirty="0">
                <a:solidFill>
                  <a:schemeClr val="accent3"/>
                </a:solidFill>
              </a:rPr>
              <a:t>Mahallenin neşe kaynağı olan ihtiyar dün akşam hakkın </a:t>
            </a:r>
            <a:r>
              <a:rPr lang="tr-TR" sz="2400" b="1" i="1" dirty="0">
                <a:solidFill>
                  <a:schemeClr val="accent3"/>
                </a:solidFill>
              </a:rPr>
              <a:t>rahmetine kavuştu</a:t>
            </a:r>
            <a:r>
              <a:rPr lang="tr-TR" sz="2400" i="1" dirty="0">
                <a:solidFill>
                  <a:schemeClr val="accent3"/>
                </a:solidFill>
              </a:rPr>
              <a:t>. </a:t>
            </a:r>
            <a:endParaRPr lang="tr-TR" sz="2400" i="1" dirty="0" smtClean="0">
              <a:solidFill>
                <a:schemeClr val="accent3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tr-TR" sz="2400" i="1" dirty="0" smtClean="0">
                <a:solidFill>
                  <a:schemeClr val="accent3"/>
                </a:solidFill>
              </a:rPr>
              <a:t>Arkadaşımızın </a:t>
            </a:r>
            <a:r>
              <a:rPr lang="tr-TR" sz="2400" i="1" dirty="0">
                <a:solidFill>
                  <a:schemeClr val="accent3"/>
                </a:solidFill>
              </a:rPr>
              <a:t>babası </a:t>
            </a:r>
            <a:r>
              <a:rPr lang="tr-TR" sz="2400" b="1" i="1" dirty="0">
                <a:solidFill>
                  <a:schemeClr val="accent3"/>
                </a:solidFill>
              </a:rPr>
              <a:t>ince hastalığa</a:t>
            </a:r>
            <a:r>
              <a:rPr lang="tr-TR" sz="2400" i="1" dirty="0">
                <a:solidFill>
                  <a:schemeClr val="accent3"/>
                </a:solidFill>
              </a:rPr>
              <a:t> yakalanmıştı. </a:t>
            </a:r>
            <a:endParaRPr lang="tr-TR" sz="2400" i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671639" y="0"/>
            <a:ext cx="380072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smtClean="0"/>
              <a:t>EŞ ANLAMLI SÖZCÜKLER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1" y="50153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charset="2"/>
              <a:buChar char="Ø"/>
            </a:pPr>
            <a:r>
              <a:rPr lang="tr-TR" sz="2400" dirty="0"/>
              <a:t>Eş anlamlı sözcükler,  aynı varlığı ya da aynı kavramı anlam olarak </a:t>
            </a:r>
            <a:r>
              <a:rPr lang="tr-TR" sz="2400" dirty="0" smtClean="0"/>
              <a:t>karşılayan </a:t>
            </a:r>
            <a:r>
              <a:rPr lang="tr-TR" sz="2400" dirty="0"/>
              <a:t>ancak yazılışlarında yani seslerinde </a:t>
            </a:r>
            <a:r>
              <a:rPr lang="tr-TR" sz="2400" dirty="0" smtClean="0"/>
              <a:t>farklılık olan sözcüklerdir.</a:t>
            </a:r>
            <a:endParaRPr lang="tr-TR" sz="2400" dirty="0"/>
          </a:p>
          <a:p>
            <a:pPr marL="342900" indent="-342900">
              <a:buFont typeface="Wingdings" charset="2"/>
              <a:buChar char="ü"/>
            </a:pPr>
            <a:r>
              <a:rPr lang="tr-TR" sz="2400" i="1" dirty="0" smtClean="0">
                <a:solidFill>
                  <a:schemeClr val="accent3"/>
                </a:solidFill>
              </a:rPr>
              <a:t>Cahil-bilgisiz</a:t>
            </a:r>
            <a:r>
              <a:rPr lang="tr-TR" sz="2400" dirty="0">
                <a:solidFill>
                  <a:schemeClr val="accent3"/>
                </a:solidFill>
              </a:rPr>
              <a:t/>
            </a:r>
            <a:br>
              <a:rPr lang="tr-TR" sz="2400" dirty="0">
                <a:solidFill>
                  <a:schemeClr val="accent3"/>
                </a:solidFill>
              </a:rPr>
            </a:br>
            <a:endParaRPr lang="tr-TR" sz="2400" dirty="0" smtClean="0">
              <a:solidFill>
                <a:schemeClr val="accent3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tr-TR" sz="2400" i="1" dirty="0" smtClean="0">
                <a:solidFill>
                  <a:schemeClr val="accent3"/>
                </a:solidFill>
              </a:rPr>
              <a:t>Cimri-pinti</a:t>
            </a:r>
            <a:r>
              <a:rPr lang="tr-TR" sz="2400" dirty="0">
                <a:solidFill>
                  <a:schemeClr val="accent3"/>
                </a:solidFill>
              </a:rPr>
              <a:t/>
            </a:r>
            <a:br>
              <a:rPr lang="tr-TR" sz="2400" dirty="0">
                <a:solidFill>
                  <a:schemeClr val="accent3"/>
                </a:solidFill>
              </a:rPr>
            </a:br>
            <a:endParaRPr lang="tr-TR" sz="2400" dirty="0" smtClean="0">
              <a:solidFill>
                <a:schemeClr val="accent3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tr-TR" sz="2400" i="1" dirty="0" smtClean="0">
                <a:solidFill>
                  <a:schemeClr val="accent3"/>
                </a:solidFill>
              </a:rPr>
              <a:t>Nasihat-öğüt</a:t>
            </a:r>
            <a:r>
              <a:rPr lang="tr-TR" sz="2400" dirty="0">
                <a:solidFill>
                  <a:schemeClr val="accent3"/>
                </a:solidFill>
              </a:rPr>
              <a:t/>
            </a:r>
            <a:br>
              <a:rPr lang="tr-TR" sz="2400" dirty="0">
                <a:solidFill>
                  <a:schemeClr val="accent3"/>
                </a:solidFill>
              </a:rPr>
            </a:br>
            <a:endParaRPr lang="tr-TR" sz="2400" dirty="0" smtClean="0">
              <a:solidFill>
                <a:schemeClr val="accent3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tr-TR" sz="2400" i="1" dirty="0" smtClean="0">
                <a:solidFill>
                  <a:schemeClr val="accent3"/>
                </a:solidFill>
              </a:rPr>
              <a:t>Ek-ilave</a:t>
            </a:r>
            <a:r>
              <a:rPr lang="tr-TR" sz="2400" dirty="0">
                <a:solidFill>
                  <a:schemeClr val="accent3"/>
                </a:solidFill>
              </a:rPr>
              <a:t/>
            </a:r>
            <a:br>
              <a:rPr lang="tr-TR" sz="2400" dirty="0">
                <a:solidFill>
                  <a:schemeClr val="accent3"/>
                </a:solidFill>
              </a:rPr>
            </a:br>
            <a:endParaRPr lang="tr-TR" sz="2400" dirty="0" smtClean="0">
              <a:solidFill>
                <a:schemeClr val="accent3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tr-TR" sz="2400" i="1" dirty="0" smtClean="0">
                <a:solidFill>
                  <a:schemeClr val="accent3"/>
                </a:solidFill>
              </a:rPr>
              <a:t>Eser-yapıt</a:t>
            </a:r>
            <a:endParaRPr lang="tr-TR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985827" y="0"/>
            <a:ext cx="317234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smtClean="0"/>
              <a:t>EŞ SESLİ SÖZCÜKLER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1" y="50153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charset="2"/>
              <a:buChar char="Ø"/>
            </a:pPr>
            <a:r>
              <a:rPr lang="tr-TR" sz="2400" dirty="0"/>
              <a:t>Eş sesli sözcükler her ne kadar anlamları farklı olsa da yazılışları yani sesleri birbirine benzeyen kelimelerden oluşur</a:t>
            </a:r>
            <a:r>
              <a:rPr lang="tr-TR" sz="2400" dirty="0" smtClean="0"/>
              <a:t>.</a:t>
            </a:r>
          </a:p>
          <a:p>
            <a:pPr marL="342900" indent="-342900" algn="just">
              <a:buFont typeface="Wingdings" charset="2"/>
              <a:buChar char="Ø"/>
            </a:pPr>
            <a:endParaRPr lang="tr-TR" sz="2400" dirty="0"/>
          </a:p>
          <a:p>
            <a:pPr marL="342900" indent="-342900" algn="just">
              <a:buFont typeface="Wingdings" charset="2"/>
              <a:buChar char="Ø"/>
            </a:pPr>
            <a:r>
              <a:rPr lang="tr-TR" sz="2400" dirty="0"/>
              <a:t>Yazılışları aynı ama anlamları birbirinden farklı olan bu sözcüklere sesteş sözcükler de denilmektedir</a:t>
            </a:r>
            <a:r>
              <a:rPr lang="tr-TR" sz="2400" dirty="0" smtClean="0"/>
              <a:t>.</a:t>
            </a:r>
          </a:p>
          <a:p>
            <a:pPr marL="342900" indent="-342900" algn="just">
              <a:buFont typeface="Wingdings" charset="2"/>
              <a:buChar char="Ø"/>
            </a:pPr>
            <a:endParaRPr lang="tr-TR" sz="2400" dirty="0"/>
          </a:p>
          <a:p>
            <a:r>
              <a:rPr lang="tr-TR" sz="2400" i="1" dirty="0">
                <a:solidFill>
                  <a:schemeClr val="accent3"/>
                </a:solidFill>
              </a:rPr>
              <a:t>Yaş: Islaklık</a:t>
            </a:r>
            <a:endParaRPr lang="tr-TR" sz="2400" dirty="0">
              <a:solidFill>
                <a:schemeClr val="accent3"/>
              </a:solidFill>
            </a:endParaRPr>
          </a:p>
          <a:p>
            <a:r>
              <a:rPr lang="tr-TR" sz="2400" i="1" dirty="0">
                <a:solidFill>
                  <a:schemeClr val="accent3"/>
                </a:solidFill>
              </a:rPr>
              <a:t>Yaş: İnsanın geçirdiği her yıl</a:t>
            </a:r>
            <a:endParaRPr lang="tr-TR" sz="2400" dirty="0">
              <a:solidFill>
                <a:schemeClr val="accent3"/>
              </a:solidFill>
            </a:endParaRPr>
          </a:p>
          <a:p>
            <a:pPr marL="342900" indent="-342900" algn="just">
              <a:buFont typeface="Wingdings" charset="2"/>
              <a:buChar char="Ø"/>
            </a:pPr>
            <a:endParaRPr lang="tr-TR" sz="2400" dirty="0" smtClean="0">
              <a:solidFill>
                <a:schemeClr val="accent3"/>
              </a:solidFill>
            </a:endParaRPr>
          </a:p>
          <a:p>
            <a:r>
              <a:rPr lang="tr-TR" sz="2400" i="1" dirty="0">
                <a:solidFill>
                  <a:schemeClr val="accent3"/>
                </a:solidFill>
              </a:rPr>
              <a:t>Bu yoğunluktan </a:t>
            </a:r>
            <a:r>
              <a:rPr lang="tr-TR" sz="2400" b="1" i="1" dirty="0">
                <a:solidFill>
                  <a:schemeClr val="accent3"/>
                </a:solidFill>
              </a:rPr>
              <a:t>bez</a:t>
            </a:r>
            <a:r>
              <a:rPr lang="tr-TR" sz="2400" i="1" dirty="0">
                <a:solidFill>
                  <a:schemeClr val="accent3"/>
                </a:solidFill>
              </a:rPr>
              <a:t>dim artık</a:t>
            </a:r>
            <a:r>
              <a:rPr lang="tr-TR" sz="2400" i="1" dirty="0" smtClean="0">
                <a:solidFill>
                  <a:schemeClr val="accent3"/>
                </a:solidFill>
              </a:rPr>
              <a:t>.</a:t>
            </a:r>
            <a:endParaRPr lang="tr-TR" sz="2400" dirty="0">
              <a:solidFill>
                <a:schemeClr val="accent3"/>
              </a:solidFill>
            </a:endParaRPr>
          </a:p>
          <a:p>
            <a:r>
              <a:rPr lang="tr-TR" sz="2400" i="1" dirty="0">
                <a:solidFill>
                  <a:schemeClr val="accent3"/>
                </a:solidFill>
              </a:rPr>
              <a:t>Temizlik </a:t>
            </a:r>
            <a:r>
              <a:rPr lang="tr-TR" sz="2400" b="1" i="1" dirty="0">
                <a:solidFill>
                  <a:schemeClr val="accent3"/>
                </a:solidFill>
              </a:rPr>
              <a:t>bez</a:t>
            </a:r>
            <a:r>
              <a:rPr lang="tr-TR" sz="2400" i="1" dirty="0">
                <a:solidFill>
                  <a:schemeClr val="accent3"/>
                </a:solidFill>
              </a:rPr>
              <a:t>lerini kuruladım</a:t>
            </a:r>
            <a:r>
              <a:rPr lang="tr-TR" sz="2400" i="1" dirty="0" smtClean="0">
                <a:solidFill>
                  <a:schemeClr val="accent3"/>
                </a:solidFill>
              </a:rPr>
              <a:t>.</a:t>
            </a:r>
            <a:endParaRPr lang="tr-TR" sz="2400" dirty="0">
              <a:solidFill>
                <a:schemeClr val="accent3"/>
              </a:solidFill>
            </a:endParaRPr>
          </a:p>
          <a:p>
            <a:pPr marL="342900" indent="-342900" algn="just">
              <a:buFont typeface="Wingdings" charset="2"/>
              <a:buChar char="Ø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087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985827" y="0"/>
            <a:ext cx="317234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smtClean="0"/>
              <a:t>EŞ SESLİ SÖZCÜKLER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1" y="501530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i="1" dirty="0"/>
              <a:t>UYARI:</a:t>
            </a:r>
            <a:r>
              <a:rPr lang="tr-TR" sz="2400" dirty="0"/>
              <a:t> “Boya” sözcüğü ile “Boya-” fiili arasında anlam bağlantısı kurulabildiğinden sesteş sözcükler olarak kabul edilmez. Bu tür sözcükler ortak köklü kelimeler olarak adlandırılır. </a:t>
            </a:r>
            <a:endParaRPr lang="tr-TR" sz="2400" dirty="0" smtClean="0"/>
          </a:p>
          <a:p>
            <a:r>
              <a:rPr lang="tr-TR" sz="2400" dirty="0" smtClean="0"/>
              <a:t>Bundan </a:t>
            </a:r>
            <a:r>
              <a:rPr lang="tr-TR" sz="2400" dirty="0"/>
              <a:t>başka şu sözcüklerde sesteşlik aranmaz: Savaş, barış, tat, kuru, sıva, güven, ağrı</a:t>
            </a:r>
            <a:r>
              <a:rPr lang="tr-TR" sz="2400" dirty="0" smtClean="0"/>
              <a:t>…</a:t>
            </a:r>
          </a:p>
          <a:p>
            <a:endParaRPr lang="tr-TR" sz="2400" dirty="0"/>
          </a:p>
          <a:p>
            <a:r>
              <a:rPr lang="tr-TR" sz="2400" b="1" i="1" dirty="0"/>
              <a:t>UYARI 2:</a:t>
            </a:r>
            <a:r>
              <a:rPr lang="tr-TR" sz="2400" b="1" dirty="0"/>
              <a:t> </a:t>
            </a:r>
            <a:r>
              <a:rPr lang="tr-TR" sz="2400" dirty="0"/>
              <a:t>Türkçede şapkalı ünlü “^” olarak tabir edilen sözcüklerde sesteşlik aranmaz.</a:t>
            </a:r>
          </a:p>
          <a:p>
            <a:r>
              <a:rPr lang="tr-TR" sz="2400" i="1" dirty="0"/>
              <a:t>Bu akşam</a:t>
            </a:r>
            <a:r>
              <a:rPr lang="tr-TR" sz="2400" b="1" i="1" dirty="0"/>
              <a:t> kar</a:t>
            </a:r>
            <a:r>
              <a:rPr lang="tr-TR" sz="2400" i="1" dirty="0"/>
              <a:t> yağacak.</a:t>
            </a:r>
            <a:endParaRPr lang="tr-TR" sz="2400" dirty="0"/>
          </a:p>
          <a:p>
            <a:r>
              <a:rPr lang="tr-TR" sz="2400" i="1" dirty="0"/>
              <a:t>Bu işten bizim </a:t>
            </a:r>
            <a:r>
              <a:rPr lang="tr-TR" sz="2400" b="1" i="1" dirty="0"/>
              <a:t>kârımız</a:t>
            </a:r>
            <a:r>
              <a:rPr lang="tr-TR" sz="2400" i="1" dirty="0"/>
              <a:t> ne olacak?</a:t>
            </a:r>
            <a:endParaRPr lang="tr-TR" sz="2400" dirty="0"/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463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619541" y="0"/>
            <a:ext cx="390491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smtClean="0"/>
              <a:t>ZIT ANLAMLI SÖZCÜKLER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1" y="50153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tr-TR" sz="2400" dirty="0"/>
              <a:t>Anlam bakımından birbirine karşıt olan, anlamca birbiriyle çelişen kelimelerin bütününe zıt anlamlı ya da bir diğer ifade ile karşıt anlamlı sözcükler denilmektedir</a:t>
            </a:r>
            <a:r>
              <a:rPr lang="tr-TR" sz="2400" dirty="0" smtClean="0"/>
              <a:t>.</a:t>
            </a:r>
          </a:p>
          <a:p>
            <a:pPr marL="342900" indent="-342900">
              <a:buFont typeface="Wingdings" charset="2"/>
              <a:buChar char="Ø"/>
            </a:pPr>
            <a:endParaRPr lang="tr-TR" sz="2400" dirty="0" smtClean="0"/>
          </a:p>
          <a:p>
            <a:pPr marL="342900" indent="-342900">
              <a:buFont typeface="Wingdings" charset="2"/>
              <a:buChar char="ü"/>
            </a:pPr>
            <a:r>
              <a:rPr lang="tr-TR" sz="2400" i="1" dirty="0" smtClean="0">
                <a:solidFill>
                  <a:schemeClr val="accent3"/>
                </a:solidFill>
              </a:rPr>
              <a:t>Acı-tatlı</a:t>
            </a:r>
            <a:r>
              <a:rPr lang="tr-TR" sz="2400" i="1" dirty="0">
                <a:solidFill>
                  <a:schemeClr val="accent3"/>
                </a:solidFill>
              </a:rPr>
              <a:t>, iyi-kötü, zengin-fakir, siyah-beyaz, aşağı-yukarı, yüksek-alçak, uzun-kısa, sıcak-soğuk, az-çok, boş-dolu</a:t>
            </a:r>
            <a:r>
              <a:rPr lang="tr-TR" sz="2400" i="1" dirty="0" smtClean="0">
                <a:solidFill>
                  <a:schemeClr val="accent3"/>
                </a:solidFill>
              </a:rPr>
              <a:t>…</a:t>
            </a:r>
          </a:p>
          <a:p>
            <a:pPr marL="342900" indent="-342900">
              <a:buFont typeface="Wingdings" charset="2"/>
              <a:buChar char="ü"/>
            </a:pPr>
            <a:endParaRPr lang="tr-TR" sz="2400" i="1" dirty="0">
              <a:solidFill>
                <a:schemeClr val="accent3"/>
              </a:solidFill>
            </a:endParaRPr>
          </a:p>
          <a:p>
            <a:r>
              <a:rPr lang="tr-TR" sz="2400" b="1" i="1" dirty="0"/>
              <a:t>UYARI</a:t>
            </a:r>
            <a:endParaRPr lang="tr-TR" sz="2400" b="1" dirty="0"/>
          </a:p>
          <a:p>
            <a:r>
              <a:rPr lang="tr-TR" sz="2400" dirty="0"/>
              <a:t>Sözcüklere olumsuzluk eki olan “-</a:t>
            </a:r>
            <a:r>
              <a:rPr lang="tr-TR" sz="2400" dirty="0" err="1"/>
              <a:t>ma</a:t>
            </a:r>
            <a:r>
              <a:rPr lang="tr-TR" sz="2400" dirty="0"/>
              <a:t>/me” getirilerek zıt anlamlı yapmak doğru değildir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r>
              <a:rPr lang="tr-TR" sz="2400" dirty="0">
                <a:solidFill>
                  <a:schemeClr val="accent3"/>
                </a:solidFill>
              </a:rPr>
              <a:t>Söylemek –&gt; </a:t>
            </a:r>
            <a:r>
              <a:rPr lang="tr-TR" sz="2400" dirty="0" smtClean="0">
                <a:solidFill>
                  <a:schemeClr val="accent3"/>
                </a:solidFill>
              </a:rPr>
              <a:t>Söylememek</a:t>
            </a:r>
            <a:endParaRPr lang="tr-TR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9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390344" y="-21690"/>
            <a:ext cx="436331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smtClean="0"/>
              <a:t>YAKIN ANLAMLI SÖZCÜKLER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1" y="50153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tr-TR" sz="2400" dirty="0"/>
              <a:t>Anlamları aynı yani eş anlamlı görünen ancak aralarında az da olsa anlam farkı bulunan kelimelere yakın anlamlı sözcükler denilmektedir.</a:t>
            </a:r>
          </a:p>
          <a:p>
            <a:endParaRPr lang="tr-TR" sz="2400" i="1" dirty="0" smtClean="0"/>
          </a:p>
          <a:p>
            <a:r>
              <a:rPr lang="tr-TR" sz="2400" b="1" i="1" dirty="0" smtClean="0"/>
              <a:t>UYARI</a:t>
            </a:r>
            <a:endParaRPr lang="tr-TR" sz="2400" b="1" dirty="0"/>
          </a:p>
          <a:p>
            <a:r>
              <a:rPr lang="tr-TR" sz="2400" dirty="0"/>
              <a:t>Eş anlamlı sözcükleri cümle içerisinde birbirinin yerine kullanabiliriz. Ancak yakın anlamlı sözcükleri cümle içerisinde birbirinin yerine kullanmamız anlatım bozukluğuna yol açar.</a:t>
            </a:r>
          </a:p>
          <a:p>
            <a:endParaRPr lang="tr-TR" sz="2400" i="1" dirty="0" smtClean="0"/>
          </a:p>
          <a:p>
            <a:r>
              <a:rPr lang="tr-TR" sz="2400" i="1" dirty="0" smtClean="0">
                <a:solidFill>
                  <a:schemeClr val="accent3"/>
                </a:solidFill>
              </a:rPr>
              <a:t>İstemek </a:t>
            </a:r>
            <a:r>
              <a:rPr lang="tr-TR" sz="2400" i="1" dirty="0">
                <a:solidFill>
                  <a:schemeClr val="accent3"/>
                </a:solidFill>
              </a:rPr>
              <a:t>– dilemek</a:t>
            </a:r>
            <a:endParaRPr lang="tr-TR" sz="2400" dirty="0">
              <a:solidFill>
                <a:schemeClr val="accent3"/>
              </a:solidFill>
            </a:endParaRPr>
          </a:p>
          <a:p>
            <a:r>
              <a:rPr lang="tr-TR" sz="2400" i="1" dirty="0">
                <a:solidFill>
                  <a:schemeClr val="accent3"/>
                </a:solidFill>
              </a:rPr>
              <a:t>Usanmak – sıkılmak</a:t>
            </a:r>
            <a:endParaRPr lang="tr-TR" sz="2400" dirty="0">
              <a:solidFill>
                <a:schemeClr val="accent3"/>
              </a:solidFill>
            </a:endParaRPr>
          </a:p>
          <a:p>
            <a:r>
              <a:rPr lang="tr-TR" sz="2400" i="1" dirty="0">
                <a:solidFill>
                  <a:schemeClr val="accent3"/>
                </a:solidFill>
              </a:rPr>
              <a:t>Uğraşmak – </a:t>
            </a:r>
            <a:r>
              <a:rPr lang="tr-TR" sz="2400" i="1" dirty="0" smtClean="0">
                <a:solidFill>
                  <a:schemeClr val="accent3"/>
                </a:solidFill>
              </a:rPr>
              <a:t>didinmek</a:t>
            </a:r>
            <a:endParaRPr lang="tr-TR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3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03598"/>
            <a:ext cx="8123479" cy="34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08111" y="52322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/>
          </a:p>
          <a:p>
            <a:endParaRPr lang="tr-TR" sz="2400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1687977" y="523220"/>
            <a:ext cx="58252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Teşekkür Ederiz</a:t>
            </a:r>
            <a:r>
              <a:rPr lang="mr-IN" sz="5000" b="1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…</a:t>
            </a:r>
            <a:endParaRPr lang="tr-TR" sz="5000" b="1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6" name="Resim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645" y="2067694"/>
            <a:ext cx="3766428" cy="1224136"/>
          </a:xfrm>
          <a:prstGeom prst="rect">
            <a:avLst/>
          </a:prstGeom>
        </p:spPr>
      </p:pic>
      <p:pic>
        <p:nvPicPr>
          <p:cNvPr id="8" name="Resim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7694"/>
            <a:ext cx="3990230" cy="100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7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3095633" y="0"/>
            <a:ext cx="295273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dirty="0" smtClean="0"/>
              <a:t>SÖZCÜKTE ANLAM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1" y="501530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/>
              <a:t>A. Anlam Bakımından Sözcükler</a:t>
            </a:r>
            <a:endParaRPr lang="tr-TR" sz="2000" dirty="0"/>
          </a:p>
          <a:p>
            <a:pPr lvl="1"/>
            <a:r>
              <a:rPr lang="tr-TR" sz="2000" i="1" dirty="0">
                <a:solidFill>
                  <a:srgbClr val="00B050"/>
                </a:solidFill>
              </a:rPr>
              <a:t>Gerçek Anlam</a:t>
            </a:r>
            <a:endParaRPr lang="tr-TR" sz="2000" dirty="0">
              <a:solidFill>
                <a:srgbClr val="00B050"/>
              </a:solidFill>
            </a:endParaRPr>
          </a:p>
          <a:p>
            <a:pPr lvl="1"/>
            <a:r>
              <a:rPr lang="tr-TR" sz="2000" i="1" dirty="0">
                <a:solidFill>
                  <a:srgbClr val="00B050"/>
                </a:solidFill>
              </a:rPr>
              <a:t>Yan Anlam</a:t>
            </a:r>
            <a:endParaRPr lang="tr-TR" sz="2000" dirty="0">
              <a:solidFill>
                <a:srgbClr val="00B050"/>
              </a:solidFill>
            </a:endParaRPr>
          </a:p>
          <a:p>
            <a:pPr lvl="1"/>
            <a:r>
              <a:rPr lang="tr-TR" sz="2000" i="1" dirty="0">
                <a:solidFill>
                  <a:srgbClr val="00B050"/>
                </a:solidFill>
              </a:rPr>
              <a:t>Mecaz Anlam</a:t>
            </a:r>
            <a:endParaRPr lang="tr-TR" sz="2000" dirty="0">
              <a:solidFill>
                <a:srgbClr val="00B050"/>
              </a:solidFill>
            </a:endParaRPr>
          </a:p>
          <a:p>
            <a:pPr lvl="1"/>
            <a:r>
              <a:rPr lang="tr-TR" sz="2000" i="1" dirty="0">
                <a:solidFill>
                  <a:srgbClr val="00B050"/>
                </a:solidFill>
              </a:rPr>
              <a:t>Terim Anlam</a:t>
            </a:r>
            <a:endParaRPr lang="tr-TR" sz="2000" dirty="0">
              <a:solidFill>
                <a:srgbClr val="00B050"/>
              </a:solidFill>
            </a:endParaRPr>
          </a:p>
          <a:p>
            <a:pPr lvl="1"/>
            <a:r>
              <a:rPr lang="tr-TR" sz="2000" i="1" dirty="0">
                <a:solidFill>
                  <a:srgbClr val="00B050"/>
                </a:solidFill>
              </a:rPr>
              <a:t>Ad Aktarması (Mecaz-ı Mürsel)</a:t>
            </a:r>
            <a:endParaRPr lang="tr-TR" sz="2000" dirty="0">
              <a:solidFill>
                <a:srgbClr val="00B050"/>
              </a:solidFill>
            </a:endParaRPr>
          </a:p>
          <a:p>
            <a:pPr lvl="1"/>
            <a:r>
              <a:rPr lang="tr-TR" sz="2000" i="1" dirty="0">
                <a:solidFill>
                  <a:srgbClr val="00B050"/>
                </a:solidFill>
              </a:rPr>
              <a:t>Dolaylama</a:t>
            </a:r>
            <a:endParaRPr lang="tr-TR" sz="2000" dirty="0">
              <a:solidFill>
                <a:srgbClr val="00B050"/>
              </a:solidFill>
            </a:endParaRPr>
          </a:p>
          <a:p>
            <a:pPr lvl="1"/>
            <a:r>
              <a:rPr lang="tr-TR" sz="2000" i="1" dirty="0">
                <a:solidFill>
                  <a:srgbClr val="00B050"/>
                </a:solidFill>
              </a:rPr>
              <a:t>Somut ve Soyut Anlam</a:t>
            </a:r>
            <a:endParaRPr lang="tr-TR" sz="2000" dirty="0">
              <a:solidFill>
                <a:srgbClr val="00B050"/>
              </a:solidFill>
            </a:endParaRPr>
          </a:p>
          <a:p>
            <a:pPr lvl="1"/>
            <a:r>
              <a:rPr lang="tr-TR" sz="2000" i="1" dirty="0">
                <a:solidFill>
                  <a:srgbClr val="00B050"/>
                </a:solidFill>
              </a:rPr>
              <a:t>Güzel Adlandırma</a:t>
            </a:r>
            <a:endParaRPr lang="tr-TR" sz="2000" dirty="0">
              <a:solidFill>
                <a:srgbClr val="00B050"/>
              </a:solidFill>
            </a:endParaRPr>
          </a:p>
          <a:p>
            <a:r>
              <a:rPr lang="tr-TR" sz="2000" b="1" i="1" dirty="0"/>
              <a:t>B. Anlam İlişkisi Bakımından Sözcükler</a:t>
            </a:r>
            <a:endParaRPr lang="tr-TR" sz="2000" dirty="0"/>
          </a:p>
          <a:p>
            <a:pPr lvl="1"/>
            <a:r>
              <a:rPr lang="tr-TR" sz="2000" i="1" dirty="0">
                <a:solidFill>
                  <a:srgbClr val="00B050"/>
                </a:solidFill>
              </a:rPr>
              <a:t>Eş Anlamlı Sözcükler</a:t>
            </a:r>
            <a:endParaRPr lang="tr-TR" sz="2000" dirty="0">
              <a:solidFill>
                <a:srgbClr val="00B050"/>
              </a:solidFill>
            </a:endParaRPr>
          </a:p>
          <a:p>
            <a:pPr lvl="1"/>
            <a:r>
              <a:rPr lang="tr-TR" sz="2000" i="1" dirty="0">
                <a:solidFill>
                  <a:srgbClr val="00B050"/>
                </a:solidFill>
              </a:rPr>
              <a:t>Eş Sesli (Sesteş) Sözcükler</a:t>
            </a:r>
            <a:endParaRPr lang="tr-TR" sz="2000" dirty="0">
              <a:solidFill>
                <a:srgbClr val="00B050"/>
              </a:solidFill>
            </a:endParaRPr>
          </a:p>
          <a:p>
            <a:pPr lvl="1"/>
            <a:r>
              <a:rPr lang="tr-TR" sz="2000" i="1" dirty="0">
                <a:solidFill>
                  <a:srgbClr val="00B050"/>
                </a:solidFill>
              </a:rPr>
              <a:t>Zıt Anlamlı Sözcükler</a:t>
            </a:r>
            <a:endParaRPr lang="tr-TR" sz="2000" dirty="0">
              <a:solidFill>
                <a:srgbClr val="00B050"/>
              </a:solidFill>
            </a:endParaRPr>
          </a:p>
          <a:p>
            <a:pPr lvl="1"/>
            <a:r>
              <a:rPr lang="tr-TR" sz="2000" i="1" dirty="0">
                <a:solidFill>
                  <a:srgbClr val="00B050"/>
                </a:solidFill>
              </a:rPr>
              <a:t>Yakın Anlamlı Sözcükler</a:t>
            </a:r>
            <a:endParaRPr lang="tr-TR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3285877" y="0"/>
            <a:ext cx="257224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dirty="0" smtClean="0"/>
              <a:t>GERÇEK ANLAM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1" y="50153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Bir sözcüğün tek başına kullanıldığında tanımlanabilen anlamı, gerçek ya da temel anlam olarak adlandırılır.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Kelimelerin </a:t>
            </a:r>
            <a:r>
              <a:rPr lang="tr-TR" sz="2400" dirty="0"/>
              <a:t>sözlük anlamı da gerçek anlamdır. Gerçek anlam genellikle sözcüğün akla gelen ilk anlamı da olmaktadır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r>
              <a:rPr lang="tr-TR" sz="2400" i="1" dirty="0"/>
              <a:t>Bugünkü antrenmandan sonra </a:t>
            </a:r>
            <a:r>
              <a:rPr lang="tr-TR" sz="2400" b="1" i="1" dirty="0"/>
              <a:t>ayağı</a:t>
            </a:r>
            <a:r>
              <a:rPr lang="tr-TR" sz="2400" i="1" dirty="0"/>
              <a:t> şişmişti</a:t>
            </a:r>
            <a:r>
              <a:rPr lang="tr-TR" sz="2400" i="1" dirty="0" smtClean="0"/>
              <a:t>.</a:t>
            </a:r>
          </a:p>
          <a:p>
            <a:endParaRPr lang="tr-TR" sz="2400" dirty="0"/>
          </a:p>
          <a:p>
            <a:r>
              <a:rPr lang="tr-TR" sz="2400" b="1" i="1" dirty="0"/>
              <a:t>Kalp</a:t>
            </a:r>
            <a:r>
              <a:rPr lang="tr-TR" sz="2400" i="1" dirty="0"/>
              <a:t> ameliyatından sonra eski sağlığına kavuşmuştu</a:t>
            </a:r>
            <a:r>
              <a:rPr lang="tr-TR" sz="2400" i="1" dirty="0" smtClean="0"/>
              <a:t>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2748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3563582" y="612"/>
            <a:ext cx="201683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smtClean="0"/>
              <a:t>YAN </a:t>
            </a:r>
            <a:r>
              <a:rPr lang="tr-TR" sz="2800" b="1" dirty="0" smtClean="0"/>
              <a:t>ANLAM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1" y="501530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/>
              <a:t>Sözcüklerin </a:t>
            </a:r>
            <a:r>
              <a:rPr lang="tr-TR" sz="2400" dirty="0"/>
              <a:t>gerçek anlamdan yola çıkılarak bir benzerlik sonrasında </a:t>
            </a:r>
            <a:r>
              <a:rPr lang="tr-TR" sz="2400" dirty="0" smtClean="0"/>
              <a:t>oluşmuş şeklidir. </a:t>
            </a:r>
            <a:r>
              <a:rPr lang="tr-TR" sz="2400" dirty="0"/>
              <a:t>Yani bir varlığın ismi, şekil olarak ya da işlevsel olarak benzerlik kurulabilen başka bir varlıktan alınmıştır.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Sözcük gerçek </a:t>
            </a:r>
            <a:r>
              <a:rPr lang="tr-TR" sz="2400" dirty="0"/>
              <a:t>anlamdan tam olarak </a:t>
            </a:r>
            <a:r>
              <a:rPr lang="tr-TR" sz="2400" dirty="0" smtClean="0"/>
              <a:t>kopmamıştır.</a:t>
            </a:r>
            <a:endParaRPr lang="tr-TR" sz="2400" dirty="0"/>
          </a:p>
          <a:p>
            <a:pPr algn="just"/>
            <a:endParaRPr lang="tr-TR" sz="2400" dirty="0"/>
          </a:p>
          <a:p>
            <a:r>
              <a:rPr lang="tr-TR" sz="2400" i="1" dirty="0"/>
              <a:t>Sandalyenin </a:t>
            </a:r>
            <a:r>
              <a:rPr lang="tr-TR" sz="2400" b="1" i="1" dirty="0"/>
              <a:t>ayağı</a:t>
            </a:r>
            <a:r>
              <a:rPr lang="tr-TR" sz="2400" i="1" dirty="0"/>
              <a:t> kırılınca yere düştüm. </a:t>
            </a:r>
            <a:endParaRPr lang="tr-TR" sz="2400" dirty="0"/>
          </a:p>
          <a:p>
            <a:r>
              <a:rPr lang="tr-TR" sz="2400" i="1" dirty="0"/>
              <a:t/>
            </a:r>
            <a:br>
              <a:rPr lang="tr-TR" sz="2400" i="1" dirty="0"/>
            </a:br>
            <a:r>
              <a:rPr lang="tr-TR" sz="2400" i="1" dirty="0"/>
              <a:t>Kapının </a:t>
            </a:r>
            <a:r>
              <a:rPr lang="tr-TR" sz="2400" b="1" i="1" dirty="0"/>
              <a:t>kolu</a:t>
            </a:r>
            <a:r>
              <a:rPr lang="tr-TR" sz="2400" i="1" dirty="0"/>
              <a:t> oynayınca korkudan ayağa fırladık</a:t>
            </a:r>
            <a:r>
              <a:rPr lang="tr-TR" sz="2400" i="1" dirty="0" smtClean="0"/>
              <a:t>.</a:t>
            </a:r>
          </a:p>
          <a:p>
            <a:endParaRPr lang="tr-TR" sz="2400" i="1" dirty="0"/>
          </a:p>
          <a:p>
            <a:r>
              <a:rPr lang="tr-TR" sz="2400" i="1" dirty="0" smtClean="0"/>
              <a:t>Masanın </a:t>
            </a:r>
            <a:r>
              <a:rPr lang="tr-TR" sz="2400" i="1" dirty="0"/>
              <a:t>gözünde aradığın her şeyi bulabilirsin.</a:t>
            </a:r>
          </a:p>
        </p:txBody>
      </p:sp>
    </p:spTree>
    <p:extLst>
      <p:ext uri="{BB962C8B-B14F-4D97-AF65-F5344CB8AC3E}">
        <p14:creationId xmlns:p14="http://schemas.microsoft.com/office/powerpoint/2010/main" val="120044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3336821" y="0"/>
            <a:ext cx="247035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smtClean="0"/>
              <a:t>MECAZ </a:t>
            </a:r>
            <a:r>
              <a:rPr lang="tr-TR" sz="2800" b="1" dirty="0" smtClean="0"/>
              <a:t>ANLAM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1" y="501530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Kelimelerin sözlük anlamlarından uzaklaşıp başka bir anlamda kullanılmasıdır. </a:t>
            </a:r>
            <a:endParaRPr lang="tr-TR" sz="2400" dirty="0" smtClean="0"/>
          </a:p>
          <a:p>
            <a:pPr algn="just"/>
            <a:r>
              <a:rPr lang="tr-TR" sz="2400" dirty="0" smtClean="0"/>
              <a:t>Genellikle </a:t>
            </a:r>
            <a:r>
              <a:rPr lang="tr-TR" sz="2400" dirty="0"/>
              <a:t>somut kelimelerin soyutlaştırılmasıyla kullanılır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r>
              <a:rPr lang="tr-TR" sz="2400" i="1" dirty="0"/>
              <a:t>Bugün söylediklerin </a:t>
            </a:r>
            <a:r>
              <a:rPr lang="tr-TR" sz="2400" b="1" i="1" dirty="0"/>
              <a:t>kalbimi</a:t>
            </a:r>
            <a:r>
              <a:rPr lang="tr-TR" sz="2400" i="1" dirty="0"/>
              <a:t> çok kırdı</a:t>
            </a:r>
            <a:r>
              <a:rPr lang="tr-TR" sz="2400" i="1" dirty="0" smtClean="0"/>
              <a:t>.</a:t>
            </a:r>
          </a:p>
          <a:p>
            <a:r>
              <a:rPr lang="tr-TR" sz="2400" i="1" dirty="0"/>
              <a:t/>
            </a:r>
            <a:br>
              <a:rPr lang="tr-TR" sz="2400" i="1" dirty="0"/>
            </a:br>
            <a:r>
              <a:rPr lang="tr-TR" sz="2400" i="1" dirty="0"/>
              <a:t>Bu sektörde </a:t>
            </a:r>
            <a:r>
              <a:rPr lang="tr-TR" sz="2400" b="1" i="1" dirty="0"/>
              <a:t>pişmiş</a:t>
            </a:r>
            <a:r>
              <a:rPr lang="tr-TR" sz="2400" i="1" dirty="0"/>
              <a:t> biri olarak senin fikrini almak isterim. </a:t>
            </a:r>
            <a:endParaRPr lang="tr-TR" sz="2400" i="1" dirty="0" smtClean="0"/>
          </a:p>
          <a:p>
            <a:endParaRPr lang="tr-TR" sz="2400" i="1" dirty="0"/>
          </a:p>
          <a:p>
            <a:r>
              <a:rPr lang="tr-TR" sz="2400" i="1" dirty="0" smtClean="0"/>
              <a:t>Arkadaşlarımın </a:t>
            </a:r>
            <a:r>
              <a:rPr lang="tr-TR" sz="2400" i="1" dirty="0"/>
              <a:t>sıcak sohbetini özledim.</a:t>
            </a:r>
          </a:p>
        </p:txBody>
      </p:sp>
    </p:spTree>
    <p:extLst>
      <p:ext uri="{BB962C8B-B14F-4D97-AF65-F5344CB8AC3E}">
        <p14:creationId xmlns:p14="http://schemas.microsoft.com/office/powerpoint/2010/main" val="9414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3386418" y="-21690"/>
            <a:ext cx="237116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dirty="0" smtClean="0"/>
              <a:t>TERİM ANLAM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1" y="50153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/>
              <a:t>Sözcüğün; </a:t>
            </a:r>
            <a:r>
              <a:rPr lang="tr-TR" sz="2400" dirty="0"/>
              <a:t>spor, sanat, bilim vb. özel alanlarda kullanılan ve </a:t>
            </a:r>
            <a:r>
              <a:rPr lang="tr-TR" sz="2400" dirty="0" smtClean="0"/>
              <a:t>bu alanlarda kazanılan </a:t>
            </a:r>
            <a:r>
              <a:rPr lang="tr-TR" sz="2400" dirty="0"/>
              <a:t>anlamına terim anlam denir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r>
              <a:rPr lang="tr-TR" sz="2400" b="1" i="1" dirty="0"/>
              <a:t>Teşhis</a:t>
            </a:r>
            <a:r>
              <a:rPr lang="tr-TR" sz="2400" i="1" dirty="0"/>
              <a:t> en önemli sanatlardan biridir. (Edebiyat</a:t>
            </a:r>
            <a:r>
              <a:rPr lang="tr-TR" sz="2400" i="1" dirty="0" smtClean="0"/>
              <a:t>)</a:t>
            </a:r>
          </a:p>
          <a:p>
            <a:endParaRPr lang="tr-TR" sz="2400" dirty="0"/>
          </a:p>
          <a:p>
            <a:r>
              <a:rPr lang="tr-TR" sz="2400" b="1" i="1" dirty="0"/>
              <a:t>Meridyenler</a:t>
            </a:r>
            <a:r>
              <a:rPr lang="tr-TR" sz="2400" i="1" dirty="0"/>
              <a:t> arasında 4 dakikalık bir mesafe vardır. (Coğrafya</a:t>
            </a:r>
            <a:r>
              <a:rPr lang="tr-TR" sz="2400" i="1" dirty="0" smtClean="0"/>
              <a:t>)</a:t>
            </a:r>
          </a:p>
          <a:p>
            <a:endParaRPr lang="tr-TR" sz="2400" dirty="0"/>
          </a:p>
          <a:p>
            <a:r>
              <a:rPr lang="tr-TR" sz="2400" i="1" dirty="0"/>
              <a:t>Birazdan ikinci </a:t>
            </a:r>
            <a:r>
              <a:rPr lang="tr-TR" sz="2400" b="1" i="1" dirty="0"/>
              <a:t>perde</a:t>
            </a:r>
            <a:r>
              <a:rPr lang="tr-TR" sz="2400" i="1" dirty="0"/>
              <a:t> başlayacak. (Tiyatro)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92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876710" y="-30834"/>
            <a:ext cx="539057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dirty="0" smtClean="0"/>
              <a:t>MECAZ-I MÜRSEL </a:t>
            </a:r>
            <a:r>
              <a:rPr lang="tr-TR" sz="2800" b="1" smtClean="0"/>
              <a:t>(AD AKTARMASI)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1" y="50153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charset="2"/>
              <a:buChar char="Ø"/>
            </a:pPr>
            <a:r>
              <a:rPr lang="tr-TR" sz="2400" dirty="0" smtClean="0"/>
              <a:t>Benzetme </a:t>
            </a:r>
            <a:r>
              <a:rPr lang="tr-TR" sz="2400" dirty="0"/>
              <a:t>amacının dışında bir kelimenin başka bir sözcüğün anlamını karşılayacak şekilde kullanılmasıdır</a:t>
            </a:r>
            <a:r>
              <a:rPr lang="tr-TR" sz="2400" dirty="0" smtClean="0"/>
              <a:t>.</a:t>
            </a:r>
          </a:p>
          <a:p>
            <a:pPr marL="342900" indent="-342900" algn="just">
              <a:buFont typeface="Wingdings" charset="2"/>
              <a:buChar char="Ø"/>
            </a:pPr>
            <a:r>
              <a:rPr lang="tr-TR" sz="2400" dirty="0" smtClean="0"/>
              <a:t>Bir </a:t>
            </a:r>
            <a:r>
              <a:rPr lang="tr-TR" sz="2400" dirty="0"/>
              <a:t>varlık anlatılmak istenildiğinde direkt onun ismini vermek yerine, onun bir kısmını ya da başka bir özelliğini söyleyerek anlatmaya </a:t>
            </a:r>
            <a:r>
              <a:rPr lang="tr-TR" sz="2400" dirty="0" smtClean="0"/>
              <a:t>çalışmamıza </a:t>
            </a:r>
            <a:r>
              <a:rPr lang="tr-TR" sz="2400" dirty="0"/>
              <a:t>ad </a:t>
            </a:r>
            <a:r>
              <a:rPr lang="tr-TR" sz="2400" dirty="0" smtClean="0"/>
              <a:t>aktarması</a:t>
            </a:r>
            <a:r>
              <a:rPr lang="tr-TR" sz="2400" dirty="0"/>
              <a:t> </a:t>
            </a:r>
            <a:r>
              <a:rPr lang="tr-TR" sz="2400" dirty="0" smtClean="0"/>
              <a:t>denir.</a:t>
            </a:r>
            <a:endParaRPr lang="tr-TR" sz="2400" i="1" dirty="0">
              <a:solidFill>
                <a:schemeClr val="accent3"/>
              </a:solidFill>
            </a:endParaRPr>
          </a:p>
          <a:p>
            <a:pPr marL="342900" indent="-342900" algn="just">
              <a:buFont typeface="Wingdings" charset="2"/>
              <a:buChar char="Ø"/>
            </a:pPr>
            <a:endParaRPr lang="tr-TR" sz="2400" i="1" dirty="0" smtClean="0">
              <a:solidFill>
                <a:schemeClr val="accent3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tr-TR" sz="2400" i="1" dirty="0"/>
              <a:t>Öğretmen tüm </a:t>
            </a:r>
            <a:r>
              <a:rPr lang="tr-TR" sz="2400" b="1" i="1" dirty="0"/>
              <a:t>sınıfa</a:t>
            </a:r>
            <a:r>
              <a:rPr lang="tr-TR" sz="2400" i="1" dirty="0"/>
              <a:t> ödev verdi</a:t>
            </a:r>
            <a:r>
              <a:rPr lang="tr-TR" sz="2400" i="1" dirty="0" smtClean="0"/>
              <a:t>.</a:t>
            </a:r>
          </a:p>
          <a:p>
            <a:pPr marL="342900" indent="-342900">
              <a:buFont typeface="Wingdings" charset="2"/>
              <a:buChar char="ü"/>
            </a:pPr>
            <a:endParaRPr lang="tr-TR" sz="2400" i="1" dirty="0" smtClean="0"/>
          </a:p>
          <a:p>
            <a:pPr marL="342900" indent="-342900">
              <a:buFont typeface="Wingdings" charset="2"/>
              <a:buChar char="ü"/>
            </a:pPr>
            <a:r>
              <a:rPr lang="tr-TR" sz="2400" i="1" dirty="0" smtClean="0"/>
              <a:t>Bugün</a:t>
            </a:r>
            <a:r>
              <a:rPr lang="tr-TR" sz="2400" i="1" dirty="0"/>
              <a:t> </a:t>
            </a:r>
            <a:r>
              <a:rPr lang="tr-TR" sz="2400" b="1" i="1" dirty="0"/>
              <a:t>Zeki Müren</a:t>
            </a:r>
            <a:r>
              <a:rPr lang="tr-TR" sz="2400" i="1" dirty="0"/>
              <a:t> dinliyorum. </a:t>
            </a:r>
            <a:endParaRPr lang="tr-TR" sz="2400" i="1" dirty="0" smtClean="0"/>
          </a:p>
          <a:p>
            <a:pPr marL="342900" indent="-342900">
              <a:buFont typeface="Wingdings" charset="2"/>
              <a:buChar char="ü"/>
            </a:pPr>
            <a:endParaRPr lang="tr-TR" sz="2400" dirty="0"/>
          </a:p>
          <a:p>
            <a:pPr marL="342900" indent="-342900">
              <a:buFont typeface="Wingdings" charset="2"/>
              <a:buChar char="ü"/>
            </a:pPr>
            <a:r>
              <a:rPr lang="tr-TR" sz="2400" b="1" i="1" dirty="0"/>
              <a:t>Büroyu</a:t>
            </a:r>
            <a:r>
              <a:rPr lang="tr-TR" sz="2400" i="1" dirty="0"/>
              <a:t> taşımak için şirketle anlaştım. </a:t>
            </a:r>
            <a:endParaRPr lang="tr-TR" sz="2400" i="1" dirty="0" smtClean="0"/>
          </a:p>
          <a:p>
            <a:pPr marL="342900" indent="-342900">
              <a:buFont typeface="Wingdings" charset="2"/>
              <a:buChar char="ü"/>
            </a:pPr>
            <a:r>
              <a:rPr lang="tr-TR" sz="2400" i="1" dirty="0"/>
              <a:t>Uçak </a:t>
            </a:r>
            <a:r>
              <a:rPr lang="tr-TR" sz="2400" b="1" i="1" dirty="0"/>
              <a:t>İzmir’e</a:t>
            </a:r>
            <a:r>
              <a:rPr lang="tr-TR" sz="2400" i="1" dirty="0"/>
              <a:t> inmek üzereydi. 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198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3530816" y="-21690"/>
            <a:ext cx="208236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smtClean="0"/>
              <a:t>DOLAYLAMA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1" y="501530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charset="2"/>
              <a:buChar char="Ø"/>
            </a:pPr>
            <a:r>
              <a:rPr lang="tr-TR" sz="2400" dirty="0"/>
              <a:t>Tek sözcükle anlatılabilecek kavram ve varlıkları birden fazla sözcükle söyleme biçimine dolaylama denir</a:t>
            </a:r>
            <a:r>
              <a:rPr lang="tr-TR" sz="2400" dirty="0" smtClean="0"/>
              <a:t>.</a:t>
            </a:r>
          </a:p>
          <a:p>
            <a:pPr marL="342900" indent="-342900" algn="just">
              <a:buFont typeface="Wingdings" charset="2"/>
              <a:buChar char="Ø"/>
            </a:pPr>
            <a:endParaRPr lang="tr-TR" sz="2400" dirty="0"/>
          </a:p>
          <a:p>
            <a:pPr marL="342900" indent="-342900">
              <a:buFont typeface="Wingdings" charset="2"/>
              <a:buChar char="ü"/>
            </a:pPr>
            <a:r>
              <a:rPr lang="tr-TR" sz="2400" b="1" i="1" dirty="0"/>
              <a:t>Hayat arkadaşıyla</a:t>
            </a:r>
            <a:r>
              <a:rPr lang="tr-TR" sz="2400" i="1" dirty="0"/>
              <a:t> birlikte geziye çıkmıştı</a:t>
            </a:r>
            <a:r>
              <a:rPr lang="tr-TR" sz="2400" i="1" dirty="0" smtClean="0"/>
              <a:t>.</a:t>
            </a:r>
          </a:p>
          <a:p>
            <a:pPr marL="342900" indent="-342900">
              <a:buFont typeface="Wingdings" charset="2"/>
              <a:buChar char="ü"/>
            </a:pPr>
            <a:endParaRPr lang="tr-TR" sz="2400" dirty="0"/>
          </a:p>
          <a:p>
            <a:pPr marL="342900" indent="-342900">
              <a:buFont typeface="Wingdings" charset="2"/>
              <a:buChar char="ü"/>
            </a:pPr>
            <a:r>
              <a:rPr lang="tr-TR" sz="2400" b="1" i="1" dirty="0"/>
              <a:t>Kara elmas</a:t>
            </a:r>
            <a:r>
              <a:rPr lang="tr-TR" sz="2400" i="1" dirty="0"/>
              <a:t>ıyla ünlü bir şehrimizdir</a:t>
            </a:r>
            <a:r>
              <a:rPr lang="tr-TR" sz="2400" i="1" dirty="0" smtClean="0"/>
              <a:t>.</a:t>
            </a:r>
          </a:p>
          <a:p>
            <a:pPr marL="342900" indent="-342900">
              <a:buFont typeface="Wingdings" charset="2"/>
              <a:buChar char="ü"/>
            </a:pPr>
            <a:endParaRPr lang="tr-TR" sz="2400" dirty="0"/>
          </a:p>
          <a:p>
            <a:pPr marL="342900" indent="-342900">
              <a:buFont typeface="Wingdings" charset="2"/>
              <a:buChar char="ü"/>
            </a:pPr>
            <a:r>
              <a:rPr lang="tr-TR" sz="2400" b="1" i="1" dirty="0"/>
              <a:t>Yavru vatan</a:t>
            </a:r>
            <a:r>
              <a:rPr lang="tr-TR" sz="2400" i="1" dirty="0"/>
              <a:t>da bu hafta sonu seçim yapılacak</a:t>
            </a:r>
            <a:r>
              <a:rPr lang="tr-TR" sz="2400" i="1" dirty="0" smtClean="0"/>
              <a:t>.</a:t>
            </a:r>
          </a:p>
          <a:p>
            <a:pPr marL="342900" indent="-342900">
              <a:buFont typeface="Wingdings" charset="2"/>
              <a:buChar char="ü"/>
            </a:pPr>
            <a:endParaRPr lang="tr-TR" sz="2400" dirty="0"/>
          </a:p>
          <a:p>
            <a:pPr marL="342900" indent="-342900">
              <a:buFont typeface="Wingdings" charset="2"/>
              <a:buChar char="ü"/>
            </a:pPr>
            <a:r>
              <a:rPr lang="tr-TR" sz="2400" i="1" dirty="0"/>
              <a:t>Takım bugün </a:t>
            </a:r>
            <a:r>
              <a:rPr lang="tr-TR" sz="2400" b="1" i="1" dirty="0"/>
              <a:t>meşin yuvarlığı</a:t>
            </a:r>
            <a:r>
              <a:rPr lang="tr-TR" sz="2400" i="1" dirty="0"/>
              <a:t> kaleye göndermeyi başaramadı</a:t>
            </a:r>
            <a:r>
              <a:rPr lang="tr-TR" sz="2400" i="1" dirty="0" smtClean="0"/>
              <a:t>.</a:t>
            </a:r>
            <a:endParaRPr lang="tr-TR" sz="2400" dirty="0"/>
          </a:p>
          <a:p>
            <a:pPr marL="342900" indent="-342900" algn="just">
              <a:buFont typeface="Wingdings" charset="2"/>
              <a:buChar char="Ø"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1810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525573" y="0"/>
            <a:ext cx="409285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smtClean="0"/>
              <a:t>SOMUT VE SOYUT ANLAM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1" y="501530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tr-TR" sz="2400" dirty="0"/>
              <a:t>Somut sözcükler duyu organlarımızla algılayabildiğimiz, yani dokunabildiğimiz, tadabildiğimiz, duyabildiğimiz varlıkların anlamlarını karşılar</a:t>
            </a:r>
            <a:r>
              <a:rPr lang="tr-TR" sz="2400" dirty="0" smtClean="0"/>
              <a:t>.</a:t>
            </a:r>
          </a:p>
          <a:p>
            <a:pPr marL="342900" indent="-342900">
              <a:buFont typeface="Wingdings" charset="2"/>
              <a:buChar char="Ø"/>
            </a:pPr>
            <a:endParaRPr lang="tr-TR" sz="2400" dirty="0"/>
          </a:p>
          <a:p>
            <a:r>
              <a:rPr lang="tr-TR" sz="2400" i="1" dirty="0">
                <a:solidFill>
                  <a:schemeClr val="accent3"/>
                </a:solidFill>
              </a:rPr>
              <a:t>Kuş, kalem, yıldız, güneş, yağmur, deniz…</a:t>
            </a:r>
            <a:endParaRPr lang="tr-TR" sz="2400" dirty="0">
              <a:solidFill>
                <a:schemeClr val="accent3"/>
              </a:solidFill>
            </a:endParaRPr>
          </a:p>
          <a:p>
            <a:pPr marL="342900" indent="-342900" algn="just">
              <a:buFont typeface="Wingdings" charset="2"/>
              <a:buChar char="Ø"/>
            </a:pPr>
            <a:endParaRPr lang="tr-TR" sz="2400" dirty="0" smtClean="0"/>
          </a:p>
          <a:p>
            <a:pPr marL="342900" indent="-342900" algn="just">
              <a:buFont typeface="Wingdings" charset="2"/>
              <a:buChar char="Ø"/>
            </a:pPr>
            <a:endParaRPr lang="tr-TR" sz="2400" dirty="0"/>
          </a:p>
          <a:p>
            <a:pPr marL="342900" indent="-342900">
              <a:buFont typeface="Wingdings" charset="2"/>
              <a:buChar char="Ø"/>
            </a:pPr>
            <a:r>
              <a:rPr lang="tr-TR" sz="2400" dirty="0"/>
              <a:t>Soyut sözcüklerin karşıladığı kavramlar ise beş duyu organımızla algılanamazlar. Biz kavramların varlıklarını ancak düşüncelerimiz yoluyla algılayabiliriz</a:t>
            </a:r>
            <a:r>
              <a:rPr lang="tr-TR" sz="2400" dirty="0" smtClean="0"/>
              <a:t>.</a:t>
            </a:r>
          </a:p>
          <a:p>
            <a:pPr marL="342900" indent="-342900">
              <a:buFont typeface="Wingdings" charset="2"/>
              <a:buChar char="Ø"/>
            </a:pPr>
            <a:endParaRPr lang="tr-TR" sz="2400" dirty="0"/>
          </a:p>
          <a:p>
            <a:r>
              <a:rPr lang="tr-TR" sz="2400" i="1" dirty="0">
                <a:solidFill>
                  <a:schemeClr val="accent3"/>
                </a:solidFill>
              </a:rPr>
              <a:t>Mutluluk, üzüntü, akıl, düşünce, dil, cesaret, umut…</a:t>
            </a:r>
            <a:endParaRPr lang="tr-TR" sz="2400" dirty="0">
              <a:solidFill>
                <a:schemeClr val="accent3"/>
              </a:solidFill>
            </a:endParaRPr>
          </a:p>
          <a:p>
            <a:pPr marL="342900" indent="-342900" algn="just">
              <a:buFont typeface="Wingdings" charset="2"/>
              <a:buChar char="Ø"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6522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579</Words>
  <Application>Microsoft Macintosh PowerPoint</Application>
  <PresentationFormat>Ekran Gösterisi (16:9)</PresentationFormat>
  <Paragraphs>153</Paragraphs>
  <Slides>17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Segoe Print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pasa</dc:creator>
  <cp:lastModifiedBy>Microsoft Office Kullanıcısı</cp:lastModifiedBy>
  <cp:revision>113</cp:revision>
  <dcterms:created xsi:type="dcterms:W3CDTF">2013-01-27T12:21:31Z</dcterms:created>
  <dcterms:modified xsi:type="dcterms:W3CDTF">2020-10-01T15:07:06Z</dcterms:modified>
</cp:coreProperties>
</file>