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1" r:id="rId3"/>
    <p:sldId id="262" r:id="rId4"/>
    <p:sldId id="263" r:id="rId5"/>
    <p:sldId id="259" r:id="rId6"/>
    <p:sldId id="260" r:id="rId7"/>
    <p:sldId id="264" r:id="rId8"/>
    <p:sldId id="257" r:id="rId9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5" autoAdjust="0"/>
    <p:restoredTop sz="94718"/>
  </p:normalViewPr>
  <p:slideViewPr>
    <p:cSldViewPr>
      <p:cViewPr varScale="1">
        <p:scale>
          <a:sx n="118" d="100"/>
          <a:sy n="118" d="100"/>
        </p:scale>
        <p:origin x="32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14.11.2020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15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16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759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00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14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14.11.2020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edebiyatciyim.com/romanda-ve-hikayede-anlatim-teknikler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edebiyatciyim.com/ic-konusm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edebiyatciyim.com/ic-cozumlem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edebiyatciyim.com/bilinc-akis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968165" y="0"/>
            <a:ext cx="326486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ANLATIM </a:t>
            </a:r>
            <a:r>
              <a:rPr lang="tr-TR" sz="2800" dirty="0" smtClean="0"/>
              <a:t>TEKNİKLERİ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Yazarlar, </a:t>
            </a:r>
            <a:r>
              <a:rPr lang="tr-TR" sz="2400" dirty="0"/>
              <a:t>roman ya da hikayede olayları </a:t>
            </a:r>
            <a:r>
              <a:rPr lang="tr-TR" sz="2400" dirty="0" smtClean="0"/>
              <a:t>aktarırken okuyucuya </a:t>
            </a:r>
            <a:r>
              <a:rPr lang="tr-TR" sz="2400" dirty="0"/>
              <a:t>daha etkili bir şekilde ulaşmak için </a:t>
            </a:r>
            <a:r>
              <a:rPr lang="tr-TR" sz="2400" dirty="0" smtClean="0"/>
              <a:t>eserlerde </a:t>
            </a:r>
            <a:r>
              <a:rPr lang="tr-TR" sz="2400" dirty="0"/>
              <a:t>çeşitli </a:t>
            </a:r>
            <a:r>
              <a:rPr lang="tr-TR" sz="2400" dirty="0" smtClean="0">
                <a:hlinkClick r:id="rId3"/>
              </a:rPr>
              <a:t>anlatım teknikleri</a:t>
            </a:r>
            <a:r>
              <a:rPr lang="tr-TR" sz="2400" dirty="0" smtClean="0"/>
              <a:t> </a:t>
            </a:r>
            <a:r>
              <a:rPr lang="tr-TR" sz="2400" dirty="0" smtClean="0"/>
              <a:t>kullanır.</a:t>
            </a:r>
          </a:p>
          <a:p>
            <a:endParaRPr lang="tr-TR" sz="2400" dirty="0">
              <a:solidFill>
                <a:srgbClr val="0070C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>
                <a:solidFill>
                  <a:srgbClr val="0070C0"/>
                </a:solidFill>
              </a:rPr>
              <a:t>İç Konuşma Tekniği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>
                <a:solidFill>
                  <a:srgbClr val="0070C0"/>
                </a:solidFill>
              </a:rPr>
              <a:t>İç Çözümleme Tekniği</a:t>
            </a:r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>
                <a:solidFill>
                  <a:srgbClr val="0070C0"/>
                </a:solidFill>
              </a:rPr>
              <a:t>Bilinç Akışı Tekniği</a:t>
            </a:r>
            <a:endParaRPr lang="tr-T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8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924114" y="0"/>
            <a:ext cx="335296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İÇ KONUŞMA TEKNİĞİ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hlinkClick r:id="rId3"/>
              </a:rPr>
              <a:t>İç </a:t>
            </a:r>
            <a:r>
              <a:rPr lang="tr-TR" sz="2400" b="1" dirty="0">
                <a:solidFill>
                  <a:srgbClr val="FF0000"/>
                </a:solidFill>
                <a:hlinkClick r:id="rId3"/>
              </a:rPr>
              <a:t>Konuşma </a:t>
            </a:r>
            <a:r>
              <a:rPr lang="tr-TR" sz="2400" b="1" dirty="0" smtClean="0">
                <a:solidFill>
                  <a:srgbClr val="FF0000"/>
                </a:solidFill>
                <a:hlinkClick r:id="rId3"/>
              </a:rPr>
              <a:t>Tekniği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2400" dirty="0">
              <a:solidFill>
                <a:srgbClr val="FF0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/>
              <a:t>Hikayedeki kişinin duygu </a:t>
            </a:r>
            <a:r>
              <a:rPr lang="tr-TR" sz="2400" dirty="0"/>
              <a:t>ve düşüncelerinin bizzat karakter tarafından anlatılması tekniğidir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Bu teknikte kahramanlar kendi kendine konuşuyor gibidir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İç konuşma ile karakterin duygu ve </a:t>
            </a:r>
            <a:r>
              <a:rPr lang="tr-TR" sz="2400" dirty="0" smtClean="0"/>
              <a:t>düşüncelerini, okuyucu </a:t>
            </a:r>
            <a:r>
              <a:rPr lang="tr-TR" sz="2400" dirty="0"/>
              <a:t>net bir şekilde görebilmektedir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Anlatıcı aradan çekilir, anlatım birinci ağızdan yapılır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027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924114" y="0"/>
            <a:ext cx="3352969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İÇ KONUŞMA TEKNİĞİ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>
              <a:solidFill>
                <a:srgbClr val="0070C0"/>
              </a:solidFill>
            </a:endParaRPr>
          </a:p>
          <a:p>
            <a:r>
              <a:rPr lang="tr-TR" sz="2400" dirty="0" smtClean="0">
                <a:solidFill>
                  <a:srgbClr val="0070C0"/>
                </a:solidFill>
              </a:rPr>
              <a:t>“</a:t>
            </a:r>
            <a:r>
              <a:rPr lang="tr-TR" sz="2400" dirty="0">
                <a:solidFill>
                  <a:srgbClr val="0070C0"/>
                </a:solidFill>
              </a:rPr>
              <a:t>Her zaman </a:t>
            </a:r>
            <a:r>
              <a:rPr lang="tr-TR" sz="2400" dirty="0" smtClean="0">
                <a:solidFill>
                  <a:srgbClr val="0070C0"/>
                </a:solidFill>
              </a:rPr>
              <a:t>beklediğim büyülü̈ gücü̈ </a:t>
            </a:r>
            <a:r>
              <a:rPr lang="tr-TR" sz="2400" dirty="0">
                <a:solidFill>
                  <a:srgbClr val="0070C0"/>
                </a:solidFill>
              </a:rPr>
              <a:t>yarattı bu </a:t>
            </a:r>
            <a:r>
              <a:rPr lang="tr-TR" sz="2400" dirty="0" smtClean="0">
                <a:solidFill>
                  <a:srgbClr val="0070C0"/>
                </a:solidFill>
              </a:rPr>
              <a:t>dörtlük. </a:t>
            </a:r>
            <a:r>
              <a:rPr lang="tr-TR" sz="2400" dirty="0">
                <a:solidFill>
                  <a:srgbClr val="0070C0"/>
                </a:solidFill>
              </a:rPr>
              <a:t>Aldı, </a:t>
            </a:r>
            <a:r>
              <a:rPr lang="tr-TR" sz="2400" dirty="0" smtClean="0">
                <a:solidFill>
                  <a:srgbClr val="0070C0"/>
                </a:solidFill>
              </a:rPr>
              <a:t>götürdü̈ </a:t>
            </a:r>
            <a:r>
              <a:rPr lang="tr-TR" sz="2400" dirty="0">
                <a:solidFill>
                  <a:srgbClr val="0070C0"/>
                </a:solidFill>
              </a:rPr>
              <a:t>beni, </a:t>
            </a:r>
            <a:r>
              <a:rPr lang="tr-TR" sz="2400" dirty="0" smtClean="0">
                <a:solidFill>
                  <a:srgbClr val="0070C0"/>
                </a:solidFill>
              </a:rPr>
              <a:t>yemyeşil </a:t>
            </a:r>
            <a:r>
              <a:rPr lang="tr-TR" sz="2400" dirty="0">
                <a:solidFill>
                  <a:srgbClr val="0070C0"/>
                </a:solidFill>
              </a:rPr>
              <a:t>bir </a:t>
            </a:r>
            <a:r>
              <a:rPr lang="tr-TR" sz="2400" dirty="0" smtClean="0">
                <a:solidFill>
                  <a:srgbClr val="0070C0"/>
                </a:solidFill>
              </a:rPr>
              <a:t>cayırın </a:t>
            </a:r>
            <a:r>
              <a:rPr lang="tr-TR" sz="2400" dirty="0">
                <a:solidFill>
                  <a:srgbClr val="0070C0"/>
                </a:solidFill>
              </a:rPr>
              <a:t>ortasına bırakıverdi. Altımda </a:t>
            </a:r>
            <a:r>
              <a:rPr lang="tr-TR" sz="2400" dirty="0" smtClean="0">
                <a:solidFill>
                  <a:srgbClr val="0070C0"/>
                </a:solidFill>
              </a:rPr>
              <a:t>ebegümeçleri, hışır hışır </a:t>
            </a:r>
            <a:r>
              <a:rPr lang="tr-TR" sz="2400" dirty="0">
                <a:solidFill>
                  <a:srgbClr val="0070C0"/>
                </a:solidFill>
              </a:rPr>
              <a:t>kırılıyor. Elimde yapraklı, </a:t>
            </a:r>
            <a:r>
              <a:rPr lang="tr-TR" sz="2400" dirty="0" err="1" smtClean="0">
                <a:solidFill>
                  <a:srgbClr val="0070C0"/>
                </a:solidFill>
              </a:rPr>
              <a:t>tomurlu</a:t>
            </a:r>
            <a:r>
              <a:rPr lang="tr-TR" sz="2400" dirty="0" smtClean="0">
                <a:solidFill>
                  <a:srgbClr val="0070C0"/>
                </a:solidFill>
              </a:rPr>
              <a:t>, </a:t>
            </a:r>
            <a:r>
              <a:rPr lang="tr-TR" sz="2400" dirty="0">
                <a:solidFill>
                  <a:srgbClr val="0070C0"/>
                </a:solidFill>
              </a:rPr>
              <a:t>top top beyaz </a:t>
            </a:r>
            <a:r>
              <a:rPr lang="tr-TR" sz="2400" dirty="0" smtClean="0">
                <a:solidFill>
                  <a:srgbClr val="0070C0"/>
                </a:solidFill>
              </a:rPr>
              <a:t>çiçekli </a:t>
            </a:r>
            <a:r>
              <a:rPr lang="tr-TR" sz="2400" dirty="0">
                <a:solidFill>
                  <a:srgbClr val="0070C0"/>
                </a:solidFill>
              </a:rPr>
              <a:t>bir dal. </a:t>
            </a:r>
            <a:r>
              <a:rPr lang="tr-TR" sz="2400" dirty="0" smtClean="0">
                <a:solidFill>
                  <a:srgbClr val="0070C0"/>
                </a:solidFill>
              </a:rPr>
              <a:t>Küçücük ninelerin oluşturduğu çiçek </a:t>
            </a:r>
            <a:r>
              <a:rPr lang="tr-TR" sz="2400" dirty="0">
                <a:solidFill>
                  <a:srgbClr val="0070C0"/>
                </a:solidFill>
              </a:rPr>
              <a:t>yumakları. </a:t>
            </a:r>
            <a:r>
              <a:rPr lang="tr-TR" sz="2400" dirty="0" smtClean="0">
                <a:solidFill>
                  <a:srgbClr val="0070C0"/>
                </a:solidFill>
              </a:rPr>
              <a:t>Bütün özlemlerimle birleşip </a:t>
            </a:r>
            <a:r>
              <a:rPr lang="tr-TR" sz="2400" dirty="0">
                <a:solidFill>
                  <a:srgbClr val="0070C0"/>
                </a:solidFill>
              </a:rPr>
              <a:t>ak bir </a:t>
            </a:r>
            <a:r>
              <a:rPr lang="tr-TR" sz="2400" dirty="0" smtClean="0">
                <a:solidFill>
                  <a:srgbClr val="0070C0"/>
                </a:solidFill>
              </a:rPr>
              <a:t>çiçek </a:t>
            </a:r>
            <a:r>
              <a:rPr lang="tr-TR" sz="2400" dirty="0">
                <a:solidFill>
                  <a:srgbClr val="0070C0"/>
                </a:solidFill>
              </a:rPr>
              <a:t>topu olan bu dal sensin. Evim var sende; anam, babam, </a:t>
            </a:r>
            <a:r>
              <a:rPr lang="tr-TR" sz="2400" dirty="0" smtClean="0">
                <a:solidFill>
                  <a:srgbClr val="0070C0"/>
                </a:solidFill>
              </a:rPr>
              <a:t>doğmamış̧ çocuğum </a:t>
            </a:r>
            <a:r>
              <a:rPr lang="tr-TR" sz="2400" dirty="0">
                <a:solidFill>
                  <a:srgbClr val="0070C0"/>
                </a:solidFill>
              </a:rPr>
              <a:t>var.” </a:t>
            </a:r>
          </a:p>
        </p:txBody>
      </p:sp>
    </p:spTree>
    <p:extLst>
      <p:ext uri="{BB962C8B-B14F-4D97-AF65-F5344CB8AC3E}">
        <p14:creationId xmlns:p14="http://schemas.microsoft.com/office/powerpoint/2010/main" val="116259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732812" y="11017"/>
            <a:ext cx="373557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İÇ ÇÖZÜMLEME TEKNİĞİ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hlinkClick r:id="rId3"/>
              </a:rPr>
              <a:t>İç Çözümleme </a:t>
            </a:r>
            <a:r>
              <a:rPr lang="tr-TR" sz="2400" b="1" dirty="0" smtClean="0">
                <a:solidFill>
                  <a:srgbClr val="FF0000"/>
                </a:solidFill>
                <a:hlinkClick r:id="rId3"/>
              </a:rPr>
              <a:t>Tekniği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sz="2400" dirty="0">
              <a:solidFill>
                <a:srgbClr val="FF0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/>
              <a:t>Hikayedeki kişinin duygu ve düşüncelerinin anlatıcı tarafından aktarıldığı tekniktir.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Anlatıcı, </a:t>
            </a:r>
            <a:r>
              <a:rPr lang="tr-TR" sz="2400" dirty="0" smtClean="0"/>
              <a:t>hikâyede </a:t>
            </a:r>
            <a:r>
              <a:rPr lang="tr-TR" sz="2400" dirty="0"/>
              <a:t>kahramanın aklından </a:t>
            </a:r>
            <a:r>
              <a:rPr lang="tr-TR" sz="2400" dirty="0" smtClean="0"/>
              <a:t>geçenleri </a:t>
            </a:r>
            <a:r>
              <a:rPr lang="tr-TR" sz="2400" dirty="0"/>
              <a:t>sanki onun </a:t>
            </a:r>
            <a:r>
              <a:rPr lang="tr-TR" sz="2400" dirty="0" smtClean="0"/>
              <a:t>karsısında </a:t>
            </a:r>
            <a:r>
              <a:rPr lang="tr-TR" sz="2400" dirty="0"/>
              <a:t>durup da </a:t>
            </a:r>
            <a:r>
              <a:rPr lang="tr-TR" sz="2400" dirty="0" smtClean="0"/>
              <a:t>okuyormuş̧ </a:t>
            </a:r>
            <a:r>
              <a:rPr lang="tr-TR" sz="2400" dirty="0"/>
              <a:t>gibi verir. </a:t>
            </a:r>
            <a:endParaRPr lang="tr-TR" sz="2400" dirty="0" smtClean="0"/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 smtClean="0"/>
              <a:t>Anlatım üçüncü ağızdan yapılır.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Burada hakim bakış açısı söz konusudur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268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732812" y="0"/>
            <a:ext cx="373557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İÇ ÇÖZÜMLEME TEKNİĞİ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dirty="0" smtClean="0">
                <a:solidFill>
                  <a:srgbClr val="0070C0"/>
                </a:solidFill>
              </a:rPr>
              <a:t>“İlkin şaşırdı. </a:t>
            </a:r>
            <a:r>
              <a:rPr lang="tr-TR" sz="2400" dirty="0">
                <a:solidFill>
                  <a:srgbClr val="0070C0"/>
                </a:solidFill>
              </a:rPr>
              <a:t>Onun kasa yapımındaki </a:t>
            </a:r>
            <a:r>
              <a:rPr lang="tr-TR" sz="2400" dirty="0" smtClean="0">
                <a:solidFill>
                  <a:srgbClr val="0070C0"/>
                </a:solidFill>
              </a:rPr>
              <a:t>yorgunluğunu şuradaki </a:t>
            </a:r>
            <a:r>
              <a:rPr lang="tr-TR" sz="2400" dirty="0">
                <a:solidFill>
                  <a:srgbClr val="0070C0"/>
                </a:solidFill>
              </a:rPr>
              <a:t>serin sularla </a:t>
            </a:r>
            <a:r>
              <a:rPr lang="tr-TR" sz="2400" dirty="0" smtClean="0">
                <a:solidFill>
                  <a:srgbClr val="0070C0"/>
                </a:solidFill>
              </a:rPr>
              <a:t>giderdiğini, içini dışını yıkadığını sanmıştı. </a:t>
            </a:r>
            <a:r>
              <a:rPr lang="tr-TR" sz="2400" dirty="0">
                <a:solidFill>
                  <a:srgbClr val="0070C0"/>
                </a:solidFill>
              </a:rPr>
              <a:t>Derken </a:t>
            </a:r>
            <a:r>
              <a:rPr lang="tr-TR" sz="2400" dirty="0" smtClean="0">
                <a:solidFill>
                  <a:srgbClr val="0070C0"/>
                </a:solidFill>
              </a:rPr>
              <a:t>ürktü̈</a:t>
            </a:r>
            <a:r>
              <a:rPr lang="tr-TR" sz="2400" dirty="0">
                <a:solidFill>
                  <a:srgbClr val="0070C0"/>
                </a:solidFill>
              </a:rPr>
              <a:t>, </a:t>
            </a:r>
            <a:r>
              <a:rPr lang="tr-TR" sz="2400" dirty="0" smtClean="0">
                <a:solidFill>
                  <a:srgbClr val="0070C0"/>
                </a:solidFill>
              </a:rPr>
              <a:t>yüzüne bakmadı </a:t>
            </a:r>
            <a:r>
              <a:rPr lang="tr-TR" sz="2400" dirty="0">
                <a:solidFill>
                  <a:srgbClr val="0070C0"/>
                </a:solidFill>
              </a:rPr>
              <a:t>onun. Direndi. Karanfillerinden </a:t>
            </a:r>
            <a:r>
              <a:rPr lang="tr-TR" sz="2400" dirty="0" smtClean="0">
                <a:solidFill>
                  <a:srgbClr val="0070C0"/>
                </a:solidFill>
              </a:rPr>
              <a:t>birini </a:t>
            </a:r>
            <a:r>
              <a:rPr lang="tr-TR" sz="2400" dirty="0">
                <a:solidFill>
                  <a:srgbClr val="0070C0"/>
                </a:solidFill>
              </a:rPr>
              <a:t>kulak ardından </a:t>
            </a:r>
            <a:r>
              <a:rPr lang="tr-TR" sz="2400" dirty="0" smtClean="0">
                <a:solidFill>
                  <a:srgbClr val="0070C0"/>
                </a:solidFill>
              </a:rPr>
              <a:t>çekip </a:t>
            </a:r>
            <a:r>
              <a:rPr lang="tr-TR" sz="2400" dirty="0">
                <a:solidFill>
                  <a:srgbClr val="0070C0"/>
                </a:solidFill>
              </a:rPr>
              <a:t>resimli tahtanın </a:t>
            </a:r>
            <a:r>
              <a:rPr lang="tr-TR" sz="2400" dirty="0" smtClean="0">
                <a:solidFill>
                  <a:srgbClr val="0070C0"/>
                </a:solidFill>
              </a:rPr>
              <a:t>üst basına </a:t>
            </a:r>
            <a:r>
              <a:rPr lang="tr-TR" sz="2400" dirty="0">
                <a:solidFill>
                  <a:srgbClr val="0070C0"/>
                </a:solidFill>
              </a:rPr>
              <a:t>kondurdu.” </a:t>
            </a:r>
          </a:p>
        </p:txBody>
      </p:sp>
    </p:spTree>
    <p:extLst>
      <p:ext uri="{BB962C8B-B14F-4D97-AF65-F5344CB8AC3E}">
        <p14:creationId xmlns:p14="http://schemas.microsoft.com/office/powerpoint/2010/main" val="143350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623408" y="0"/>
            <a:ext cx="19543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BİLİNÇ AKIŞI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hlinkClick r:id="rId3"/>
              </a:rPr>
              <a:t>Bilinç Akışı</a:t>
            </a:r>
            <a:endParaRPr lang="tr-TR" sz="2400" dirty="0">
              <a:solidFill>
                <a:srgbClr val="FF0000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Bu teknikte karakterin iç dünyası tüm boyutlarıyla okuyucunun önüne serilir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Bilinçte yer alan duygu ve düşünceler hızlı ve düzensiz bir şekilde resmedilmeye çalışılır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Anlatıcı aradan çıkar ve bu akışı karakterin kendisi bizzat yapar</a:t>
            </a:r>
            <a:r>
              <a:rPr lang="tr-TR" sz="2400" dirty="0" smtClean="0"/>
              <a:t>.</a:t>
            </a:r>
          </a:p>
          <a:p>
            <a:pPr marL="342900" indent="-342900">
              <a:buFont typeface="Arial" charset="0"/>
              <a:buChar char="•"/>
            </a:pPr>
            <a:endParaRPr lang="tr-TR" sz="2400" dirty="0"/>
          </a:p>
          <a:p>
            <a:pPr marL="342900" indent="-342900">
              <a:buFont typeface="Arial" charset="0"/>
              <a:buChar char="•"/>
            </a:pPr>
            <a:r>
              <a:rPr lang="tr-TR" sz="2400" dirty="0"/>
              <a:t>Bu anlatım adeta bir sayıklamayı andırır, ifade edilenler arasında mantıki bir bağ olmayabilir.</a:t>
            </a:r>
          </a:p>
        </p:txBody>
      </p:sp>
    </p:spTree>
    <p:extLst>
      <p:ext uri="{BB962C8B-B14F-4D97-AF65-F5344CB8AC3E}">
        <p14:creationId xmlns:p14="http://schemas.microsoft.com/office/powerpoint/2010/main" val="132656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3623408" y="0"/>
            <a:ext cx="195438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BİLİNÇ AKIŞI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070C0"/>
                </a:solidFill>
              </a:rPr>
              <a:t>“O </a:t>
            </a:r>
            <a:r>
              <a:rPr lang="tr-TR" sz="2400" dirty="0" smtClean="0">
                <a:solidFill>
                  <a:srgbClr val="0070C0"/>
                </a:solidFill>
              </a:rPr>
              <a:t>Gün </a:t>
            </a:r>
            <a:r>
              <a:rPr lang="tr-TR" sz="2400" dirty="0">
                <a:solidFill>
                  <a:srgbClr val="0070C0"/>
                </a:solidFill>
              </a:rPr>
              <a:t>ne </a:t>
            </a:r>
            <a:r>
              <a:rPr lang="tr-TR" sz="2400" dirty="0" smtClean="0">
                <a:solidFill>
                  <a:srgbClr val="0070C0"/>
                </a:solidFill>
              </a:rPr>
              <a:t>güzel </a:t>
            </a:r>
            <a:r>
              <a:rPr lang="tr-TR" sz="2400" dirty="0">
                <a:solidFill>
                  <a:srgbClr val="0070C0"/>
                </a:solidFill>
              </a:rPr>
              <a:t>bir </a:t>
            </a:r>
            <a:r>
              <a:rPr lang="tr-TR" sz="2400" dirty="0" smtClean="0">
                <a:solidFill>
                  <a:srgbClr val="0070C0"/>
                </a:solidFill>
              </a:rPr>
              <a:t>gündü̈</a:t>
            </a:r>
            <a:r>
              <a:rPr lang="tr-TR" sz="2400" dirty="0">
                <a:solidFill>
                  <a:srgbClr val="0070C0"/>
                </a:solidFill>
              </a:rPr>
              <a:t>! Deniz ne serindi! Ne </a:t>
            </a:r>
            <a:r>
              <a:rPr lang="tr-TR" sz="2400" dirty="0" smtClean="0">
                <a:solidFill>
                  <a:srgbClr val="0070C0"/>
                </a:solidFill>
              </a:rPr>
              <a:t>güler yüzlüydü̈ </a:t>
            </a:r>
            <a:r>
              <a:rPr lang="tr-TR" sz="2400" dirty="0">
                <a:solidFill>
                  <a:srgbClr val="0070C0"/>
                </a:solidFill>
              </a:rPr>
              <a:t>sandallar, </a:t>
            </a:r>
            <a:r>
              <a:rPr lang="tr-TR" sz="2400" dirty="0" smtClean="0">
                <a:solidFill>
                  <a:srgbClr val="0070C0"/>
                </a:solidFill>
              </a:rPr>
              <a:t>çocuklar, kadınlar</a:t>
            </a:r>
            <a:r>
              <a:rPr lang="tr-TR" sz="2400" dirty="0">
                <a:solidFill>
                  <a:srgbClr val="0070C0"/>
                </a:solidFill>
              </a:rPr>
              <a:t>! </a:t>
            </a:r>
            <a:r>
              <a:rPr lang="tr-TR" sz="2400" dirty="0" smtClean="0">
                <a:solidFill>
                  <a:srgbClr val="0070C0"/>
                </a:solidFill>
              </a:rPr>
              <a:t>Dünya yüzünde </a:t>
            </a:r>
            <a:r>
              <a:rPr lang="tr-TR" sz="2400" dirty="0">
                <a:solidFill>
                  <a:srgbClr val="0070C0"/>
                </a:solidFill>
              </a:rPr>
              <a:t>bir tek </a:t>
            </a:r>
            <a:r>
              <a:rPr lang="tr-TR" sz="2400" dirty="0" smtClean="0">
                <a:solidFill>
                  <a:srgbClr val="0070C0"/>
                </a:solidFill>
              </a:rPr>
              <a:t>kötü </a:t>
            </a:r>
            <a:r>
              <a:rPr lang="tr-TR" sz="2400" dirty="0">
                <a:solidFill>
                  <a:srgbClr val="0070C0"/>
                </a:solidFill>
              </a:rPr>
              <a:t>lakırdı, </a:t>
            </a:r>
            <a:r>
              <a:rPr lang="tr-TR" sz="2400" dirty="0" smtClean="0">
                <a:solidFill>
                  <a:srgbClr val="0070C0"/>
                </a:solidFill>
              </a:rPr>
              <a:t>kötü̈ </a:t>
            </a:r>
            <a:r>
              <a:rPr lang="tr-TR" sz="2400" dirty="0">
                <a:solidFill>
                  <a:srgbClr val="0070C0"/>
                </a:solidFill>
              </a:rPr>
              <a:t>hareket, </a:t>
            </a:r>
            <a:r>
              <a:rPr lang="tr-TR" sz="2400" dirty="0" smtClean="0">
                <a:solidFill>
                  <a:srgbClr val="0070C0"/>
                </a:solidFill>
              </a:rPr>
              <a:t>kötü̈ düşünce o gün için </a:t>
            </a:r>
            <a:r>
              <a:rPr lang="tr-TR" sz="2400" dirty="0">
                <a:solidFill>
                  <a:srgbClr val="0070C0"/>
                </a:solidFill>
              </a:rPr>
              <a:t>-o </a:t>
            </a:r>
            <a:r>
              <a:rPr lang="tr-TR" sz="2400" dirty="0" smtClean="0">
                <a:solidFill>
                  <a:srgbClr val="0070C0"/>
                </a:solidFill>
              </a:rPr>
              <a:t>günün başı için- </a:t>
            </a:r>
            <a:r>
              <a:rPr lang="tr-TR" sz="2400" dirty="0">
                <a:solidFill>
                  <a:srgbClr val="0070C0"/>
                </a:solidFill>
              </a:rPr>
              <a:t>insan elinden, insan dilinden, insan kafasından </a:t>
            </a:r>
            <a:r>
              <a:rPr lang="tr-TR" sz="2400" dirty="0" smtClean="0">
                <a:solidFill>
                  <a:srgbClr val="0070C0"/>
                </a:solidFill>
              </a:rPr>
              <a:t>çıkmamış̧ </a:t>
            </a:r>
            <a:r>
              <a:rPr lang="tr-TR" sz="2400" dirty="0">
                <a:solidFill>
                  <a:srgbClr val="0070C0"/>
                </a:solidFill>
              </a:rPr>
              <a:t>gibi bir </a:t>
            </a:r>
            <a:r>
              <a:rPr lang="tr-TR" sz="2400" dirty="0" smtClean="0">
                <a:solidFill>
                  <a:srgbClr val="0070C0"/>
                </a:solidFill>
              </a:rPr>
              <a:t>aksam </a:t>
            </a:r>
            <a:r>
              <a:rPr lang="tr-TR" sz="2400" dirty="0">
                <a:solidFill>
                  <a:srgbClr val="0070C0"/>
                </a:solidFill>
              </a:rPr>
              <a:t>oldu. Ben her zamanki gibi kimsesiz, pazarımı </a:t>
            </a:r>
            <a:r>
              <a:rPr lang="tr-TR" sz="2400" dirty="0" smtClean="0">
                <a:solidFill>
                  <a:srgbClr val="0070C0"/>
                </a:solidFill>
              </a:rPr>
              <a:t>bitirmiştim. </a:t>
            </a:r>
            <a:r>
              <a:rPr lang="tr-TR" sz="2400" dirty="0">
                <a:solidFill>
                  <a:srgbClr val="0070C0"/>
                </a:solidFill>
              </a:rPr>
              <a:t>Hayatımdan memnundum. Her </a:t>
            </a:r>
            <a:r>
              <a:rPr lang="tr-TR" sz="2400" dirty="0" smtClean="0">
                <a:solidFill>
                  <a:srgbClr val="0070C0"/>
                </a:solidFill>
              </a:rPr>
              <a:t>şey ısıl ısıldı. </a:t>
            </a:r>
            <a:r>
              <a:rPr lang="tr-TR" sz="2400" dirty="0">
                <a:solidFill>
                  <a:srgbClr val="0070C0"/>
                </a:solidFill>
              </a:rPr>
              <a:t>Her </a:t>
            </a:r>
            <a:r>
              <a:rPr lang="tr-TR" sz="2400" dirty="0" smtClean="0">
                <a:solidFill>
                  <a:srgbClr val="0070C0"/>
                </a:solidFill>
              </a:rPr>
              <a:t>şey </a:t>
            </a:r>
            <a:r>
              <a:rPr lang="tr-TR" sz="2400" dirty="0">
                <a:solidFill>
                  <a:srgbClr val="0070C0"/>
                </a:solidFill>
              </a:rPr>
              <a:t>mavi, </a:t>
            </a:r>
            <a:r>
              <a:rPr lang="tr-TR" sz="2400" dirty="0" smtClean="0">
                <a:solidFill>
                  <a:srgbClr val="0070C0"/>
                </a:solidFill>
              </a:rPr>
              <a:t>aksama doğru </a:t>
            </a:r>
            <a:r>
              <a:rPr lang="tr-TR" sz="2400" dirty="0">
                <a:solidFill>
                  <a:srgbClr val="0070C0"/>
                </a:solidFill>
              </a:rPr>
              <a:t>kırmızı, sonra </a:t>
            </a:r>
            <a:r>
              <a:rPr lang="tr-TR" sz="2400" dirty="0" smtClean="0">
                <a:solidFill>
                  <a:srgbClr val="0070C0"/>
                </a:solidFill>
              </a:rPr>
              <a:t>lacivert </a:t>
            </a:r>
            <a:r>
              <a:rPr lang="tr-TR" sz="2400" dirty="0">
                <a:solidFill>
                  <a:srgbClr val="0070C0"/>
                </a:solidFill>
              </a:rPr>
              <a:t>oldu. </a:t>
            </a:r>
            <a:endParaRPr lang="tr-TR" sz="2400" dirty="0" smtClean="0">
              <a:solidFill>
                <a:srgbClr val="0070C0"/>
              </a:solidFill>
            </a:endParaRPr>
          </a:p>
          <a:p>
            <a:endParaRPr lang="tr-TR" sz="2400" dirty="0">
              <a:solidFill>
                <a:srgbClr val="0070C0"/>
              </a:solidFill>
            </a:endParaRPr>
          </a:p>
          <a:p>
            <a:r>
              <a:rPr lang="tr-TR" sz="2400" dirty="0" smtClean="0">
                <a:solidFill>
                  <a:srgbClr val="0070C0"/>
                </a:solidFill>
              </a:rPr>
              <a:t>Bugün </a:t>
            </a:r>
            <a:r>
              <a:rPr lang="tr-TR" sz="2400" dirty="0">
                <a:solidFill>
                  <a:srgbClr val="0070C0"/>
                </a:solidFill>
              </a:rPr>
              <a:t>kimse </a:t>
            </a:r>
            <a:r>
              <a:rPr lang="tr-TR" sz="2400" dirty="0" smtClean="0">
                <a:solidFill>
                  <a:srgbClr val="0070C0"/>
                </a:solidFill>
              </a:rPr>
              <a:t>ölmesindi. Bugün döğüş edilmesin</a:t>
            </a:r>
            <a:r>
              <a:rPr lang="tr-TR" sz="2400" dirty="0">
                <a:solidFill>
                  <a:srgbClr val="0070C0"/>
                </a:solidFill>
              </a:rPr>
              <a:t>, </a:t>
            </a:r>
            <a:r>
              <a:rPr lang="tr-TR" sz="2400" dirty="0" smtClean="0">
                <a:solidFill>
                  <a:srgbClr val="0070C0"/>
                </a:solidFill>
              </a:rPr>
              <a:t>bugün </a:t>
            </a:r>
            <a:r>
              <a:rPr lang="tr-TR" sz="2400" dirty="0">
                <a:solidFill>
                  <a:srgbClr val="0070C0"/>
                </a:solidFill>
              </a:rPr>
              <a:t>kimse </a:t>
            </a:r>
            <a:r>
              <a:rPr lang="tr-TR" sz="2400" dirty="0" smtClean="0">
                <a:solidFill>
                  <a:srgbClr val="0070C0"/>
                </a:solidFill>
              </a:rPr>
              <a:t>ağlamasındı. Aksama doğru </a:t>
            </a:r>
            <a:r>
              <a:rPr lang="tr-TR" sz="2400" dirty="0">
                <a:solidFill>
                  <a:srgbClr val="0070C0"/>
                </a:solidFill>
              </a:rPr>
              <a:t>vapur iskelesine gittim. Daha vapura vakit vardı. </a:t>
            </a:r>
            <a:r>
              <a:rPr lang="tr-TR" sz="2400" dirty="0" smtClean="0">
                <a:solidFill>
                  <a:srgbClr val="0070C0"/>
                </a:solidFill>
              </a:rPr>
              <a:t>“</a:t>
            </a:r>
            <a:endParaRPr lang="tr-T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4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424</Words>
  <Application>Microsoft Macintosh PowerPoint</Application>
  <PresentationFormat>Ekran Gösterisi (16:9)</PresentationFormat>
  <Paragraphs>55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95</cp:revision>
  <dcterms:created xsi:type="dcterms:W3CDTF">2013-01-27T12:21:31Z</dcterms:created>
  <dcterms:modified xsi:type="dcterms:W3CDTF">2020-11-14T11:06:46Z</dcterms:modified>
</cp:coreProperties>
</file>