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73" r:id="rId2"/>
    <p:sldId id="307" r:id="rId3"/>
    <p:sldId id="308" r:id="rId4"/>
    <p:sldId id="309" r:id="rId5"/>
    <p:sldId id="310" r:id="rId6"/>
    <p:sldId id="311" r:id="rId7"/>
    <p:sldId id="323" r:id="rId8"/>
    <p:sldId id="312" r:id="rId9"/>
    <p:sldId id="313" r:id="rId10"/>
    <p:sldId id="315" r:id="rId11"/>
    <p:sldId id="317" r:id="rId12"/>
    <p:sldId id="316" r:id="rId13"/>
    <p:sldId id="318" r:id="rId14"/>
    <p:sldId id="319" r:id="rId15"/>
    <p:sldId id="322" r:id="rId16"/>
    <p:sldId id="320" r:id="rId17"/>
    <p:sldId id="256" r:id="rId18"/>
    <p:sldId id="259" r:id="rId19"/>
    <p:sldId id="258" r:id="rId20"/>
    <p:sldId id="324" r:id="rId21"/>
    <p:sldId id="260" r:id="rId22"/>
    <p:sldId id="262" r:id="rId23"/>
    <p:sldId id="263" r:id="rId24"/>
    <p:sldId id="264" r:id="rId25"/>
    <p:sldId id="265" r:id="rId26"/>
    <p:sldId id="266" r:id="rId27"/>
    <p:sldId id="268" r:id="rId28"/>
    <p:sldId id="269" r:id="rId29"/>
    <p:sldId id="270" r:id="rId30"/>
    <p:sldId id="271" r:id="rId31"/>
    <p:sldId id="272" r:id="rId32"/>
    <p:sldId id="325" r:id="rId33"/>
    <p:sldId id="274" r:id="rId34"/>
    <p:sldId id="275" r:id="rId35"/>
    <p:sldId id="276" r:id="rId36"/>
    <p:sldId id="277" r:id="rId37"/>
    <p:sldId id="278" r:id="rId38"/>
    <p:sldId id="279" r:id="rId39"/>
    <p:sldId id="280" r:id="rId40"/>
    <p:sldId id="281" r:id="rId41"/>
    <p:sldId id="282" r:id="rId42"/>
    <p:sldId id="261" r:id="rId43"/>
    <p:sldId id="283" r:id="rId44"/>
    <p:sldId id="284" r:id="rId45"/>
    <p:sldId id="257" r:id="rId4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4" autoAdjust="0"/>
    <p:restoredTop sz="94679"/>
  </p:normalViewPr>
  <p:slideViewPr>
    <p:cSldViewPr>
      <p:cViewPr varScale="1">
        <p:scale>
          <a:sx n="139" d="100"/>
          <a:sy n="139" d="100"/>
        </p:scale>
        <p:origin x="127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19.12.2020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8788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9659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401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854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7060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777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957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0142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6107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92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397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837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1742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2806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4629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7052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9383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0620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6806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3552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042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3559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9386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7193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463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4931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6257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44755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0878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34083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9316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045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4956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52787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3321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78898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48723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32775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399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797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524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626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905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46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19.12.2020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kafiye-semas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redif-nedir-redif-nasil-bulunu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debiyatciyim.com/kafiye-uyak-nedir-kafiye-cesitleri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hece-olcusu-nedir-hece-olcusunun-ozellikleri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aruz-olcusu-nedir-aruz-olcusunun-ozellikleri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imge-nedir-imge-hakkinda-bilgi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edebi-sanatlar-soz-sanatlari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siir-turleri-nelerdir-konularina-gore-siir-turleri-siir-cesitler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teshis-kisilestirme-sanati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sifatlar-on-ad/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nazim-birimi-nedir-nazim-birimleri-nelerdi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23478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9.SINIF TÜRK DİLİ VE EDEBİYATI</a:t>
            </a:r>
          </a:p>
          <a:p>
            <a:pPr algn="ctr"/>
            <a:r>
              <a:rPr lang="tr-TR" sz="2400" b="1" dirty="0">
                <a:solidFill>
                  <a:srgbClr val="FF0000"/>
                </a:solidFill>
              </a:rPr>
              <a:t>ŞİİR ÜNİTESİ KONULARI</a:t>
            </a:r>
            <a:endParaRPr lang="tr-TR" sz="2400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2F92980-F9A1-F140-8D66-C632BF2518F8}"/>
              </a:ext>
            </a:extLst>
          </p:cNvPr>
          <p:cNvSpPr txBox="1"/>
          <p:nvPr/>
        </p:nvSpPr>
        <p:spPr>
          <a:xfrm>
            <a:off x="827584" y="954475"/>
            <a:ext cx="2775450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Şiir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Şiir Türleri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Nazım Birimi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Kafiye Düzeni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Ölçü (Hece ve Aruz)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Kafiye ve Redif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1949CBEE-AA50-474F-B8E3-D96E45280C7A}"/>
              </a:ext>
            </a:extLst>
          </p:cNvPr>
          <p:cNvSpPr txBox="1"/>
          <p:nvPr/>
        </p:nvSpPr>
        <p:spPr>
          <a:xfrm>
            <a:off x="5004048" y="954475"/>
            <a:ext cx="20882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İmge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Mahlas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Edebi Sanatlar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solidFill>
                  <a:srgbClr val="00B0F0"/>
                </a:solidFill>
              </a:rPr>
              <a:t>Sıfatlar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04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380808" y="0"/>
            <a:ext cx="238238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KAFİYE DÜZENİ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Dize sonlarındaki kelimeler arasındaki benzerliklere göre bir gruplandırma yapılmasına kafiye şeması; </a:t>
            </a:r>
            <a:r>
              <a:rPr lang="tr-TR" sz="2400" dirty="0">
                <a:hlinkClick r:id="rId3"/>
              </a:rPr>
              <a:t>kafiye düzeni</a:t>
            </a:r>
            <a:r>
              <a:rPr lang="tr-TR" sz="2400" dirty="0"/>
              <a:t> ya da uyak örgüsü denir.</a:t>
            </a:r>
          </a:p>
          <a:p>
            <a:endParaRPr lang="tr-TR" dirty="0"/>
          </a:p>
          <a:p>
            <a:r>
              <a:rPr lang="tr-TR" sz="2000" dirty="0"/>
              <a:t>“</a:t>
            </a:r>
            <a:r>
              <a:rPr lang="tr-TR" sz="2000" dirty="0" err="1"/>
              <a:t>aaaa</a:t>
            </a:r>
            <a:r>
              <a:rPr lang="tr-TR" sz="2000" dirty="0"/>
              <a:t>/</a:t>
            </a:r>
            <a:r>
              <a:rPr lang="tr-TR" sz="2000" dirty="0" err="1"/>
              <a:t>aaab</a:t>
            </a:r>
            <a:r>
              <a:rPr lang="tr-TR" sz="2000" dirty="0"/>
              <a:t>” - Düz</a:t>
            </a:r>
          </a:p>
          <a:p>
            <a:r>
              <a:rPr lang="tr-TR" sz="2000" dirty="0"/>
              <a:t>“</a:t>
            </a:r>
            <a:r>
              <a:rPr lang="tr-TR" sz="2000" dirty="0" err="1"/>
              <a:t>abba</a:t>
            </a:r>
            <a:r>
              <a:rPr lang="tr-TR" sz="2000" dirty="0"/>
              <a:t>” – Sarma</a:t>
            </a:r>
          </a:p>
          <a:p>
            <a:r>
              <a:rPr lang="tr-TR" sz="2000" dirty="0"/>
              <a:t>“</a:t>
            </a:r>
            <a:r>
              <a:rPr lang="tr-TR" sz="2000" dirty="0" err="1"/>
              <a:t>abab</a:t>
            </a:r>
            <a:r>
              <a:rPr lang="tr-TR" sz="2000" dirty="0"/>
              <a:t>” - Çapraz</a:t>
            </a:r>
          </a:p>
          <a:p>
            <a:r>
              <a:rPr lang="tr-TR" sz="2000" dirty="0"/>
              <a:t>“aba, </a:t>
            </a:r>
            <a:r>
              <a:rPr lang="tr-TR" sz="2000" dirty="0" err="1"/>
              <a:t>bcb</a:t>
            </a:r>
            <a:r>
              <a:rPr lang="tr-TR" sz="2000" dirty="0"/>
              <a:t>, </a:t>
            </a:r>
            <a:r>
              <a:rPr lang="tr-TR" sz="2000" dirty="0" err="1"/>
              <a:t>cdc</a:t>
            </a:r>
            <a:r>
              <a:rPr lang="tr-TR" sz="2000" dirty="0"/>
              <a:t>” - </a:t>
            </a:r>
            <a:r>
              <a:rPr lang="tr-TR" sz="2000" dirty="0" err="1"/>
              <a:t>Örüşük</a:t>
            </a:r>
            <a:r>
              <a:rPr lang="tr-TR" sz="2000" dirty="0"/>
              <a:t> Kafiye</a:t>
            </a:r>
          </a:p>
          <a:p>
            <a:r>
              <a:rPr lang="tr-TR" sz="2000" dirty="0"/>
              <a:t>“</a:t>
            </a:r>
            <a:r>
              <a:rPr lang="tr-TR" sz="2000" dirty="0" err="1"/>
              <a:t>aaxa</a:t>
            </a:r>
            <a:r>
              <a:rPr lang="tr-TR" sz="2000" dirty="0"/>
              <a:t>” - Mani Tipi Kafiye.</a:t>
            </a:r>
          </a:p>
          <a:p>
            <a:endParaRPr lang="tr-TR" sz="2000" dirty="0"/>
          </a:p>
          <a:p>
            <a:r>
              <a:rPr lang="tr-TR" i="1" dirty="0">
                <a:solidFill>
                  <a:srgbClr val="00B050"/>
                </a:solidFill>
              </a:rPr>
              <a:t>Bozkırın ortası bir kara duman</a:t>
            </a:r>
            <a:br>
              <a:rPr lang="tr-TR" i="1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Bitmez yelleri, soğuğu bitmez</a:t>
            </a:r>
            <a:br>
              <a:rPr lang="tr-TR" i="1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Yaz bahar gelmeden kar kalkıp gitmez</a:t>
            </a:r>
            <a:br>
              <a:rPr lang="tr-TR" i="1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Bulutlu göklere ağlıyor aman</a:t>
            </a:r>
          </a:p>
        </p:txBody>
      </p:sp>
    </p:spTree>
    <p:extLst>
      <p:ext uri="{BB962C8B-B14F-4D97-AF65-F5344CB8AC3E}">
        <p14:creationId xmlns:p14="http://schemas.microsoft.com/office/powerpoint/2010/main" val="284884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86231" y="0"/>
            <a:ext cx="257153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KAFİYE VE REDİF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hlinkClick r:id="rId3"/>
              </a:rPr>
              <a:t>Redif</a:t>
            </a:r>
            <a:r>
              <a:rPr lang="tr-TR" sz="2400" i="1" dirty="0"/>
              <a:t>, dize sonlarında tekrar eden:</a:t>
            </a:r>
          </a:p>
          <a:p>
            <a:pPr marL="457200" indent="-457200">
              <a:buAutoNum type="arabicPeriod"/>
            </a:pPr>
            <a:r>
              <a:rPr lang="tr-TR" sz="2400" i="1" dirty="0">
                <a:solidFill>
                  <a:srgbClr val="C00000"/>
                </a:solidFill>
              </a:rPr>
              <a:t>Aynı anlamda olan ve aynı yazılan kelimeler,</a:t>
            </a:r>
          </a:p>
          <a:p>
            <a:pPr marL="457200" indent="-457200">
              <a:buAutoNum type="arabicPeriod"/>
            </a:pPr>
            <a:r>
              <a:rPr lang="tr-TR" sz="2400" i="1" dirty="0">
                <a:solidFill>
                  <a:srgbClr val="C00000"/>
                </a:solidFill>
              </a:rPr>
              <a:t>Aynı görevdeki eklerdir.</a:t>
            </a:r>
          </a:p>
          <a:p>
            <a:pPr marL="457200" indent="-457200">
              <a:buAutoNum type="arabicPeriod"/>
            </a:pPr>
            <a:endParaRPr lang="tr-TR" sz="2400" i="1" dirty="0"/>
          </a:p>
          <a:p>
            <a:r>
              <a:rPr lang="tr-TR" sz="2400" i="1" dirty="0">
                <a:hlinkClick r:id="rId4"/>
              </a:rPr>
              <a:t>Kafiye</a:t>
            </a:r>
            <a:r>
              <a:rPr lang="tr-TR" sz="2400" i="1" dirty="0"/>
              <a:t>, dize sonlarında anlamları ve görevleri farklı ama yazılışları aynı olan ek ve sözcüklerin tekrarıdır.</a:t>
            </a:r>
          </a:p>
          <a:p>
            <a:r>
              <a:rPr lang="tr-TR" sz="2400" i="1" dirty="0">
                <a:solidFill>
                  <a:schemeClr val="tx2"/>
                </a:solidFill>
              </a:rPr>
              <a:t>Bir ses benzerliği: Yarım Kafiye</a:t>
            </a:r>
          </a:p>
          <a:p>
            <a:r>
              <a:rPr lang="tr-TR" sz="2400" i="1" dirty="0">
                <a:solidFill>
                  <a:schemeClr val="tx2"/>
                </a:solidFill>
              </a:rPr>
              <a:t>İki ses benzerliği: Tam Kafiye</a:t>
            </a:r>
          </a:p>
          <a:p>
            <a:r>
              <a:rPr lang="tr-TR" sz="2400" i="1" dirty="0">
                <a:solidFill>
                  <a:schemeClr val="tx2"/>
                </a:solidFill>
              </a:rPr>
              <a:t>Üç veya üzeri ses benzerliği: Zengin Kafiye</a:t>
            </a:r>
          </a:p>
          <a:p>
            <a:r>
              <a:rPr lang="tr-TR" sz="2400" i="1" dirty="0">
                <a:solidFill>
                  <a:schemeClr val="tx2"/>
                </a:solidFill>
              </a:rPr>
              <a:t>Okunuşları aynı fakat anlamları farklı olan kelime tekrarı: </a:t>
            </a:r>
            <a:r>
              <a:rPr lang="tr-TR" sz="2400" i="1" dirty="0" err="1">
                <a:solidFill>
                  <a:schemeClr val="tx2"/>
                </a:solidFill>
              </a:rPr>
              <a:t>Cinaslı</a:t>
            </a:r>
            <a:r>
              <a:rPr lang="tr-TR" sz="2400" i="1" dirty="0">
                <a:solidFill>
                  <a:schemeClr val="tx2"/>
                </a:solidFill>
              </a:rPr>
              <a:t> K.</a:t>
            </a:r>
          </a:p>
          <a:p>
            <a:r>
              <a:rPr lang="tr-TR" sz="2400" i="1" dirty="0">
                <a:solidFill>
                  <a:schemeClr val="tx2"/>
                </a:solidFill>
              </a:rPr>
              <a:t>Bir kelimenin diğer dize sonundaki kelimenin içinde geçmesi: Tunç K.</a:t>
            </a:r>
          </a:p>
        </p:txBody>
      </p:sp>
    </p:spTree>
    <p:extLst>
      <p:ext uri="{BB962C8B-B14F-4D97-AF65-F5344CB8AC3E}">
        <p14:creationId xmlns:p14="http://schemas.microsoft.com/office/powerpoint/2010/main" val="31055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86231" y="0"/>
            <a:ext cx="257153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KAFİYE VE REDİF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İPUCU:</a:t>
            </a:r>
          </a:p>
          <a:p>
            <a:r>
              <a:rPr lang="tr-TR" sz="2400" i="1" dirty="0"/>
              <a:t>1) Kafiye ve redif her zaman dize sonlarında aranır.</a:t>
            </a:r>
          </a:p>
          <a:p>
            <a:r>
              <a:rPr lang="tr-TR" sz="2400" i="1" dirty="0"/>
              <a:t>2) İlk başta redif aranır ve bulunduktan sonra kafiye aranır.</a:t>
            </a:r>
          </a:p>
          <a:p>
            <a:endParaRPr lang="tr-TR" sz="2400" i="1" dirty="0"/>
          </a:p>
          <a:p>
            <a:r>
              <a:rPr lang="tr-TR" sz="2400" i="1" dirty="0">
                <a:solidFill>
                  <a:srgbClr val="00B050"/>
                </a:solidFill>
              </a:rPr>
              <a:t>İçimde damla damla bir korku birikiyor;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Sanıyorum, her sokak başını kesmiş̧ devler...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Üstüme camlarını, hep simsiyah, dikiyor;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Gözüne mil çekilmiş̧ bir </a:t>
            </a:r>
            <a:r>
              <a:rPr lang="tr-TR" sz="2400" i="1" dirty="0" err="1">
                <a:solidFill>
                  <a:srgbClr val="00B050"/>
                </a:solidFill>
              </a:rPr>
              <a:t>âma</a:t>
            </a:r>
            <a:r>
              <a:rPr lang="tr-TR" sz="2400" i="1" dirty="0">
                <a:solidFill>
                  <a:srgbClr val="00B050"/>
                </a:solidFill>
              </a:rPr>
              <a:t>̂ gibi evler.</a:t>
            </a:r>
            <a:br>
              <a:rPr lang="tr-TR" sz="2400" i="1" dirty="0"/>
            </a:br>
            <a:endParaRPr lang="tr-TR" sz="2400" i="1" dirty="0"/>
          </a:p>
          <a:p>
            <a:r>
              <a:rPr lang="tr-TR" sz="2400" i="1" dirty="0">
                <a:solidFill>
                  <a:srgbClr val="00B050"/>
                </a:solidFill>
              </a:rPr>
              <a:t>Serpilmeye başladı bir yağmur ince ince,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Son yokuş noktasından düzlüğe çevrilince</a:t>
            </a:r>
          </a:p>
        </p:txBody>
      </p:sp>
    </p:spTree>
    <p:extLst>
      <p:ext uri="{BB962C8B-B14F-4D97-AF65-F5344CB8AC3E}">
        <p14:creationId xmlns:p14="http://schemas.microsoft.com/office/powerpoint/2010/main" val="324052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56951" y="0"/>
            <a:ext cx="223009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HECE ÖLÇÜSÜ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Milli ölçümüz olan “</a:t>
            </a:r>
            <a:r>
              <a:rPr lang="tr-TR" sz="2400" b="1" i="1" dirty="0">
                <a:hlinkClick r:id="rId3"/>
              </a:rPr>
              <a:t>Hece ölçüsü</a:t>
            </a:r>
            <a:r>
              <a:rPr lang="tr-TR" sz="2400" dirty="0"/>
              <a:t>” dizelerdeki hece sayılarının eşit olması esasına dayanmaktadır. </a:t>
            </a:r>
          </a:p>
          <a:p>
            <a:endParaRPr lang="tr-TR" sz="2400" dirty="0"/>
          </a:p>
          <a:p>
            <a:r>
              <a:rPr lang="tr-TR" sz="2400" dirty="0"/>
              <a:t>Şiir okunurken bazı yerlerde duraklama olur. Hece ölçüsüyle yazılan şiirlerde ölçü kalıpları içinde durulan bu yerlere </a:t>
            </a:r>
            <a:r>
              <a:rPr lang="tr-TR" sz="2400" b="1" dirty="0"/>
              <a:t>durak </a:t>
            </a:r>
            <a:r>
              <a:rPr lang="tr-TR" sz="2400" dirty="0"/>
              <a:t>denir. </a:t>
            </a:r>
          </a:p>
          <a:p>
            <a:endParaRPr lang="tr-TR" sz="2400" i="1" dirty="0"/>
          </a:p>
          <a:p>
            <a:r>
              <a:rPr lang="tr-TR" sz="2400" dirty="0"/>
              <a:t>Türk şiirinde en çok “7, 8 ve 11’li” hece ölçüsü kullanılmıştır.</a:t>
            </a:r>
          </a:p>
          <a:p>
            <a:br>
              <a:rPr lang="tr-TR" sz="2400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7 heceli: 4 + 3</a:t>
            </a:r>
            <a:br>
              <a:rPr lang="tr-TR" sz="2400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8 heceli: 4 + 4 </a:t>
            </a:r>
          </a:p>
          <a:p>
            <a:r>
              <a:rPr lang="tr-TR" sz="2400" b="1" dirty="0">
                <a:solidFill>
                  <a:srgbClr val="FF0000"/>
                </a:solidFill>
              </a:rPr>
              <a:t>11 heceli: 6 + 5 / 4+4+3</a:t>
            </a:r>
            <a:br>
              <a:rPr lang="tr-TR" sz="2400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14 heceli: 7 + 7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98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56951" y="0"/>
            <a:ext cx="223009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HECE ÖLÇÜSÜ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28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Okumaktan murat ne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Kişi </a:t>
            </a:r>
            <a:r>
              <a:rPr lang="tr-TR" sz="2400" i="1" dirty="0" err="1">
                <a:solidFill>
                  <a:srgbClr val="00B050"/>
                </a:solidFill>
              </a:rPr>
              <a:t>Hak’kı</a:t>
            </a:r>
            <a:r>
              <a:rPr lang="tr-TR" sz="2400" i="1" dirty="0">
                <a:solidFill>
                  <a:srgbClr val="00B050"/>
                </a:solidFill>
              </a:rPr>
              <a:t> bilmektir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 err="1">
                <a:solidFill>
                  <a:srgbClr val="00B050"/>
                </a:solidFill>
              </a:rPr>
              <a:t>Çün</a:t>
            </a:r>
            <a:r>
              <a:rPr lang="tr-TR" sz="2400" i="1" dirty="0">
                <a:solidFill>
                  <a:srgbClr val="00B050"/>
                </a:solidFill>
              </a:rPr>
              <a:t> okudun bilmezsin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Ha bir kuru emektir.</a:t>
            </a:r>
          </a:p>
          <a:p>
            <a:pPr>
              <a:lnSpc>
                <a:spcPct val="150000"/>
              </a:lnSpc>
            </a:pPr>
            <a:endParaRPr lang="tr-TR" sz="2400" i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2400" dirty="0">
                <a:solidFill>
                  <a:srgbClr val="00B050"/>
                </a:solidFill>
              </a:rPr>
              <a:t>Bu vatan toprağın kara bağrında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solidFill>
                  <a:srgbClr val="00B050"/>
                </a:solidFill>
              </a:rPr>
              <a:t>Sıra dağlar gibi duranlarındır.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solidFill>
                  <a:srgbClr val="00B050"/>
                </a:solidFill>
              </a:rPr>
              <a:t>Bir tarih boyunca onun uğrunda,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solidFill>
                  <a:srgbClr val="00B050"/>
                </a:solidFill>
              </a:rPr>
              <a:t>Kendini tarihe verenlerindir.</a:t>
            </a:r>
          </a:p>
        </p:txBody>
      </p:sp>
    </p:spTree>
    <p:extLst>
      <p:ext uri="{BB962C8B-B14F-4D97-AF65-F5344CB8AC3E}">
        <p14:creationId xmlns:p14="http://schemas.microsoft.com/office/powerpoint/2010/main" val="182708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36112" y="0"/>
            <a:ext cx="227177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ARUZ ÖLÇÜSÜ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Türk şiirinde İslamiyet'in kabulüyle birlikte Arap ve İran edebiyatından alınan </a:t>
            </a:r>
            <a:r>
              <a:rPr lang="tr-TR" dirty="0">
                <a:hlinkClick r:id="rId3"/>
              </a:rPr>
              <a:t>aruz ölçüsü</a:t>
            </a:r>
            <a:r>
              <a:rPr lang="tr-TR" dirty="0"/>
              <a:t> de kullanılmıştır. </a:t>
            </a:r>
          </a:p>
          <a:p>
            <a:r>
              <a:rPr lang="tr-TR" dirty="0"/>
              <a:t>Aruz ölçüsü hecelerin açıklık - kapalılığına dayanır.</a:t>
            </a:r>
          </a:p>
          <a:p>
            <a:endParaRPr lang="tr-TR" dirty="0"/>
          </a:p>
          <a:p>
            <a:r>
              <a:rPr lang="tr-TR" dirty="0"/>
              <a:t>Ünlüyle biten hecelere açık, ünsüzle veya uzun ünlüyle biten hecelere de kapalı hece denir. Açık/kısa heceler “ . ” ile kapalı/uzun heceler de “ – ” ile gösterilir. </a:t>
            </a:r>
          </a:p>
          <a:p>
            <a:br>
              <a:rPr lang="tr-TR" sz="2400" dirty="0">
                <a:solidFill>
                  <a:srgbClr val="FF0000"/>
                </a:solidFill>
              </a:rPr>
            </a:br>
            <a:r>
              <a:rPr lang="tr-TR" i="1" dirty="0"/>
              <a:t>Bir </a:t>
            </a:r>
            <a:r>
              <a:rPr lang="tr-TR" i="1" dirty="0" err="1"/>
              <a:t>bah</a:t>
            </a:r>
            <a:r>
              <a:rPr lang="tr-TR" i="1" dirty="0"/>
              <a:t> </a:t>
            </a:r>
            <a:r>
              <a:rPr lang="tr-TR" i="1" dirty="0" err="1"/>
              <a:t>çe</a:t>
            </a:r>
            <a:r>
              <a:rPr lang="tr-TR" i="1" dirty="0"/>
              <a:t>/de </a:t>
            </a:r>
            <a:r>
              <a:rPr lang="tr-TR" i="1" dirty="0" err="1"/>
              <a:t>yiz</a:t>
            </a:r>
            <a:r>
              <a:rPr lang="tr-TR" i="1" dirty="0"/>
              <a:t> </a:t>
            </a:r>
            <a:r>
              <a:rPr lang="tr-TR" i="1" dirty="0" err="1"/>
              <a:t>şim</a:t>
            </a:r>
            <a:r>
              <a:rPr lang="tr-TR" i="1" dirty="0"/>
              <a:t> </a:t>
            </a:r>
            <a:r>
              <a:rPr lang="tr-TR" i="1" dirty="0" err="1"/>
              <a:t>di</a:t>
            </a:r>
            <a:r>
              <a:rPr lang="tr-TR" i="1" dirty="0"/>
              <a:t>/</a:t>
            </a:r>
            <a:r>
              <a:rPr lang="tr-TR" i="1" dirty="0" err="1"/>
              <a:t>şe</a:t>
            </a:r>
            <a:r>
              <a:rPr lang="tr-TR" i="1" dirty="0"/>
              <a:t> hit </a:t>
            </a:r>
            <a:r>
              <a:rPr lang="tr-TR" i="1" dirty="0" err="1"/>
              <a:t>ler</a:t>
            </a:r>
            <a:r>
              <a:rPr lang="tr-TR" i="1" dirty="0"/>
              <a:t> le/be </a:t>
            </a:r>
            <a:r>
              <a:rPr lang="tr-TR" i="1" dirty="0" err="1"/>
              <a:t>ra</a:t>
            </a:r>
            <a:r>
              <a:rPr lang="tr-TR" i="1" dirty="0"/>
              <a:t>̂ </a:t>
            </a:r>
            <a:r>
              <a:rPr lang="tr-TR" i="1" dirty="0" err="1"/>
              <a:t>ber</a:t>
            </a:r>
            <a:r>
              <a:rPr lang="tr-TR" i="1" dirty="0"/>
              <a:t>;</a:t>
            </a:r>
          </a:p>
          <a:p>
            <a:r>
              <a:rPr lang="tr-TR" i="1" dirty="0"/>
              <a:t> – – ./ . – – ./ . – – ./. – – </a:t>
            </a:r>
            <a:endParaRPr lang="tr-TR" sz="2400" dirty="0"/>
          </a:p>
          <a:p>
            <a:r>
              <a:rPr lang="tr-TR" i="1" dirty="0"/>
              <a:t>Biz </a:t>
            </a:r>
            <a:r>
              <a:rPr lang="tr-TR" i="1" dirty="0" err="1"/>
              <a:t>ler</a:t>
            </a:r>
            <a:r>
              <a:rPr lang="tr-TR" i="1" dirty="0"/>
              <a:t> </a:t>
            </a:r>
            <a:r>
              <a:rPr lang="tr-TR" i="1" dirty="0" err="1"/>
              <a:t>gi</a:t>
            </a:r>
            <a:r>
              <a:rPr lang="tr-TR" i="1" dirty="0"/>
              <a:t>/</a:t>
            </a:r>
            <a:r>
              <a:rPr lang="tr-TR" i="1" dirty="0" err="1"/>
              <a:t>bi</a:t>
            </a:r>
            <a:r>
              <a:rPr lang="tr-TR" i="1" dirty="0"/>
              <a:t> </a:t>
            </a:r>
            <a:r>
              <a:rPr lang="tr-TR" i="1" dirty="0" err="1"/>
              <a:t>öl</a:t>
            </a:r>
            <a:r>
              <a:rPr lang="tr-TR" i="1" dirty="0"/>
              <a:t> </a:t>
            </a:r>
            <a:r>
              <a:rPr lang="tr-TR" i="1" dirty="0" err="1"/>
              <a:t>müs</a:t>
            </a:r>
            <a:r>
              <a:rPr lang="tr-TR" i="1" dirty="0"/>
              <a:t>̧ o/</a:t>
            </a:r>
            <a:r>
              <a:rPr lang="tr-TR" i="1" dirty="0" err="1"/>
              <a:t>yi</a:t>
            </a:r>
            <a:r>
              <a:rPr lang="tr-TR" i="1" dirty="0"/>
              <a:t> </a:t>
            </a:r>
            <a:r>
              <a:rPr lang="tr-TR" i="1" dirty="0" err="1"/>
              <a:t>ğit</a:t>
            </a:r>
            <a:r>
              <a:rPr lang="tr-TR" i="1" dirty="0"/>
              <a:t> </a:t>
            </a:r>
            <a:r>
              <a:rPr lang="tr-TR" i="1" dirty="0" err="1"/>
              <a:t>ler</a:t>
            </a:r>
            <a:r>
              <a:rPr lang="tr-TR" i="1" dirty="0"/>
              <a:t> le/be </a:t>
            </a:r>
            <a:r>
              <a:rPr lang="tr-TR" i="1" dirty="0" err="1"/>
              <a:t>ra</a:t>
            </a:r>
            <a:r>
              <a:rPr lang="tr-TR" i="1" dirty="0"/>
              <a:t>̂ </a:t>
            </a:r>
            <a:r>
              <a:rPr lang="tr-TR" i="1" dirty="0" err="1"/>
              <a:t>ber</a:t>
            </a:r>
            <a:r>
              <a:rPr lang="tr-TR" i="1" dirty="0"/>
              <a:t>. </a:t>
            </a:r>
          </a:p>
          <a:p>
            <a:r>
              <a:rPr lang="tr-TR" i="1" dirty="0"/>
              <a:t>– –./.– – ./.– –./.– – </a:t>
            </a:r>
            <a:endParaRPr lang="tr-TR" sz="2400" dirty="0"/>
          </a:p>
          <a:p>
            <a:r>
              <a:rPr lang="tr-TR" i="1" dirty="0" err="1"/>
              <a:t>Mefûlu</a:t>
            </a:r>
            <a:r>
              <a:rPr lang="tr-TR" i="1" dirty="0"/>
              <a:t>̈/</a:t>
            </a:r>
            <a:r>
              <a:rPr lang="tr-TR" i="1" dirty="0" err="1"/>
              <a:t>mefâîlu</a:t>
            </a:r>
            <a:r>
              <a:rPr lang="tr-TR" i="1" dirty="0"/>
              <a:t>̈ / </a:t>
            </a:r>
            <a:r>
              <a:rPr lang="tr-TR" i="1" dirty="0" err="1"/>
              <a:t>mefâîlu</a:t>
            </a:r>
            <a:r>
              <a:rPr lang="tr-TR" i="1" dirty="0"/>
              <a:t>̈ /</a:t>
            </a:r>
            <a:r>
              <a:rPr lang="tr-TR" i="1" dirty="0" err="1"/>
              <a:t>feûlün</a:t>
            </a:r>
            <a:r>
              <a:rPr lang="tr-TR" i="1" dirty="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0177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941585" y="0"/>
            <a:ext cx="326082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TAPŞIRMA / MAHLAS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Sanatçıların eserlerinde kullandıkları takma isme halk şiirinde </a:t>
            </a:r>
            <a:r>
              <a:rPr lang="tr-TR" sz="2400" b="1" dirty="0" err="1"/>
              <a:t>tapşırma</a:t>
            </a:r>
            <a:r>
              <a:rPr lang="tr-TR" sz="2400" dirty="0"/>
              <a:t>, divan şiirinde </a:t>
            </a:r>
            <a:r>
              <a:rPr lang="tr-TR" sz="2400" b="1" dirty="0"/>
              <a:t>mahlas </a:t>
            </a:r>
            <a:r>
              <a:rPr lang="tr-TR" sz="2400" dirty="0"/>
              <a:t>denir. </a:t>
            </a:r>
          </a:p>
          <a:p>
            <a:endParaRPr lang="tr-TR" sz="2400" dirty="0"/>
          </a:p>
          <a:p>
            <a:r>
              <a:rPr lang="tr-TR" sz="2400" dirty="0" err="1"/>
              <a:t>Tapşırma</a:t>
            </a:r>
            <a:r>
              <a:rPr lang="tr-TR" sz="2400" dirty="0"/>
              <a:t>/mahlas bir şiirin genellikle son bölümünde geçer. 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Ey Fuzuli yeter eyledin bunca cefa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Serimi yoluna koydum gelmedin sen insafa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Güzellerin padişahı ya Muhammet Mustafa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 err="1">
                <a:solidFill>
                  <a:srgbClr val="00B050"/>
                </a:solidFill>
              </a:rPr>
              <a:t>Mah</a:t>
            </a:r>
            <a:r>
              <a:rPr lang="tr-TR" sz="2400" i="1" dirty="0">
                <a:solidFill>
                  <a:srgbClr val="00B050"/>
                </a:solidFill>
              </a:rPr>
              <a:t> yüzüne bir nikap çek ben yandım el yanmasın </a:t>
            </a:r>
          </a:p>
          <a:p>
            <a:endParaRPr lang="tr-TR" sz="2400" dirty="0"/>
          </a:p>
          <a:p>
            <a:endParaRPr lang="tr-TR" sz="2400" dirty="0"/>
          </a:p>
        </p:txBody>
      </p:sp>
      <p:pic>
        <p:nvPicPr>
          <p:cNvPr id="1025" name="Picture 1" descr="page78image47508352">
            <a:extLst>
              <a:ext uri="{FF2B5EF4-FFF2-40B4-BE49-F238E27FC236}">
                <a16:creationId xmlns:a16="http://schemas.microsoft.com/office/drawing/2014/main" id="{9D46D0BD-AB7C-814F-AB4B-9BC3803B8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30900" cy="580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89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080519" y="-13682"/>
            <a:ext cx="9829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İMGE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Gerçekliğin dışına çıkacak şekilde, şairlerin dış dünya gözlemlerinden yola çıkarak kendi hayal dünyasında oluşturduğu görüntülere </a:t>
            </a:r>
            <a:r>
              <a:rPr lang="tr-TR" sz="2400" dirty="0">
                <a:hlinkClick r:id="rId3"/>
              </a:rPr>
              <a:t>imge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dirty="0"/>
              <a:t>Sanatçılar imgeyi dış dünyada karşılığı olmayacak bir şekilde kendi zihinlerinde tasarladıklarından, imgeler alışılmışın dışında yani özgün olmak zorundadır. </a:t>
            </a:r>
          </a:p>
        </p:txBody>
      </p:sp>
    </p:spTree>
    <p:extLst>
      <p:ext uri="{BB962C8B-B14F-4D97-AF65-F5344CB8AC3E}">
        <p14:creationId xmlns:p14="http://schemas.microsoft.com/office/powerpoint/2010/main" val="74888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080519" y="-13682"/>
            <a:ext cx="9829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İMGE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Onu her gördüğümde aklım kırılıyordu.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Oysa ay bir ateş gibi yağıyor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usul usul terliyor bir batık gemi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kan sızıyor bir halkın dinmeyen uğultusundan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ve eskiden bir </a:t>
            </a:r>
            <a:r>
              <a:rPr lang="tr-TR" sz="2400" i="1" dirty="0" err="1">
                <a:solidFill>
                  <a:srgbClr val="00B050"/>
                </a:solidFill>
              </a:rPr>
              <a:t>şehire</a:t>
            </a:r>
            <a:r>
              <a:rPr lang="tr-TR" sz="2400" i="1" dirty="0">
                <a:solidFill>
                  <a:srgbClr val="00B050"/>
                </a:solidFill>
              </a:rPr>
              <a:t> girdiğimi hatırlıyorum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bir </a:t>
            </a:r>
            <a:r>
              <a:rPr lang="tr-TR" sz="2400" i="1" dirty="0" err="1">
                <a:solidFill>
                  <a:srgbClr val="00B050"/>
                </a:solidFill>
              </a:rPr>
              <a:t>şehire</a:t>
            </a:r>
            <a:r>
              <a:rPr lang="tr-TR" sz="2400" i="1" dirty="0">
                <a:solidFill>
                  <a:srgbClr val="00B050"/>
                </a:solidFill>
              </a:rPr>
              <a:t> yerleştiğimi hatırlıyorum</a:t>
            </a:r>
          </a:p>
          <a:p>
            <a:r>
              <a:rPr lang="tr-TR" dirty="0"/>
              <a:t>			Turgut UYAR</a:t>
            </a:r>
          </a:p>
        </p:txBody>
      </p:sp>
    </p:spTree>
    <p:extLst>
      <p:ext uri="{BB962C8B-B14F-4D97-AF65-F5344CB8AC3E}">
        <p14:creationId xmlns:p14="http://schemas.microsoft.com/office/powerpoint/2010/main" val="237360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Edebiyatın genel amacı duygu ve düşüncelerin başkalarına etkileyici ve güzel bir şekilde aktarılmasıdır. </a:t>
            </a:r>
          </a:p>
          <a:p>
            <a:endParaRPr lang="tr-TR" sz="2400" dirty="0"/>
          </a:p>
          <a:p>
            <a:r>
              <a:rPr lang="tr-TR" sz="2400" dirty="0"/>
              <a:t>Bu amaçların gerçekleşmesi için anlatımlarında sanatçılar bazı söz sanatlarından yararlanırlar.</a:t>
            </a:r>
          </a:p>
          <a:p>
            <a:endParaRPr lang="tr-TR" sz="2400" dirty="0"/>
          </a:p>
          <a:p>
            <a:r>
              <a:rPr lang="tr-TR" sz="2400" dirty="0"/>
              <a:t>Anlatımda etkiyi arttırmak, anlatımı </a:t>
            </a:r>
            <a:r>
              <a:rPr lang="tr-TR" sz="2400" dirty="0" err="1"/>
              <a:t>zengileştirmek</a:t>
            </a:r>
            <a:r>
              <a:rPr lang="tr-TR" sz="2400" dirty="0"/>
              <a:t>, güçlendirmek ve renklendirmek için dilin anlam ve sembolik gücünü kullanma özelliklerine "</a:t>
            </a:r>
            <a:r>
              <a:rPr lang="tr-TR" sz="2400" dirty="0">
                <a:hlinkClick r:id="rId3"/>
              </a:rPr>
              <a:t>Edebi sanatlar ya da söz sanatları</a:t>
            </a:r>
            <a:r>
              <a:rPr lang="tr-TR" sz="2400" dirty="0"/>
              <a:t>" denir.</a:t>
            </a:r>
          </a:p>
        </p:txBody>
      </p:sp>
    </p:spTree>
    <p:extLst>
      <p:ext uri="{BB962C8B-B14F-4D97-AF65-F5344CB8AC3E}">
        <p14:creationId xmlns:p14="http://schemas.microsoft.com/office/powerpoint/2010/main" val="133278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209561" y="0"/>
            <a:ext cx="72487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Duygu, hayal ve düşüncelerin bir düzene bağlı olarak etkileyici bir dil ve ahenkli mısralar içinde aktarılmasına </a:t>
            </a:r>
            <a:r>
              <a:rPr lang="tr-TR" sz="2400" b="1" dirty="0"/>
              <a:t>şiir </a:t>
            </a:r>
            <a:r>
              <a:rPr lang="tr-TR" sz="2400" dirty="0"/>
              <a:t>denir. </a:t>
            </a:r>
          </a:p>
          <a:p>
            <a:endParaRPr lang="tr-TR" sz="2400" dirty="0"/>
          </a:p>
          <a:p>
            <a:r>
              <a:rPr lang="tr-TR" sz="2400" dirty="0">
                <a:hlinkClick r:id="rId3"/>
              </a:rPr>
              <a:t>Konularına göre şiirler</a:t>
            </a:r>
            <a:r>
              <a:rPr lang="tr-TR" sz="2400" dirty="0"/>
              <a:t> lirik, pastoral, satirik, epik ve didaktik gibi adlar alır. 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4620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/>
              <a:t>EDEBİ SANATLAR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971600" y="1059582"/>
            <a:ext cx="263569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Teşbih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Teşbih-i Beliğ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İstiare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Mecaz-ı Mürsel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Teşhis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İntak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Tariz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Tenasüp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860032" y="1059582"/>
            <a:ext cx="263569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Kinaye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 err="1">
                <a:solidFill>
                  <a:srgbClr val="7030A0"/>
                </a:solidFill>
              </a:rPr>
              <a:t>İrsalimesel</a:t>
            </a:r>
            <a:endParaRPr lang="tr-TR" sz="2400" dirty="0">
              <a:solidFill>
                <a:srgbClr val="7030A0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Tezat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Telmih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 err="1">
                <a:solidFill>
                  <a:srgbClr val="7030A0"/>
                </a:solidFill>
              </a:rPr>
              <a:t>Hüsnütalil</a:t>
            </a:r>
            <a:r>
              <a:rPr lang="tr-TR" sz="2400" dirty="0">
                <a:solidFill>
                  <a:srgbClr val="7030A0"/>
                </a:solidFill>
              </a:rPr>
              <a:t> 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 err="1">
                <a:solidFill>
                  <a:srgbClr val="7030A0"/>
                </a:solidFill>
              </a:rPr>
              <a:t>Tecahüliarif</a:t>
            </a:r>
            <a:endParaRPr lang="tr-TR" sz="2400" dirty="0">
              <a:solidFill>
                <a:srgbClr val="7030A0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tr-TR" sz="2400" dirty="0">
                <a:solidFill>
                  <a:srgbClr val="7030A0"/>
                </a:solidFill>
              </a:rPr>
              <a:t>Tevriye</a:t>
            </a:r>
          </a:p>
        </p:txBody>
      </p:sp>
    </p:spTree>
    <p:extLst>
      <p:ext uri="{BB962C8B-B14F-4D97-AF65-F5344CB8AC3E}">
        <p14:creationId xmlns:p14="http://schemas.microsoft.com/office/powerpoint/2010/main" val="319410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51520" y="339502"/>
            <a:ext cx="87849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TEŞBİH</a:t>
            </a:r>
          </a:p>
          <a:p>
            <a:r>
              <a:rPr lang="tr-TR" sz="2400" dirty="0"/>
              <a:t>Aralarında türlü̈ yönlerden benzerlik ilgisi bulunan iki şeyden zayıf olanı, nitelikçe daha üstün olana (güçlü olana) benzetmeye </a:t>
            </a:r>
            <a:r>
              <a:rPr lang="tr-TR" sz="2400" b="1" dirty="0"/>
              <a:t>teşbih </a:t>
            </a:r>
            <a:r>
              <a:rPr lang="tr-TR" sz="2400" dirty="0"/>
              <a:t>denir. </a:t>
            </a:r>
          </a:p>
          <a:p>
            <a:endParaRPr lang="tr-TR" sz="2400" dirty="0"/>
          </a:p>
          <a:p>
            <a:r>
              <a:rPr lang="tr-TR" sz="1600" dirty="0"/>
              <a:t>a. </a:t>
            </a:r>
            <a:r>
              <a:rPr lang="tr-TR" sz="1600" b="1" dirty="0"/>
              <a:t>Benzeyen: </a:t>
            </a:r>
            <a:r>
              <a:rPr lang="tr-TR" sz="1600" dirty="0"/>
              <a:t>Birbirine benzetilen kavramlardan nitelikçe güçsüz olanıdır. </a:t>
            </a:r>
          </a:p>
          <a:p>
            <a:r>
              <a:rPr lang="tr-TR" sz="1600" dirty="0"/>
              <a:t>b. </a:t>
            </a:r>
            <a:r>
              <a:rPr lang="tr-TR" sz="1600" b="1" dirty="0"/>
              <a:t>Kendisine benzetilen: </a:t>
            </a:r>
            <a:r>
              <a:rPr lang="tr-TR" sz="1600" dirty="0"/>
              <a:t>Benzetilen kavramlardan nitelikçe güçlü olanıdır. </a:t>
            </a:r>
          </a:p>
          <a:p>
            <a:r>
              <a:rPr lang="tr-TR" sz="1600" dirty="0"/>
              <a:t>c. </a:t>
            </a:r>
            <a:r>
              <a:rPr lang="tr-TR" sz="1600" b="1" dirty="0"/>
              <a:t>Benzetme yönü: </a:t>
            </a:r>
            <a:r>
              <a:rPr lang="tr-TR" sz="1600" dirty="0"/>
              <a:t>Benzeyenle benzetilen arasındaki ortak özelliktir. </a:t>
            </a:r>
          </a:p>
          <a:p>
            <a:r>
              <a:rPr lang="tr-TR" sz="1600" dirty="0"/>
              <a:t>d. </a:t>
            </a:r>
            <a:r>
              <a:rPr lang="tr-TR" sz="1600" b="1" dirty="0"/>
              <a:t>Benzetme edatı: </a:t>
            </a:r>
            <a:r>
              <a:rPr lang="tr-TR" sz="1600" dirty="0"/>
              <a:t>Benzeyen ve benzetilen arasında ilişki kuran (gibi, kadar, sanki, tek, andırmak, -</a:t>
            </a:r>
            <a:r>
              <a:rPr lang="tr-TR" sz="1600" dirty="0" err="1"/>
              <a:t>layın</a:t>
            </a:r>
            <a:r>
              <a:rPr lang="tr-TR" sz="1600" dirty="0"/>
              <a:t>, -var, -</a:t>
            </a:r>
            <a:r>
              <a:rPr lang="tr-TR" sz="1600" dirty="0" err="1"/>
              <a:t>cılayın</a:t>
            </a:r>
            <a:r>
              <a:rPr lang="tr-TR" sz="1600" dirty="0"/>
              <a:t>) edat ya da edat işlevi gören kelime ve eklerdir. 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Aslan gibi güçlü çocuk.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İki yanımdan aksın, bir sel gibi fenerler. 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23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TEŞBİHİBELİĞ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dirty="0"/>
              <a:t>Benzetme ögelerinden sadece “Kendisine benzetilen ve benzeyen” ile yapılan benzetme çeşididir. </a:t>
            </a:r>
          </a:p>
          <a:p>
            <a:endParaRPr lang="tr-TR" dirty="0"/>
          </a:p>
          <a:p>
            <a:r>
              <a:rPr lang="tr-TR" sz="2400" i="1" dirty="0">
                <a:solidFill>
                  <a:srgbClr val="00B050"/>
                </a:solidFill>
              </a:rPr>
              <a:t>Kim bu </a:t>
            </a:r>
            <a:r>
              <a:rPr lang="tr-TR" sz="2400" b="1" i="1" dirty="0">
                <a:solidFill>
                  <a:srgbClr val="00B050"/>
                </a:solidFill>
              </a:rPr>
              <a:t>cennet</a:t>
            </a:r>
            <a:r>
              <a:rPr lang="tr-TR" sz="2400" i="1" dirty="0">
                <a:solidFill>
                  <a:srgbClr val="00B050"/>
                </a:solidFill>
              </a:rPr>
              <a:t> </a:t>
            </a:r>
            <a:r>
              <a:rPr lang="tr-TR" sz="2400" b="1" i="1" dirty="0">
                <a:solidFill>
                  <a:srgbClr val="00B050"/>
                </a:solidFill>
              </a:rPr>
              <a:t>vatanın</a:t>
            </a:r>
            <a:r>
              <a:rPr lang="tr-TR" sz="2400" i="1" dirty="0">
                <a:solidFill>
                  <a:srgbClr val="00B050"/>
                </a:solidFill>
              </a:rPr>
              <a:t> uğruna olmaz ki feda?</a:t>
            </a:r>
          </a:p>
        </p:txBody>
      </p:sp>
    </p:spTree>
    <p:extLst>
      <p:ext uri="{BB962C8B-B14F-4D97-AF65-F5344CB8AC3E}">
        <p14:creationId xmlns:p14="http://schemas.microsoft.com/office/powerpoint/2010/main" val="363103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İSTİARE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dirty="0"/>
              <a:t>Bir </a:t>
            </a:r>
            <a:r>
              <a:rPr lang="tr-TR" sz="2400" dirty="0" err="1"/>
              <a:t>teşbihte</a:t>
            </a:r>
            <a:r>
              <a:rPr lang="tr-TR" sz="2400" dirty="0"/>
              <a:t> sadece benzeyen ya da kendisine benzetilenle yapılan sanata </a:t>
            </a:r>
            <a:r>
              <a:rPr lang="tr-TR" sz="2400" b="1" dirty="0"/>
              <a:t>istiare </a:t>
            </a:r>
            <a:r>
              <a:rPr lang="tr-TR" sz="2400" dirty="0"/>
              <a:t>denir. </a:t>
            </a:r>
          </a:p>
          <a:p>
            <a:endParaRPr lang="tr-TR" dirty="0"/>
          </a:p>
          <a:p>
            <a:r>
              <a:rPr lang="tr-TR" sz="2400" dirty="0"/>
              <a:t>İki çeşit istiare vardır: Açık İstiare ve Kapalı İstiare</a:t>
            </a:r>
          </a:p>
        </p:txBody>
      </p:sp>
    </p:spTree>
    <p:extLst>
      <p:ext uri="{BB962C8B-B14F-4D97-AF65-F5344CB8AC3E}">
        <p14:creationId xmlns:p14="http://schemas.microsoft.com/office/powerpoint/2010/main" val="194542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İSTİARE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b="1" dirty="0"/>
              <a:t>a. </a:t>
            </a:r>
            <a:r>
              <a:rPr lang="tr-TR" sz="2400" dirty="0"/>
              <a:t>Yalnızca benzetilenin söylendiği istiareye de </a:t>
            </a:r>
            <a:r>
              <a:rPr lang="tr-TR" sz="2400" b="1" dirty="0"/>
              <a:t>açık istiare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b="1" i="1" dirty="0">
                <a:solidFill>
                  <a:srgbClr val="00B050"/>
                </a:solidFill>
              </a:rPr>
              <a:t>Gülüm, dalım, çiçeğim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Bilsem ki öleceğim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Yine seni seveceğim</a:t>
            </a:r>
            <a:r>
              <a:rPr lang="mr-IN" sz="2400" i="1" dirty="0">
                <a:solidFill>
                  <a:srgbClr val="00B050"/>
                </a:solidFill>
              </a:rPr>
              <a:t>…</a:t>
            </a:r>
            <a:endParaRPr lang="tr-TR" sz="2400" i="1" dirty="0">
              <a:solidFill>
                <a:srgbClr val="00B050"/>
              </a:solidFill>
            </a:endParaRPr>
          </a:p>
          <a:p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1198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İSTİARE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b="1" dirty="0"/>
              <a:t>b. </a:t>
            </a:r>
            <a:r>
              <a:rPr lang="tr-TR" sz="2400" dirty="0"/>
              <a:t>Yalnızca benzeyenin söylendiği istiareye </a:t>
            </a:r>
            <a:r>
              <a:rPr lang="tr-TR" sz="2400" b="1" dirty="0"/>
              <a:t>kapalı istiare </a:t>
            </a:r>
            <a:r>
              <a:rPr lang="tr-TR" sz="2400" dirty="0"/>
              <a:t>denir.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Çatma, kurban olayım, cehreni ey nazlı </a:t>
            </a:r>
            <a:r>
              <a:rPr lang="tr-TR" sz="2400" b="1" i="1" dirty="0">
                <a:solidFill>
                  <a:srgbClr val="00B050"/>
                </a:solidFill>
              </a:rPr>
              <a:t>hilâl</a:t>
            </a:r>
            <a:r>
              <a:rPr lang="tr-TR" sz="2400" i="1" dirty="0">
                <a:solidFill>
                  <a:srgbClr val="00B050"/>
                </a:solidFill>
              </a:rPr>
              <a:t>! </a:t>
            </a:r>
          </a:p>
          <a:p>
            <a:br>
              <a:rPr lang="tr-TR" sz="2400" dirty="0"/>
            </a:b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8746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MECAZIMÜRSEL</a:t>
            </a:r>
          </a:p>
          <a:p>
            <a:r>
              <a:rPr lang="tr-TR" sz="2400" dirty="0"/>
              <a:t>Benzetme amacı güdülmeksizin bir kelimenin başka bir kelime yerine kullanılmasına </a:t>
            </a:r>
            <a:r>
              <a:rPr lang="tr-TR" sz="2400" b="1" dirty="0" err="1"/>
              <a:t>mecazımürsel</a:t>
            </a:r>
            <a:r>
              <a:rPr lang="tr-TR" sz="2400" b="1" dirty="0"/>
              <a:t> (ad aktarması) </a:t>
            </a:r>
            <a:r>
              <a:rPr lang="tr-TR" sz="2400" dirty="0"/>
              <a:t>denir. </a:t>
            </a:r>
          </a:p>
          <a:p>
            <a:endParaRPr lang="tr-TR" sz="2400" dirty="0"/>
          </a:p>
          <a:p>
            <a:r>
              <a:rPr lang="tr-TR" sz="2400" dirty="0"/>
              <a:t>Ad aktarması yapılırken; </a:t>
            </a:r>
            <a:r>
              <a:rPr lang="tr-TR" sz="2400" b="1" i="1" dirty="0"/>
              <a:t>parça-bütün, genel-özel, iç-dış, yazar-eser, yer-insan</a:t>
            </a:r>
            <a:r>
              <a:rPr lang="tr-TR" sz="2400" dirty="0"/>
              <a:t> gibi benzetme ilişkileri kurabilir.</a:t>
            </a:r>
          </a:p>
          <a:p>
            <a:endParaRPr lang="tr-TR" sz="2400" dirty="0"/>
          </a:p>
          <a:p>
            <a:r>
              <a:rPr lang="tr-TR" i="1" dirty="0">
                <a:solidFill>
                  <a:srgbClr val="00B050"/>
                </a:solidFill>
              </a:rPr>
              <a:t>Sıcak oldu, </a:t>
            </a:r>
            <a:r>
              <a:rPr lang="tr-TR" b="1" i="1" dirty="0">
                <a:solidFill>
                  <a:srgbClr val="00B050"/>
                </a:solidFill>
              </a:rPr>
              <a:t>camı</a:t>
            </a:r>
            <a:r>
              <a:rPr lang="tr-TR" i="1" dirty="0">
                <a:solidFill>
                  <a:srgbClr val="00B050"/>
                </a:solidFill>
              </a:rPr>
              <a:t> açar mısın?</a:t>
            </a:r>
          </a:p>
          <a:p>
            <a:endParaRPr lang="tr-TR" i="1" dirty="0">
              <a:solidFill>
                <a:srgbClr val="00B050"/>
              </a:solidFill>
            </a:endParaRPr>
          </a:p>
          <a:p>
            <a:r>
              <a:rPr lang="tr-TR" i="1" dirty="0">
                <a:solidFill>
                  <a:srgbClr val="00B050"/>
                </a:solidFill>
              </a:rPr>
              <a:t>Üşüdüğünde </a:t>
            </a:r>
            <a:r>
              <a:rPr lang="tr-TR" b="1" i="1" dirty="0">
                <a:solidFill>
                  <a:srgbClr val="00B050"/>
                </a:solidFill>
              </a:rPr>
              <a:t>sobayı</a:t>
            </a:r>
            <a:r>
              <a:rPr lang="tr-TR" i="1" dirty="0">
                <a:solidFill>
                  <a:srgbClr val="00B050"/>
                </a:solidFill>
              </a:rPr>
              <a:t> yakarsın.</a:t>
            </a:r>
          </a:p>
          <a:p>
            <a:endParaRPr lang="tr-TR" i="1" dirty="0">
              <a:solidFill>
                <a:srgbClr val="00B050"/>
              </a:solidFill>
            </a:endParaRPr>
          </a:p>
          <a:p>
            <a:r>
              <a:rPr lang="tr-TR" dirty="0">
                <a:solidFill>
                  <a:srgbClr val="00B050"/>
                </a:solidFill>
              </a:rPr>
              <a:t>Dün akşam </a:t>
            </a:r>
            <a:r>
              <a:rPr lang="tr-TR" b="1" dirty="0">
                <a:solidFill>
                  <a:srgbClr val="00B050"/>
                </a:solidFill>
              </a:rPr>
              <a:t>Sezen Aksu’yu</a:t>
            </a:r>
            <a:r>
              <a:rPr lang="tr-TR" dirty="0">
                <a:solidFill>
                  <a:srgbClr val="00B050"/>
                </a:solidFill>
              </a:rPr>
              <a:t> dinledim.</a:t>
            </a:r>
          </a:p>
        </p:txBody>
      </p:sp>
    </p:spTree>
    <p:extLst>
      <p:ext uri="{BB962C8B-B14F-4D97-AF65-F5344CB8AC3E}">
        <p14:creationId xmlns:p14="http://schemas.microsoft.com/office/powerpoint/2010/main" val="56522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İNTAK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dirty="0"/>
              <a:t>İnsan dışındaki varlıkların insan gibi konuşturulma sanatına intak denir.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Sarı </a:t>
            </a:r>
            <a:r>
              <a:rPr lang="tr-TR" sz="2400" i="1" dirty="0" err="1">
                <a:solidFill>
                  <a:srgbClr val="00B050"/>
                </a:solidFill>
              </a:rPr>
              <a:t>Tanbur</a:t>
            </a:r>
            <a:r>
              <a:rPr lang="tr-TR" sz="2400" i="1" dirty="0">
                <a:solidFill>
                  <a:srgbClr val="00B050"/>
                </a:solidFill>
              </a:rPr>
              <a:t> Benim 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Arşa Çıkıyor Feryadım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 err="1">
                <a:solidFill>
                  <a:srgbClr val="00B050"/>
                </a:solidFill>
              </a:rPr>
              <a:t>Pîr</a:t>
            </a:r>
            <a:r>
              <a:rPr lang="tr-TR" sz="2400" i="1" dirty="0">
                <a:solidFill>
                  <a:srgbClr val="00B050"/>
                </a:solidFill>
              </a:rPr>
              <a:t> Sultan’ımdır Üstadım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Ben </a:t>
            </a:r>
            <a:r>
              <a:rPr lang="tr-TR" sz="2400" i="1" dirty="0" err="1">
                <a:solidFill>
                  <a:srgbClr val="00B050"/>
                </a:solidFill>
              </a:rPr>
              <a:t>Anınçin</a:t>
            </a:r>
            <a:r>
              <a:rPr lang="tr-TR" sz="2400" i="1" dirty="0">
                <a:solidFill>
                  <a:srgbClr val="00B050"/>
                </a:solidFill>
              </a:rPr>
              <a:t> </a:t>
            </a:r>
            <a:r>
              <a:rPr lang="tr-TR" sz="2400" i="1" dirty="0" err="1">
                <a:solidFill>
                  <a:srgbClr val="00B050"/>
                </a:solidFill>
              </a:rPr>
              <a:t>İnilerim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79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TEŞHİS</a:t>
            </a:r>
          </a:p>
          <a:p>
            <a:r>
              <a:rPr lang="tr-TR" sz="2400" dirty="0"/>
              <a:t>Kişileştirme sanatı olarak da adlandırılan “</a:t>
            </a:r>
            <a:r>
              <a:rPr lang="tr-TR" sz="2400" b="1" i="1" dirty="0">
                <a:hlinkClick r:id="rId3"/>
              </a:rPr>
              <a:t>Teşhis</a:t>
            </a:r>
            <a:r>
              <a:rPr lang="tr-TR" sz="2400" dirty="0"/>
              <a:t>” insan dışındaki canlı ya da cansız varlıklara insana ait özelliklerin verilmesidir. 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Gözüne mil çekilmiş bir âmâ gibi evler.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Dinmiş denizin şarkısı, rüzgâr uyumakta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Körfez düşünür, Kanlıca mahzundur uzakta. 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dirty="0"/>
              <a:t>NOT: Her intakta bir kişileştirme sanatı vardır.</a:t>
            </a:r>
          </a:p>
        </p:txBody>
      </p:sp>
    </p:spTree>
    <p:extLst>
      <p:ext uri="{BB962C8B-B14F-4D97-AF65-F5344CB8AC3E}">
        <p14:creationId xmlns:p14="http://schemas.microsoft.com/office/powerpoint/2010/main" val="305552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TARİZ</a:t>
            </a:r>
          </a:p>
          <a:p>
            <a:r>
              <a:rPr lang="tr-TR" sz="2400" dirty="0"/>
              <a:t>Söylenen bir sözün, kavramın gerçek veya mecaz anlamı dışında tamamen tersini anlatma sanatıdır. 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Adamınız, gerçekten ustaymış; onun eli değeli bizim makine kararsızlığı bıraktı; artık hiç çalışmıyor.</a:t>
            </a:r>
          </a:p>
        </p:txBody>
      </p:sp>
    </p:spTree>
    <p:extLst>
      <p:ext uri="{BB962C8B-B14F-4D97-AF65-F5344CB8AC3E}">
        <p14:creationId xmlns:p14="http://schemas.microsoft.com/office/powerpoint/2010/main" val="268871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2749" y="0"/>
            <a:ext cx="201850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LİRİK ŞİİR</a:t>
            </a:r>
          </a:p>
          <a:p>
            <a:endParaRPr lang="tr-TR" sz="2400" dirty="0"/>
          </a:p>
          <a:p>
            <a:r>
              <a:rPr lang="tr-TR" sz="2400" dirty="0"/>
              <a:t>Aşk, ayrılık, hasret, özlem konularını işleyen duygusal şiirlerdir. </a:t>
            </a:r>
          </a:p>
          <a:p>
            <a:endParaRPr lang="tr-TR" sz="2400" dirty="0"/>
          </a:p>
          <a:p>
            <a:r>
              <a:rPr lang="tr-TR" sz="2400" dirty="0"/>
              <a:t>Okurun duygularına, kalbine seslenir. </a:t>
            </a:r>
          </a:p>
          <a:p>
            <a:endParaRPr lang="tr-TR" sz="2400" dirty="0"/>
          </a:p>
          <a:p>
            <a:r>
              <a:rPr lang="tr-TR" sz="2400" dirty="0"/>
              <a:t>Divan edebiyatında gazel, şarkı; halk edebiyatında güzelleme türündeki koşma, semai lirik şiire girer. 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4689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İRSALİMESEL</a:t>
            </a:r>
          </a:p>
          <a:p>
            <a:r>
              <a:rPr lang="tr-TR" sz="2400" dirty="0"/>
              <a:t>Anlatıma güç̧ kazandırmak için söz, yazı veya şiirde; atasözü̈, özdeyiş̧ ve çok bilinen yaygın bir sözü̈ kullanma sanatıdır. 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Çağır </a:t>
            </a:r>
            <a:r>
              <a:rPr lang="tr-TR" sz="2400" i="1" dirty="0" err="1">
                <a:solidFill>
                  <a:srgbClr val="00B050"/>
                </a:solidFill>
              </a:rPr>
              <a:t>Karac'oğlan</a:t>
            </a:r>
            <a:r>
              <a:rPr lang="tr-TR" sz="2400" i="1" dirty="0">
                <a:solidFill>
                  <a:srgbClr val="00B050"/>
                </a:solidFill>
              </a:rPr>
              <a:t> çağır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Taş düştüğü yerde ağır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Gönül sevdiğinden soğur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Görülmeyi görülmeyi. 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95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TEZAT</a:t>
            </a:r>
          </a:p>
          <a:p>
            <a:r>
              <a:rPr lang="tr-TR" sz="2400" dirty="0"/>
              <a:t>Birbirinin zıddı olan duygu, düşünce ve durumları; aralarında bir ilgi kurarak aynı cümlede, mısrada veya beyitte dile getirme sanatıdır.</a:t>
            </a:r>
          </a:p>
          <a:p>
            <a:endParaRPr lang="tr-TR" sz="2400" dirty="0"/>
          </a:p>
          <a:p>
            <a:r>
              <a:rPr lang="tr-TR" sz="2400" dirty="0">
                <a:solidFill>
                  <a:srgbClr val="00B050"/>
                </a:solidFill>
              </a:rPr>
              <a:t>Çın çın </a:t>
            </a:r>
            <a:r>
              <a:rPr lang="tr-TR" sz="2400" b="1" dirty="0">
                <a:solidFill>
                  <a:srgbClr val="00B050"/>
                </a:solidFill>
              </a:rPr>
              <a:t>ötüyor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b="1" dirty="0">
                <a:solidFill>
                  <a:srgbClr val="00B050"/>
                </a:solidFill>
              </a:rPr>
              <a:t>sessizlik </a:t>
            </a:r>
          </a:p>
          <a:p>
            <a:r>
              <a:rPr lang="tr-TR" sz="2400" dirty="0">
                <a:solidFill>
                  <a:srgbClr val="00B050"/>
                </a:solidFill>
              </a:rPr>
              <a:t>Gerilmiş̧ kolum bacağım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dirty="0">
                <a:solidFill>
                  <a:srgbClr val="00B050"/>
                </a:solidFill>
              </a:rPr>
              <a:t>Aşk </a:t>
            </a:r>
            <a:r>
              <a:rPr lang="tr-TR" sz="2400" b="1" dirty="0">
                <a:solidFill>
                  <a:srgbClr val="00B050"/>
                </a:solidFill>
              </a:rPr>
              <a:t>derdiyle</a:t>
            </a:r>
            <a:r>
              <a:rPr lang="tr-TR" sz="2400" dirty="0">
                <a:solidFill>
                  <a:srgbClr val="00B050"/>
                </a:solidFill>
              </a:rPr>
              <a:t> </a:t>
            </a:r>
            <a:r>
              <a:rPr lang="tr-TR" sz="2400" dirty="0" err="1">
                <a:solidFill>
                  <a:srgbClr val="00B050"/>
                </a:solidFill>
              </a:rPr>
              <a:t>hoşem</a:t>
            </a:r>
            <a:r>
              <a:rPr lang="tr-TR" sz="2400" dirty="0">
                <a:solidFill>
                  <a:srgbClr val="00B050"/>
                </a:solidFill>
              </a:rPr>
              <a:t> elçek </a:t>
            </a:r>
            <a:r>
              <a:rPr lang="tr-TR" sz="2400" b="1" dirty="0">
                <a:solidFill>
                  <a:srgbClr val="00B050"/>
                </a:solidFill>
              </a:rPr>
              <a:t>ilacımdan</a:t>
            </a:r>
            <a:r>
              <a:rPr lang="tr-TR" sz="2400" dirty="0">
                <a:solidFill>
                  <a:srgbClr val="00B050"/>
                </a:solidFill>
              </a:rPr>
              <a:t> </a:t>
            </a:r>
            <a:r>
              <a:rPr lang="tr-TR" sz="2400" dirty="0" err="1">
                <a:solidFill>
                  <a:srgbClr val="00B050"/>
                </a:solidFill>
              </a:rPr>
              <a:t>tabib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dirty="0">
                <a:solidFill>
                  <a:srgbClr val="00B050"/>
                </a:solidFill>
              </a:rPr>
              <a:t>Kılma </a:t>
            </a:r>
            <a:r>
              <a:rPr lang="tr-TR" sz="2400" b="1" dirty="0">
                <a:solidFill>
                  <a:srgbClr val="00B050"/>
                </a:solidFill>
              </a:rPr>
              <a:t>derman</a:t>
            </a:r>
            <a:r>
              <a:rPr lang="tr-TR" sz="2400" dirty="0">
                <a:solidFill>
                  <a:srgbClr val="00B050"/>
                </a:solidFill>
              </a:rPr>
              <a:t> ki helâkim </a:t>
            </a:r>
            <a:r>
              <a:rPr lang="tr-TR" sz="2400" b="1" dirty="0">
                <a:solidFill>
                  <a:srgbClr val="00B050"/>
                </a:solidFill>
              </a:rPr>
              <a:t>zehri</a:t>
            </a:r>
            <a:r>
              <a:rPr lang="tr-TR" sz="2400" dirty="0">
                <a:solidFill>
                  <a:srgbClr val="00B050"/>
                </a:solidFill>
              </a:rPr>
              <a:t> dermanındadır </a:t>
            </a:r>
          </a:p>
        </p:txBody>
      </p:sp>
    </p:spTree>
    <p:extLst>
      <p:ext uri="{BB962C8B-B14F-4D97-AF65-F5344CB8AC3E}">
        <p14:creationId xmlns:p14="http://schemas.microsoft.com/office/powerpoint/2010/main" val="282482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TENASÜP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dirty="0"/>
              <a:t>Anlamca birbiriyle ilgili kelimelerin bir arada kullanılması sanatıdır. 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Bir </a:t>
            </a:r>
            <a:r>
              <a:rPr lang="tr-TR" sz="2400" b="1" i="1" dirty="0">
                <a:solidFill>
                  <a:srgbClr val="00B050"/>
                </a:solidFill>
              </a:rPr>
              <a:t>gemi</a:t>
            </a:r>
            <a:r>
              <a:rPr lang="tr-TR" sz="2400" i="1" dirty="0">
                <a:solidFill>
                  <a:srgbClr val="00B050"/>
                </a:solidFill>
              </a:rPr>
              <a:t> yanaştı Samsun’a sabaha karşı, 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Selam durdu </a:t>
            </a:r>
            <a:r>
              <a:rPr lang="tr-TR" sz="2400" b="1" i="1" dirty="0">
                <a:solidFill>
                  <a:srgbClr val="00B050"/>
                </a:solidFill>
              </a:rPr>
              <a:t>kayığı</a:t>
            </a:r>
            <a:r>
              <a:rPr lang="tr-TR" sz="2400" i="1" dirty="0">
                <a:solidFill>
                  <a:srgbClr val="00B050"/>
                </a:solidFill>
              </a:rPr>
              <a:t>, </a:t>
            </a:r>
            <a:r>
              <a:rPr lang="tr-TR" sz="2400" b="1" i="1" dirty="0" err="1">
                <a:solidFill>
                  <a:srgbClr val="00B050"/>
                </a:solidFill>
              </a:rPr>
              <a:t>çaparası</a:t>
            </a:r>
            <a:r>
              <a:rPr lang="tr-TR" sz="2400" i="1" dirty="0">
                <a:solidFill>
                  <a:srgbClr val="00B050"/>
                </a:solidFill>
              </a:rPr>
              <a:t>, </a:t>
            </a:r>
            <a:r>
              <a:rPr lang="tr-TR" sz="2400" b="1" i="1" dirty="0">
                <a:solidFill>
                  <a:srgbClr val="00B050"/>
                </a:solidFill>
              </a:rPr>
              <a:t>takası</a:t>
            </a:r>
            <a:r>
              <a:rPr lang="tr-TR" sz="2400" i="1" dirty="0">
                <a:solidFill>
                  <a:srgbClr val="00B050"/>
                </a:solidFill>
              </a:rPr>
              <a:t>, 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Selam durdu </a:t>
            </a:r>
            <a:r>
              <a:rPr lang="tr-TR" sz="2400" b="1" i="1" dirty="0">
                <a:solidFill>
                  <a:srgbClr val="00B050"/>
                </a:solidFill>
              </a:rPr>
              <a:t>tayfası</a:t>
            </a:r>
            <a:r>
              <a:rPr lang="tr-TR" sz="2400" i="1" dirty="0">
                <a:solidFill>
                  <a:srgbClr val="00B050"/>
                </a:solidFill>
              </a:rPr>
              <a:t>. </a:t>
            </a:r>
          </a:p>
          <a:p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03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KİNAYE</a:t>
            </a:r>
          </a:p>
          <a:p>
            <a:r>
              <a:rPr lang="tr-TR" sz="2400" dirty="0"/>
              <a:t>Bir kelimenin veya sözün hem gerçek hem de mecaz anlamını düşündürecek bicimde birlikte kullanılmasıdır. 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Yaşlı dayım, </a:t>
            </a:r>
            <a:r>
              <a:rPr lang="tr-TR" sz="2400" b="1" i="1" dirty="0">
                <a:solidFill>
                  <a:srgbClr val="00B050"/>
                </a:solidFill>
              </a:rPr>
              <a:t>gözlerini</a:t>
            </a:r>
            <a:r>
              <a:rPr lang="tr-TR" sz="2400" i="1" dirty="0">
                <a:solidFill>
                  <a:srgbClr val="00B050"/>
                </a:solidFill>
              </a:rPr>
              <a:t> dünyaya </a:t>
            </a:r>
            <a:r>
              <a:rPr lang="tr-TR" sz="2400" b="1" i="1" dirty="0">
                <a:solidFill>
                  <a:srgbClr val="00B050"/>
                </a:solidFill>
              </a:rPr>
              <a:t>yumdu</a:t>
            </a:r>
            <a:r>
              <a:rPr lang="tr-TR" sz="2400" i="1" dirty="0">
                <a:solidFill>
                  <a:srgbClr val="00B050"/>
                </a:solidFill>
              </a:rPr>
              <a:t>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İşleyen demir pas tutmaz.</a:t>
            </a:r>
            <a:br>
              <a:rPr lang="tr-TR" sz="2400" dirty="0"/>
            </a:b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18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TELMİH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r>
              <a:rPr lang="tr-TR" sz="2400" dirty="0"/>
              <a:t>Herkesçe bilinen geçmişteki bir olayı, efsaneyi, çağrıştırma, anımsatma sanatıdır. 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Ben diyorum ki ona: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— </a:t>
            </a:r>
            <a:r>
              <a:rPr lang="tr-TR" sz="2400" i="1" dirty="0" err="1">
                <a:solidFill>
                  <a:srgbClr val="00B050"/>
                </a:solidFill>
              </a:rPr>
              <a:t>Kül</a:t>
            </a:r>
            <a:r>
              <a:rPr lang="tr-TR" sz="2400" i="1" dirty="0">
                <a:solidFill>
                  <a:srgbClr val="00B050"/>
                </a:solidFill>
              </a:rPr>
              <a:t> olayım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	Kerem gibi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		yana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			yana </a:t>
            </a:r>
          </a:p>
          <a:p>
            <a:br>
              <a:rPr lang="tr-TR" sz="2400" dirty="0"/>
            </a:b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2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HÜSNÜTALİL</a:t>
            </a:r>
          </a:p>
          <a:p>
            <a:r>
              <a:rPr lang="tr-TR" sz="2400" dirty="0"/>
              <a:t>Herhangi bir olayı gerçek nedeninin dışında daha güzel ve hayali bir nedene bağlayarak açıklama sanatıdır. 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Gök masmavi bu sabah,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Güzel şeyler düşünelim diye.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Yemyeşil oluvermiş̧ ağaçlar. </a:t>
            </a:r>
          </a:p>
          <a:p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Sen geldin diye çiçekler açtı.</a:t>
            </a:r>
          </a:p>
        </p:txBody>
      </p:sp>
    </p:spTree>
    <p:extLst>
      <p:ext uri="{BB962C8B-B14F-4D97-AF65-F5344CB8AC3E}">
        <p14:creationId xmlns:p14="http://schemas.microsoft.com/office/powerpoint/2010/main" val="163668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TECAHÜLİARİF</a:t>
            </a:r>
          </a:p>
          <a:p>
            <a:r>
              <a:rPr lang="tr-TR" sz="2400" dirty="0"/>
              <a:t>Bir anlam inceliği meydana getirmek ya da nükte yapmak için, bilinen bir gerçeği bilmiyormuş̧ gibi söyleme sanatıdır. 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Sakaklarıma kar mı yağdı ne var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Benim mi Allah’ım bu çizgili yüz? 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65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7919" y="0"/>
            <a:ext cx="26302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/>
              <a:t>EDEBİ SANATLAR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TEVRİYE</a:t>
            </a:r>
          </a:p>
          <a:p>
            <a:r>
              <a:rPr lang="tr-TR" sz="2400" dirty="0"/>
              <a:t>Bir kelimenin edebi eserlerde iki gerçek anlama gelecek biçimde kullanılmasına ve bir sözcüğün yakın anlamını söyleyip uzak anlamını kastetmeye </a:t>
            </a:r>
            <a:r>
              <a:rPr lang="tr-TR" sz="2400" b="1" i="1" dirty="0"/>
              <a:t>tevriye sanatı</a:t>
            </a:r>
            <a:r>
              <a:rPr lang="tr-TR" sz="2400" dirty="0"/>
              <a:t> denir.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Bir buse mi bir gül mü verirsin dedi gönlüm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Bir nim tebessümle o afet </a:t>
            </a:r>
            <a:r>
              <a:rPr lang="tr-TR" sz="2400" i="1" u="sng" dirty="0">
                <a:solidFill>
                  <a:srgbClr val="00B050"/>
                </a:solidFill>
              </a:rPr>
              <a:t>gülüverdi</a:t>
            </a:r>
            <a:r>
              <a:rPr lang="tr-TR" sz="2400" i="1" dirty="0">
                <a:solidFill>
                  <a:srgbClr val="00B050"/>
                </a:solidFill>
              </a:rPr>
              <a:t>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Hiçbir yüz güzel değil senin </a:t>
            </a:r>
            <a:r>
              <a:rPr lang="tr-TR" sz="2400" b="1" i="1" dirty="0">
                <a:solidFill>
                  <a:srgbClr val="00B050"/>
                </a:solidFill>
              </a:rPr>
              <a:t>yüzünden</a:t>
            </a:r>
            <a:r>
              <a:rPr lang="tr-TR" sz="2400" i="1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826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İsmi farklı yönleriyle niteleyip onları çeşitli açılardan belirten sözcüklere </a:t>
            </a:r>
            <a:r>
              <a:rPr lang="tr-TR" sz="2400" dirty="0">
                <a:hlinkClick r:id="rId3"/>
              </a:rPr>
              <a:t>sıfat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Sıfatlar genellikle isimlerden önce gelir.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Sıfatlar çekim eklerini almazlar.</a:t>
            </a:r>
          </a:p>
          <a:p>
            <a:r>
              <a:rPr lang="tr-TR" sz="2400" dirty="0"/>
              <a:t>      </a:t>
            </a:r>
          </a:p>
          <a:p>
            <a:r>
              <a:rPr lang="tr-TR" sz="2400" dirty="0">
                <a:solidFill>
                  <a:srgbClr val="00B050"/>
                </a:solidFill>
              </a:rPr>
              <a:t>       Güzel araba -&gt; </a:t>
            </a:r>
            <a:r>
              <a:rPr lang="tr-TR" sz="2400" strike="sngStrike" dirty="0">
                <a:solidFill>
                  <a:srgbClr val="00B050"/>
                </a:solidFill>
              </a:rPr>
              <a:t>Güzeller </a:t>
            </a:r>
            <a:r>
              <a:rPr lang="tr-TR" sz="2400" dirty="0">
                <a:solidFill>
                  <a:srgbClr val="00B050"/>
                </a:solidFill>
              </a:rPr>
              <a:t>araba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Sıfatlar tek başlarına bulunmazlar.</a:t>
            </a:r>
          </a:p>
        </p:txBody>
      </p:sp>
    </p:spTree>
    <p:extLst>
      <p:ext uri="{BB962C8B-B14F-4D97-AF65-F5344CB8AC3E}">
        <p14:creationId xmlns:p14="http://schemas.microsoft.com/office/powerpoint/2010/main" val="217280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Sıfatlar, iki ana gruba ayrılır:</a:t>
            </a:r>
          </a:p>
          <a:p>
            <a:endParaRPr lang="tr-TR" sz="2400" dirty="0"/>
          </a:p>
          <a:p>
            <a:pPr marL="457200" indent="-457200">
              <a:buAutoNum type="arabicPeriod"/>
            </a:pPr>
            <a:r>
              <a:rPr lang="tr-TR" sz="2400" b="1" dirty="0"/>
              <a:t>Niteleme Sıfatları</a:t>
            </a:r>
          </a:p>
          <a:p>
            <a:pPr marL="457200" indent="-457200">
              <a:buAutoNum type="arabicPeriod"/>
            </a:pPr>
            <a:endParaRPr lang="tr-TR" sz="2400" b="1" dirty="0"/>
          </a:p>
          <a:p>
            <a:pPr marL="457200" indent="-457200">
              <a:buAutoNum type="arabicPeriod"/>
            </a:pPr>
            <a:r>
              <a:rPr lang="tr-TR" sz="2400" b="1" dirty="0"/>
              <a:t>Belirtme Sıfatları</a:t>
            </a:r>
          </a:p>
          <a:p>
            <a:r>
              <a:rPr lang="tr-TR" sz="2400" b="1" dirty="0">
                <a:solidFill>
                  <a:srgbClr val="0070C0"/>
                </a:solidFill>
              </a:rPr>
              <a:t>a. İşaret Sıfatı</a:t>
            </a:r>
          </a:p>
          <a:p>
            <a:r>
              <a:rPr lang="tr-TR" sz="2400" b="1" dirty="0">
                <a:solidFill>
                  <a:srgbClr val="0070C0"/>
                </a:solidFill>
              </a:rPr>
              <a:t>b. Sayı Sıfatı </a:t>
            </a:r>
            <a:r>
              <a:rPr lang="tr-TR" sz="1600" dirty="0"/>
              <a:t>(Asıl Sayı Sıfatı– Sıra Sayı Sıfatı– Üleştirme Sayı Sıfatı– Kesir Sayı Sıfatı)</a:t>
            </a:r>
          </a:p>
          <a:p>
            <a:r>
              <a:rPr lang="tr-TR" sz="2400" b="1" dirty="0">
                <a:solidFill>
                  <a:srgbClr val="0070C0"/>
                </a:solidFill>
              </a:rPr>
              <a:t>c. </a:t>
            </a:r>
            <a:r>
              <a:rPr lang="tr-TR" sz="2400" b="1" dirty="0" err="1">
                <a:solidFill>
                  <a:srgbClr val="0070C0"/>
                </a:solidFill>
              </a:rPr>
              <a:t>Belgisiz</a:t>
            </a:r>
            <a:r>
              <a:rPr lang="tr-TR" sz="2400" b="1" dirty="0">
                <a:solidFill>
                  <a:srgbClr val="0070C0"/>
                </a:solidFill>
              </a:rPr>
              <a:t> Sıfat</a:t>
            </a:r>
          </a:p>
          <a:p>
            <a:r>
              <a:rPr lang="tr-TR" sz="2400" b="1" dirty="0">
                <a:solidFill>
                  <a:srgbClr val="0070C0"/>
                </a:solidFill>
              </a:rPr>
              <a:t>d. Soru Sıfatı</a:t>
            </a:r>
          </a:p>
        </p:txBody>
      </p:sp>
    </p:spTree>
    <p:extLst>
      <p:ext uri="{BB962C8B-B14F-4D97-AF65-F5344CB8AC3E}">
        <p14:creationId xmlns:p14="http://schemas.microsoft.com/office/powerpoint/2010/main" val="290674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2749" y="0"/>
            <a:ext cx="201850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PASTORAL ŞİİR</a:t>
            </a:r>
          </a:p>
          <a:p>
            <a:endParaRPr lang="tr-TR" sz="2400" dirty="0"/>
          </a:p>
          <a:p>
            <a:r>
              <a:rPr lang="tr-TR" sz="2400" dirty="0"/>
              <a:t>Dağ, orman, kır, yayla, köy ve çoban hayatını, doğal güzellikleri ve bunlara duyulan özlemleri anlatan şiirlere pastoral şiir denir. </a:t>
            </a:r>
          </a:p>
          <a:p>
            <a:endParaRPr lang="tr-TR" sz="2400" dirty="0"/>
          </a:p>
          <a:p>
            <a:r>
              <a:rPr lang="tr-TR" sz="2400" dirty="0"/>
              <a:t>Bu tür şiirlerde doğaya karşı saygı ve sevgi söz konusudur. </a:t>
            </a:r>
          </a:p>
          <a:p>
            <a:endParaRPr lang="tr-TR" sz="2400" dirty="0"/>
          </a:p>
          <a:p>
            <a:r>
              <a:rPr lang="tr-TR" sz="2400" dirty="0"/>
              <a:t>Pastoral şiirlerin her türlü süsten, gösteriş̧ ve söz oyunlarından uzak bir yapısı vardır. 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41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1) Niteleme Sıfatları: </a:t>
            </a:r>
            <a:r>
              <a:rPr lang="tr-TR" sz="2400" dirty="0"/>
              <a:t>İsimleri ve varlıkları durum, biçim, renk ve hareketini göstererek niteleyen sıfatlardır. (Nasıl?)</a:t>
            </a:r>
          </a:p>
          <a:p>
            <a:endParaRPr lang="tr-TR" sz="2400" b="1" dirty="0"/>
          </a:p>
          <a:p>
            <a:endParaRPr lang="tr-TR" sz="2400" b="1" dirty="0"/>
          </a:p>
          <a:p>
            <a:r>
              <a:rPr lang="tr-TR" sz="2400" i="1" u="sng" dirty="0">
                <a:solidFill>
                  <a:srgbClr val="00B050"/>
                </a:solidFill>
              </a:rPr>
              <a:t>Çalışkan</a:t>
            </a:r>
            <a:r>
              <a:rPr lang="tr-TR" sz="2400" i="1" dirty="0">
                <a:solidFill>
                  <a:srgbClr val="00B050"/>
                </a:solidFill>
              </a:rPr>
              <a:t> öğrenci, </a:t>
            </a:r>
            <a:r>
              <a:rPr lang="tr-TR" sz="2400" i="1" u="sng" dirty="0">
                <a:solidFill>
                  <a:srgbClr val="00B050"/>
                </a:solidFill>
              </a:rPr>
              <a:t>kırmızı</a:t>
            </a:r>
            <a:r>
              <a:rPr lang="tr-TR" sz="2400" i="1" dirty="0">
                <a:solidFill>
                  <a:srgbClr val="00B050"/>
                </a:solidFill>
              </a:rPr>
              <a:t> kalem, </a:t>
            </a:r>
            <a:r>
              <a:rPr lang="tr-TR" sz="2400" i="1" u="sng" dirty="0">
                <a:solidFill>
                  <a:srgbClr val="00B050"/>
                </a:solidFill>
              </a:rPr>
              <a:t>mavi</a:t>
            </a:r>
            <a:r>
              <a:rPr lang="tr-TR" sz="2400" i="1" dirty="0">
                <a:solidFill>
                  <a:srgbClr val="00B050"/>
                </a:solidFill>
              </a:rPr>
              <a:t> araba, </a:t>
            </a:r>
            <a:r>
              <a:rPr lang="tr-TR" sz="2400" i="1" u="sng" dirty="0">
                <a:solidFill>
                  <a:srgbClr val="00B050"/>
                </a:solidFill>
              </a:rPr>
              <a:t>yuvarlak</a:t>
            </a:r>
            <a:r>
              <a:rPr lang="tr-TR" sz="2400" i="1" dirty="0">
                <a:solidFill>
                  <a:srgbClr val="00B050"/>
                </a:solidFill>
              </a:rPr>
              <a:t> silgi, </a:t>
            </a:r>
            <a:r>
              <a:rPr lang="tr-TR" sz="2400" i="1" u="sng" dirty="0">
                <a:solidFill>
                  <a:srgbClr val="00B050"/>
                </a:solidFill>
              </a:rPr>
              <a:t>sararmış</a:t>
            </a:r>
            <a:r>
              <a:rPr lang="tr-TR" sz="2400" i="1" dirty="0">
                <a:solidFill>
                  <a:srgbClr val="00B050"/>
                </a:solidFill>
              </a:rPr>
              <a:t> yaprak, </a:t>
            </a:r>
            <a:r>
              <a:rPr lang="tr-TR" sz="2400" i="1" u="sng" dirty="0">
                <a:solidFill>
                  <a:srgbClr val="00B050"/>
                </a:solidFill>
              </a:rPr>
              <a:t>küçük</a:t>
            </a:r>
            <a:r>
              <a:rPr lang="tr-TR" sz="2400" i="1" dirty="0">
                <a:solidFill>
                  <a:srgbClr val="00B050"/>
                </a:solidFill>
              </a:rPr>
              <a:t> çocuk, </a:t>
            </a:r>
            <a:r>
              <a:rPr lang="tr-TR" sz="2400" i="1" u="sng" dirty="0">
                <a:solidFill>
                  <a:srgbClr val="00B050"/>
                </a:solidFill>
              </a:rPr>
              <a:t>akıllı</a:t>
            </a:r>
            <a:r>
              <a:rPr lang="tr-TR" sz="2400" i="1" dirty="0">
                <a:solidFill>
                  <a:srgbClr val="00B050"/>
                </a:solidFill>
              </a:rPr>
              <a:t> tahta…</a:t>
            </a:r>
            <a:endParaRPr lang="tr-TR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86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2) Belirtme Sıfatları: </a:t>
            </a:r>
            <a:r>
              <a:rPr lang="tr-TR" sz="2400" dirty="0"/>
              <a:t>Belirtme sıfatları isimlerin öncesinde kullanılarak isimleri sayı, işaret, soru ve belgisizlik durumlarıyla belirtir.</a:t>
            </a:r>
          </a:p>
          <a:p>
            <a:r>
              <a:rPr lang="tr-TR" sz="2000" b="1" dirty="0"/>
              <a:t>1. Sayı Sıfatı</a:t>
            </a:r>
            <a:endParaRPr lang="tr-TR" sz="2000" dirty="0"/>
          </a:p>
          <a:p>
            <a:r>
              <a:rPr lang="tr-TR" sz="2000" dirty="0"/>
              <a:t>İsimleri sayıları yönüyle belirten sıfatlardır.</a:t>
            </a:r>
          </a:p>
          <a:p>
            <a:r>
              <a:rPr lang="tr-TR" sz="2000" b="1" dirty="0"/>
              <a:t>a. Asıl Sayı Sıfatı:</a:t>
            </a:r>
            <a:r>
              <a:rPr lang="tr-TR" sz="2000" dirty="0"/>
              <a:t> Varlıkların sayısını belirten sıfatlardır. (Kaç?)</a:t>
            </a:r>
          </a:p>
          <a:p>
            <a:r>
              <a:rPr lang="tr-TR" sz="2000" i="1" u="sng" dirty="0">
                <a:solidFill>
                  <a:srgbClr val="00B050"/>
                </a:solidFill>
              </a:rPr>
              <a:t>Üç</a:t>
            </a:r>
            <a:r>
              <a:rPr lang="tr-TR" sz="2000" i="1" dirty="0">
                <a:solidFill>
                  <a:srgbClr val="00B050"/>
                </a:solidFill>
              </a:rPr>
              <a:t> saat sonra gelecekti.</a:t>
            </a:r>
          </a:p>
          <a:p>
            <a:r>
              <a:rPr lang="tr-TR" sz="2000" b="1" dirty="0"/>
              <a:t>b. Sıra Sayı Sıfatı:</a:t>
            </a:r>
            <a:r>
              <a:rPr lang="tr-TR" sz="2000" dirty="0"/>
              <a:t> Belirttiği ismin ve varlığın sırasını belirtir.(Kaçıncı?)</a:t>
            </a:r>
          </a:p>
          <a:p>
            <a:r>
              <a:rPr lang="tr-TR" sz="2000" i="1" dirty="0">
                <a:solidFill>
                  <a:srgbClr val="00B050"/>
                </a:solidFill>
              </a:rPr>
              <a:t>Kitabın </a:t>
            </a:r>
            <a:r>
              <a:rPr lang="tr-TR" sz="2000" i="1" u="sng" dirty="0">
                <a:solidFill>
                  <a:srgbClr val="00B050"/>
                </a:solidFill>
              </a:rPr>
              <a:t>beşinci </a:t>
            </a:r>
            <a:r>
              <a:rPr lang="tr-TR" sz="2000" i="1" dirty="0">
                <a:solidFill>
                  <a:srgbClr val="00B050"/>
                </a:solidFill>
              </a:rPr>
              <a:t>sayfasında bu konudan bahsedilmiş.</a:t>
            </a:r>
          </a:p>
          <a:p>
            <a:r>
              <a:rPr lang="tr-TR" sz="2000" b="1" dirty="0"/>
              <a:t>c. Üleştirme Sıfatı:</a:t>
            </a:r>
            <a:r>
              <a:rPr lang="tr-TR" sz="2000" dirty="0"/>
              <a:t> Belirttiği isme paylaşma, bölüşme anlamı katan sıfattır. (Kaçar?)</a:t>
            </a:r>
          </a:p>
          <a:p>
            <a:r>
              <a:rPr lang="tr-TR" sz="2000" i="1" dirty="0">
                <a:solidFill>
                  <a:srgbClr val="00B050"/>
                </a:solidFill>
              </a:rPr>
              <a:t>Bu sınavda sıfat ve zamir konusundan </a:t>
            </a:r>
            <a:r>
              <a:rPr lang="tr-TR" sz="2000" i="1" u="sng" dirty="0">
                <a:solidFill>
                  <a:srgbClr val="00B050"/>
                </a:solidFill>
              </a:rPr>
              <a:t>altışar</a:t>
            </a:r>
            <a:r>
              <a:rPr lang="tr-TR" sz="2000" i="1" dirty="0">
                <a:solidFill>
                  <a:srgbClr val="00B050"/>
                </a:solidFill>
              </a:rPr>
              <a:t> soru çıkacak.</a:t>
            </a:r>
            <a:endParaRPr lang="tr-TR" sz="2000" dirty="0">
              <a:solidFill>
                <a:srgbClr val="00B050"/>
              </a:solidFill>
            </a:endParaRPr>
          </a:p>
          <a:p>
            <a:r>
              <a:rPr lang="tr-TR" sz="2000" b="1" dirty="0"/>
              <a:t>d. Kesir Sayı Sıfatı:</a:t>
            </a:r>
            <a:r>
              <a:rPr lang="tr-TR" sz="2000" dirty="0"/>
              <a:t> Belirtiği ismin oranını ve bütünün bir parçasını gösteren sıfattır.</a:t>
            </a:r>
          </a:p>
          <a:p>
            <a:r>
              <a:rPr lang="tr-TR" sz="2000" i="1" dirty="0">
                <a:solidFill>
                  <a:srgbClr val="00B050"/>
                </a:solidFill>
              </a:rPr>
              <a:t>Bu sınavda sınıf </a:t>
            </a:r>
            <a:r>
              <a:rPr lang="tr-TR" sz="2000" i="1" u="sng" dirty="0">
                <a:solidFill>
                  <a:srgbClr val="00B050"/>
                </a:solidFill>
              </a:rPr>
              <a:t>yüzde yetmiş</a:t>
            </a:r>
            <a:r>
              <a:rPr lang="tr-TR" sz="2000" i="1" dirty="0">
                <a:solidFill>
                  <a:srgbClr val="00B050"/>
                </a:solidFill>
              </a:rPr>
              <a:t> başarı gösterdi.</a:t>
            </a:r>
            <a:endParaRPr lang="tr-TR" sz="2000" dirty="0">
              <a:solidFill>
                <a:srgbClr val="00B050"/>
              </a:solidFill>
            </a:endParaRPr>
          </a:p>
          <a:p>
            <a:r>
              <a:rPr lang="tr-TR" sz="2000" i="1" dirty="0">
                <a:solidFill>
                  <a:srgbClr val="00B050"/>
                </a:solidFill>
              </a:rPr>
              <a:t>Öğle yemeğinde </a:t>
            </a:r>
            <a:r>
              <a:rPr lang="tr-TR" sz="2000" i="1" u="sng" dirty="0">
                <a:solidFill>
                  <a:srgbClr val="00B050"/>
                </a:solidFill>
              </a:rPr>
              <a:t>yarım</a:t>
            </a:r>
            <a:r>
              <a:rPr lang="tr-TR" sz="2000" i="1" dirty="0">
                <a:solidFill>
                  <a:srgbClr val="00B050"/>
                </a:solidFill>
              </a:rPr>
              <a:t> ekmek yedim.</a:t>
            </a:r>
            <a:endParaRPr lang="tr-TR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09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2. İşaret Sıfatı</a:t>
            </a:r>
            <a:endParaRPr lang="tr-TR" sz="2400" dirty="0"/>
          </a:p>
          <a:p>
            <a:r>
              <a:rPr lang="tr-TR" sz="2400" dirty="0"/>
              <a:t>Varlıkları işaret yoluyla yerini gösteren sıfatlardır. Başlıca işaret sıfatları şunlardır: Bu, şu, o, beriki, öteki, öbür… (Hangi?)</a:t>
            </a:r>
          </a:p>
          <a:p>
            <a:endParaRPr lang="tr-TR" sz="2400" dirty="0"/>
          </a:p>
          <a:p>
            <a:r>
              <a:rPr lang="tr-TR" sz="2400" i="1" u="sng" dirty="0">
                <a:solidFill>
                  <a:srgbClr val="00B050"/>
                </a:solidFill>
              </a:rPr>
              <a:t>Bu</a:t>
            </a:r>
            <a:r>
              <a:rPr lang="tr-TR" sz="2400" i="1" dirty="0">
                <a:solidFill>
                  <a:srgbClr val="00B050"/>
                </a:solidFill>
              </a:rPr>
              <a:t> masanın yerini değiştirin.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u="sng" dirty="0">
                <a:solidFill>
                  <a:srgbClr val="00B050"/>
                </a:solidFill>
              </a:rPr>
              <a:t>Öteki</a:t>
            </a:r>
            <a:r>
              <a:rPr lang="tr-TR" sz="2400" i="1" dirty="0">
                <a:solidFill>
                  <a:srgbClr val="00B050"/>
                </a:solidFill>
              </a:rPr>
              <a:t> çocuğu da çağırın.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u="sng" dirty="0">
                <a:solidFill>
                  <a:srgbClr val="00B050"/>
                </a:solidFill>
              </a:rPr>
              <a:t>Öbür</a:t>
            </a:r>
            <a:r>
              <a:rPr lang="tr-TR" sz="2400" i="1" dirty="0">
                <a:solidFill>
                  <a:srgbClr val="00B050"/>
                </a:solidFill>
              </a:rPr>
              <a:t> eve hırsız girmiş.</a:t>
            </a:r>
            <a:endParaRPr lang="tr-TR" sz="2400" dirty="0">
              <a:solidFill>
                <a:srgbClr val="00B050"/>
              </a:solidFill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4845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3. </a:t>
            </a:r>
            <a:r>
              <a:rPr lang="tr-TR" sz="2400" b="1" dirty="0" err="1"/>
              <a:t>Belgisiz</a:t>
            </a:r>
            <a:r>
              <a:rPr lang="tr-TR" sz="2400" b="1" dirty="0"/>
              <a:t> Sıfatlar</a:t>
            </a:r>
            <a:endParaRPr lang="tr-TR" sz="2400" dirty="0"/>
          </a:p>
          <a:p>
            <a:r>
              <a:rPr lang="tr-TR" sz="2400" dirty="0"/>
              <a:t>Belirttikleri isimleri tam olarak ve kesin olarak belirtmeyen, isimleri belli belirsiz belirten sıfatlardır. </a:t>
            </a:r>
          </a:p>
          <a:p>
            <a:r>
              <a:rPr lang="tr-TR" sz="2400" dirty="0"/>
              <a:t>Başlıca </a:t>
            </a:r>
            <a:r>
              <a:rPr lang="tr-TR" sz="2400" dirty="0" err="1"/>
              <a:t>belgisiz</a:t>
            </a:r>
            <a:r>
              <a:rPr lang="tr-TR" sz="2400" dirty="0"/>
              <a:t> sıfatlar: </a:t>
            </a:r>
            <a:r>
              <a:rPr lang="tr-TR" sz="2400" i="1" dirty="0"/>
              <a:t>Bir, Birkaç, çok, birçok, bazı, tüm, her, bütün, hiçbir, herhangi bir, kimi, birtakım…</a:t>
            </a:r>
          </a:p>
          <a:p>
            <a:endParaRPr lang="tr-TR" sz="2400" i="1" dirty="0"/>
          </a:p>
          <a:p>
            <a:r>
              <a:rPr lang="tr-TR" sz="2400" i="1" u="sng" dirty="0">
                <a:solidFill>
                  <a:srgbClr val="00B050"/>
                </a:solidFill>
              </a:rPr>
              <a:t>Tüm </a:t>
            </a:r>
            <a:r>
              <a:rPr lang="tr-TR" sz="2400" i="1" dirty="0">
                <a:solidFill>
                  <a:srgbClr val="00B050"/>
                </a:solidFill>
              </a:rPr>
              <a:t>öğrenciler karnesini aldı.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u="sng" dirty="0">
                <a:solidFill>
                  <a:srgbClr val="00B050"/>
                </a:solidFill>
              </a:rPr>
              <a:t>Bazı</a:t>
            </a:r>
            <a:r>
              <a:rPr lang="tr-TR" sz="2400" i="1" dirty="0">
                <a:solidFill>
                  <a:srgbClr val="00B050"/>
                </a:solidFill>
              </a:rPr>
              <a:t> insanlar kıymet bilmiyor…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u="sng" dirty="0">
                <a:solidFill>
                  <a:srgbClr val="00B050"/>
                </a:solidFill>
              </a:rPr>
              <a:t>Birçok</a:t>
            </a:r>
            <a:r>
              <a:rPr lang="tr-TR" sz="2400" i="1" dirty="0">
                <a:solidFill>
                  <a:srgbClr val="00B050"/>
                </a:solidFill>
              </a:rPr>
              <a:t> soruyu yanlış yaptım.</a:t>
            </a:r>
            <a:endParaRPr lang="tr-TR" sz="2400" dirty="0">
              <a:solidFill>
                <a:srgbClr val="00B050"/>
              </a:solidFill>
            </a:endParaRPr>
          </a:p>
          <a:p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216836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4872" y="0"/>
            <a:ext cx="149425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4. Soru Sıfatı</a:t>
            </a:r>
            <a:endParaRPr lang="tr-TR" sz="2400" dirty="0"/>
          </a:p>
          <a:p>
            <a:r>
              <a:rPr lang="tr-TR" sz="2400" dirty="0"/>
              <a:t>Soru sorarak isimleri belirten sıfatlardır. İsme getirilen soru sıfatlarının cevapları yine sıfat olmaktadır. </a:t>
            </a:r>
          </a:p>
          <a:p>
            <a:r>
              <a:rPr lang="tr-TR" sz="2400" dirty="0"/>
              <a:t>Soru sıfatlarının bazıları şunlardır: Hangi, nasıl, kaç, kaçıncı, kaçar, ne kadar…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Hangi arabayı aldın?   Bu arabayı aldım.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Nasıl bir kazak arıyorsun?   Boğazlı kazak arıyorum.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Kaçıncı katta oturuyorsunuz?   Beşinci katta oturuyoruz.</a:t>
            </a:r>
            <a:endParaRPr lang="tr-TR" sz="2400" dirty="0">
              <a:solidFill>
                <a:srgbClr val="00B050"/>
              </a:solidFill>
            </a:endParaRPr>
          </a:p>
          <a:p>
            <a:endParaRPr lang="tr-TR" sz="2400" dirty="0"/>
          </a:p>
          <a:p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226970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A4AF30BA-7E75-D941-9A18-CCE7B3014075}"/>
              </a:ext>
            </a:extLst>
          </p:cNvPr>
          <p:cNvSpPr txBox="1"/>
          <p:nvPr/>
        </p:nvSpPr>
        <p:spPr>
          <a:xfrm>
            <a:off x="1108765" y="4155926"/>
            <a:ext cx="6926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Comic Sans MS" panose="030F0902030302020204" pitchFamily="66" charset="0"/>
              </a:rPr>
              <a:t>Kanalımıza Abone Olmayı Unutmayın </a:t>
            </a:r>
            <a:r>
              <a:rPr lang="tr-TR" sz="2800" b="1" dirty="0">
                <a:latin typeface="Comic Sans MS" panose="030F0902030302020204" pitchFamily="66" charset="0"/>
                <a:sym typeface="Wingdings" pitchFamily="2" charset="2"/>
              </a:rPr>
              <a:t></a:t>
            </a:r>
            <a:endParaRPr lang="tr-TR" sz="2800" b="1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63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2749" y="0"/>
            <a:ext cx="201850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EPİK ŞİİR</a:t>
            </a:r>
          </a:p>
          <a:p>
            <a:endParaRPr lang="tr-TR" sz="2400" dirty="0"/>
          </a:p>
          <a:p>
            <a:r>
              <a:rPr lang="tr-TR" sz="2400" dirty="0"/>
              <a:t>Yiğitlik, kahramanlık, vatan sevgisi temalarının islendiği şiirlerdir. </a:t>
            </a:r>
          </a:p>
          <a:p>
            <a:endParaRPr lang="tr-TR" sz="2400" dirty="0"/>
          </a:p>
          <a:p>
            <a:r>
              <a:rPr lang="tr-TR" sz="2400" dirty="0"/>
              <a:t>Epik, Yunancada destan anlamına gelen epope kelimesinden gelmektedir. </a:t>
            </a:r>
          </a:p>
          <a:p>
            <a:endParaRPr lang="tr-TR" sz="2400" dirty="0"/>
          </a:p>
          <a:p>
            <a:r>
              <a:rPr lang="tr-TR" sz="2400" dirty="0"/>
              <a:t>Milletlerin hayatında derin izler bırakan tarihî olayları dile getiren destanlar da epik şiirlerdir.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448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2749" y="0"/>
            <a:ext cx="201850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SATİRİK ŞİİR</a:t>
            </a:r>
          </a:p>
          <a:p>
            <a:endParaRPr lang="tr-TR" sz="2400" dirty="0"/>
          </a:p>
          <a:p>
            <a:r>
              <a:rPr lang="tr-TR" sz="2400" dirty="0"/>
              <a:t>Bir kişi, olay veya durumu; iğneleyici sözlerle, alaylı ifadelerle eleştiren şiirdir. </a:t>
            </a:r>
          </a:p>
          <a:p>
            <a:endParaRPr lang="tr-TR" sz="2400" dirty="0"/>
          </a:p>
          <a:p>
            <a:r>
              <a:rPr lang="tr-TR" sz="2400" dirty="0"/>
              <a:t>Öğretici yönü bakımından didaktik şiir özelliği gösteren satirik şiirler, bir eleştiri içerdiği için ayrı bir tür olarak incelenir. </a:t>
            </a:r>
          </a:p>
          <a:p>
            <a:endParaRPr lang="tr-TR" sz="2400" dirty="0"/>
          </a:p>
          <a:p>
            <a:r>
              <a:rPr lang="tr-TR" sz="2400" dirty="0"/>
              <a:t>Bu tür şiirlere divan edebiyatında “hiciv”, halk edebiyatında “taşlama”, yeni edebiyatımızda ise “yergi” adı verilir.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994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2749" y="0"/>
            <a:ext cx="201850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SATİRİK ŞİİR</a:t>
            </a:r>
          </a:p>
          <a:p>
            <a:endParaRPr lang="tr-TR" sz="2400" dirty="0"/>
          </a:p>
          <a:p>
            <a:r>
              <a:rPr lang="tr-TR" i="1" dirty="0">
                <a:solidFill>
                  <a:srgbClr val="00B050"/>
                </a:solidFill>
              </a:rPr>
              <a:t>Söylersin de söz içinde şaşmazsın</a:t>
            </a:r>
            <a:br>
              <a:rPr lang="tr-TR" i="1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Helâli haramı yersin seçmezsin</a:t>
            </a:r>
            <a:br>
              <a:rPr lang="tr-TR" i="1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Nasibin kesilir de sular içmezsin</a:t>
            </a:r>
            <a:br>
              <a:rPr lang="tr-TR" i="1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Akar çaylar senin olsa ne fayda</a:t>
            </a:r>
            <a:br>
              <a:rPr lang="tr-TR" dirty="0"/>
            </a:br>
            <a:r>
              <a:rPr lang="tr-TR" dirty="0"/>
              <a:t>	Pir Sultan Abdal</a:t>
            </a:r>
          </a:p>
        </p:txBody>
      </p:sp>
    </p:spTree>
    <p:extLst>
      <p:ext uri="{BB962C8B-B14F-4D97-AF65-F5344CB8AC3E}">
        <p14:creationId xmlns:p14="http://schemas.microsoft.com/office/powerpoint/2010/main" val="86503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2749" y="0"/>
            <a:ext cx="201850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ŞİİR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DİDAKTİK ŞİİR</a:t>
            </a:r>
          </a:p>
          <a:p>
            <a:endParaRPr lang="tr-TR" sz="2400" dirty="0"/>
          </a:p>
          <a:p>
            <a:r>
              <a:rPr lang="tr-TR" sz="2400" dirty="0"/>
              <a:t>Bir şeyler öğretmek ya da bilgi vermek amacıyla yazılan şiirlerdir. </a:t>
            </a:r>
          </a:p>
          <a:p>
            <a:r>
              <a:rPr lang="tr-TR" sz="2400" dirty="0"/>
              <a:t>Bu tür şiirlerde duygu değil, düşünce ön plandadır. </a:t>
            </a:r>
          </a:p>
          <a:p>
            <a:endParaRPr lang="tr-TR" sz="2400" dirty="0"/>
          </a:p>
          <a:p>
            <a:r>
              <a:rPr lang="tr-TR" sz="2400" dirty="0"/>
              <a:t>Duygu yönü az olan bu şiirlerde kuru bir anlatım vardır ve okurun aklına seslenir. </a:t>
            </a:r>
          </a:p>
          <a:p>
            <a:endParaRPr lang="tr-TR" sz="2400" dirty="0"/>
          </a:p>
          <a:p>
            <a:r>
              <a:rPr lang="tr-TR" sz="2400" dirty="0"/>
              <a:t>Fabllar bu tür şiirlere girer.</a:t>
            </a:r>
          </a:p>
        </p:txBody>
      </p:sp>
    </p:spTree>
    <p:extLst>
      <p:ext uri="{BB962C8B-B14F-4D97-AF65-F5344CB8AC3E}">
        <p14:creationId xmlns:p14="http://schemas.microsoft.com/office/powerpoint/2010/main" val="63615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51340" y="18288"/>
            <a:ext cx="224131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NAZIM BİRİMİ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79512" y="55639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Şiirin bütününü oluşturan dizelerin kümeleniş̧ biçimine </a:t>
            </a:r>
            <a:r>
              <a:rPr lang="tr-TR" sz="2400" b="1" dirty="0">
                <a:hlinkClick r:id="rId3"/>
              </a:rPr>
              <a:t>nazım birimi</a:t>
            </a:r>
            <a:r>
              <a:rPr lang="tr-TR" sz="2400" b="1" dirty="0"/>
              <a:t> </a:t>
            </a:r>
            <a:r>
              <a:rPr lang="tr-TR" sz="2400" dirty="0"/>
              <a:t>denir.  Nazım birimi, dize gruplarını oluşturan dize sayısına göre adlandırılır. </a:t>
            </a:r>
          </a:p>
          <a:p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i="1" dirty="0"/>
              <a:t>Şiirde en küçük nazım birimine </a:t>
            </a:r>
            <a:r>
              <a:rPr lang="tr-TR" sz="2400" b="1" i="1" dirty="0"/>
              <a:t>mısra (dize) </a:t>
            </a:r>
            <a:r>
              <a:rPr lang="tr-TR" sz="2400" i="1" dirty="0"/>
              <a:t>adı verilir.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i="1" dirty="0"/>
              <a:t>İki dizeden oluşana </a:t>
            </a:r>
            <a:r>
              <a:rPr lang="tr-TR" sz="2400" b="1" i="1" dirty="0"/>
              <a:t>beyit </a:t>
            </a:r>
            <a:r>
              <a:rPr lang="tr-TR" sz="2400" i="1" dirty="0"/>
              <a:t>denir.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i="1" dirty="0"/>
              <a:t>Dört dizeden oluşan nazım birimine </a:t>
            </a:r>
            <a:r>
              <a:rPr lang="tr-TR" sz="2400" b="1" i="1" dirty="0"/>
              <a:t>dörtlük</a:t>
            </a:r>
            <a:r>
              <a:rPr lang="tr-TR" sz="2400" i="1" dirty="0"/>
              <a:t> denir.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i="1" dirty="0"/>
              <a:t>Üç̧ ve daha fazla dizeden oluşana da </a:t>
            </a:r>
            <a:r>
              <a:rPr lang="tr-TR" sz="2400" b="1" i="1" dirty="0"/>
              <a:t>bent </a:t>
            </a:r>
            <a:r>
              <a:rPr lang="tr-TR" sz="2400" i="1" dirty="0"/>
              <a:t>denir.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i="1" dirty="0"/>
          </a:p>
          <a:p>
            <a:pPr fontAlgn="base"/>
            <a:r>
              <a:rPr lang="tr-TR" i="1" dirty="0">
                <a:solidFill>
                  <a:srgbClr val="00B050"/>
                </a:solidFill>
              </a:rPr>
              <a:t>İncecikten bir kar yağar</a:t>
            </a:r>
            <a:br>
              <a:rPr lang="tr-TR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Tozar Elif Elif diye</a:t>
            </a:r>
            <a:br>
              <a:rPr lang="tr-TR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Deli gönül abdal olmuş</a:t>
            </a:r>
            <a:br>
              <a:rPr lang="tr-TR" dirty="0">
                <a:solidFill>
                  <a:srgbClr val="00B050"/>
                </a:solidFill>
              </a:rPr>
            </a:br>
            <a:r>
              <a:rPr lang="tr-TR" i="1" dirty="0">
                <a:solidFill>
                  <a:srgbClr val="00B050"/>
                </a:solidFill>
              </a:rPr>
              <a:t>Gezer Elif Elif diye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1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2355</Words>
  <Application>Microsoft Macintosh PowerPoint</Application>
  <PresentationFormat>Ekran Gösterisi (16:9)</PresentationFormat>
  <Paragraphs>404</Paragraphs>
  <Slides>45</Slides>
  <Notes>45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51" baseType="lpstr">
      <vt:lpstr>Arial</vt:lpstr>
      <vt:lpstr>Calibri</vt:lpstr>
      <vt:lpstr>Comic Sans MS</vt:lpstr>
      <vt:lpstr>Segoe Print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119</cp:revision>
  <dcterms:created xsi:type="dcterms:W3CDTF">2013-01-27T12:21:31Z</dcterms:created>
  <dcterms:modified xsi:type="dcterms:W3CDTF">2020-12-19T19:48:33Z</dcterms:modified>
</cp:coreProperties>
</file>