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57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8" autoAdjust="0"/>
    <p:restoredTop sz="94785"/>
  </p:normalViewPr>
  <p:slideViewPr>
    <p:cSldViewPr>
      <p:cViewPr varScale="1">
        <p:scale>
          <a:sx n="140" d="100"/>
          <a:sy n="140" d="100"/>
        </p:scale>
        <p:origin x="200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22.11.2020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28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893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005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6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22.11.2020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hece-olcusu-nedir-hece-olcusunun-ozellik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86127" y="0"/>
            <a:ext cx="22289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HECE ÖLÇÜSÜ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Milli ölçümüz </a:t>
            </a:r>
            <a:r>
              <a:rPr lang="tr-TR" sz="2400" dirty="0"/>
              <a:t>olan “</a:t>
            </a:r>
            <a:r>
              <a:rPr lang="tr-TR" sz="2400" b="1" i="1" dirty="0">
                <a:hlinkClick r:id="rId3"/>
              </a:rPr>
              <a:t>Hece ölçüsü</a:t>
            </a:r>
            <a:r>
              <a:rPr lang="tr-TR" sz="2400" dirty="0"/>
              <a:t>” dizelerdeki hece sayılarının eşit olması esasına </a:t>
            </a:r>
            <a:r>
              <a:rPr lang="tr-TR" sz="2400" dirty="0" smtClean="0"/>
              <a:t>dayanmaktadır. </a:t>
            </a:r>
          </a:p>
          <a:p>
            <a:endParaRPr lang="tr-TR" sz="2400" dirty="0"/>
          </a:p>
          <a:p>
            <a:r>
              <a:rPr lang="tr-TR" sz="2400" dirty="0"/>
              <a:t>Şiir okunurken bazı yerlerde duraklama olur. Hece ölçüsüyle yazılan şiirlerde ölçü̈ kalıpları içinde durulan bu yerlere </a:t>
            </a:r>
            <a:r>
              <a:rPr lang="tr-TR" sz="2400" b="1" dirty="0"/>
              <a:t>durak </a:t>
            </a:r>
            <a:r>
              <a:rPr lang="tr-TR" sz="2400" dirty="0"/>
              <a:t>denir. </a:t>
            </a:r>
          </a:p>
          <a:p>
            <a:endParaRPr lang="tr-TR" sz="2400" dirty="0" smtClean="0"/>
          </a:p>
          <a:p>
            <a:r>
              <a:rPr lang="tr-TR" sz="2400" dirty="0" smtClean="0"/>
              <a:t>İslamiyet Öncesi Türk Edebiyatı’nda da kullandığımız bir ölçüdür.</a:t>
            </a:r>
          </a:p>
          <a:p>
            <a:endParaRPr lang="tr-TR" sz="2400" dirty="0"/>
          </a:p>
          <a:p>
            <a:r>
              <a:rPr lang="tr-TR" sz="2400" dirty="0" smtClean="0"/>
              <a:t>Divan Edebiyatı’nda aruz ölçüsü hakim olsa da Milli Edebiyat ile birlikte tekrar önem kazanmıştır.</a:t>
            </a:r>
          </a:p>
          <a:p>
            <a:endParaRPr lang="tr-TR" sz="2400" dirty="0"/>
          </a:p>
          <a:p>
            <a:r>
              <a:rPr lang="tr-TR" sz="2400" dirty="0" smtClean="0"/>
              <a:t>Halk Edebiyatı ve Milli </a:t>
            </a:r>
            <a:r>
              <a:rPr lang="tr-TR" sz="2400" dirty="0" err="1" smtClean="0"/>
              <a:t>Edebiyat’ta</a:t>
            </a:r>
            <a:r>
              <a:rPr lang="tr-TR" sz="2400" dirty="0" smtClean="0"/>
              <a:t> sıklıkla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7044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86127" y="0"/>
            <a:ext cx="22289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HECE ÖLÇÜSÜ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411510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Hece ölçüsünde hece </a:t>
            </a:r>
            <a:r>
              <a:rPr lang="tr-TR" sz="2400" dirty="0" smtClean="0"/>
              <a:t>sayısı ve durak </a:t>
            </a:r>
            <a:r>
              <a:rPr lang="tr-TR" sz="2400" dirty="0"/>
              <a:t>en önemli unsurdur.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Türk </a:t>
            </a:r>
            <a:r>
              <a:rPr lang="tr-TR" sz="2400" dirty="0"/>
              <a:t>şiirinde en çok “7, 8 ve </a:t>
            </a:r>
            <a:r>
              <a:rPr lang="tr-TR" sz="2400" dirty="0" smtClean="0"/>
              <a:t>11’li” </a:t>
            </a:r>
            <a:r>
              <a:rPr lang="tr-TR" sz="2400" dirty="0"/>
              <a:t>hece ölçüsü kullanılmıştır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dirty="0">
                <a:solidFill>
                  <a:srgbClr val="FF0000"/>
                </a:solidFill>
              </a:rPr>
              <a:t>5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Serbest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6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3 + 3 </a:t>
            </a:r>
            <a:r>
              <a:rPr lang="tr-TR" dirty="0" smtClean="0">
                <a:solidFill>
                  <a:srgbClr val="FF0000"/>
                </a:solidFill>
              </a:rPr>
              <a:t>/ </a:t>
            </a:r>
            <a:r>
              <a:rPr lang="tr-TR" dirty="0">
                <a:solidFill>
                  <a:srgbClr val="FF0000"/>
                </a:solidFill>
              </a:rPr>
              <a:t>serbest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7 </a:t>
            </a:r>
            <a:r>
              <a:rPr lang="tr-TR" b="1" dirty="0" smtClean="0">
                <a:solidFill>
                  <a:srgbClr val="FF0000"/>
                </a:solidFill>
              </a:rPr>
              <a:t>heceli: </a:t>
            </a:r>
            <a:r>
              <a:rPr lang="tr-TR" b="1" dirty="0">
                <a:solidFill>
                  <a:srgbClr val="FF0000"/>
                </a:solidFill>
              </a:rPr>
              <a:t>4 + </a:t>
            </a:r>
            <a:r>
              <a:rPr lang="tr-TR" b="1" dirty="0" smtClean="0">
                <a:solidFill>
                  <a:srgbClr val="FF0000"/>
                </a:solidFill>
              </a:rPr>
              <a:t>3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8 </a:t>
            </a:r>
            <a:r>
              <a:rPr lang="tr-TR" b="1" dirty="0" smtClean="0">
                <a:solidFill>
                  <a:srgbClr val="FF0000"/>
                </a:solidFill>
              </a:rPr>
              <a:t>heceli: </a:t>
            </a:r>
            <a:r>
              <a:rPr lang="tr-TR" b="1" dirty="0">
                <a:solidFill>
                  <a:srgbClr val="FF0000"/>
                </a:solidFill>
              </a:rPr>
              <a:t>4 + </a:t>
            </a:r>
            <a:r>
              <a:rPr lang="tr-TR" b="1" dirty="0" smtClean="0">
                <a:solidFill>
                  <a:srgbClr val="FF0000"/>
                </a:solidFill>
              </a:rPr>
              <a:t>4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10 heceli: </a:t>
            </a:r>
            <a:r>
              <a:rPr lang="tr-TR" dirty="0">
                <a:solidFill>
                  <a:srgbClr val="FF0000"/>
                </a:solidFill>
              </a:rPr>
              <a:t>5 + </a:t>
            </a:r>
            <a:r>
              <a:rPr lang="tr-TR" dirty="0" smtClean="0">
                <a:solidFill>
                  <a:srgbClr val="FF0000"/>
                </a:solidFill>
              </a:rPr>
              <a:t>5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11 heceli: 6 </a:t>
            </a:r>
            <a:r>
              <a:rPr lang="tr-TR" b="1" dirty="0">
                <a:solidFill>
                  <a:srgbClr val="FF0000"/>
                </a:solidFill>
              </a:rPr>
              <a:t>+ 5 </a:t>
            </a:r>
            <a:r>
              <a:rPr lang="tr-TR" b="1" dirty="0" smtClean="0">
                <a:solidFill>
                  <a:srgbClr val="FF0000"/>
                </a:solidFill>
              </a:rPr>
              <a:t>/ 4+4+3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12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4 + 4 + 4 </a:t>
            </a:r>
            <a:r>
              <a:rPr lang="tr-TR" dirty="0" smtClean="0">
                <a:solidFill>
                  <a:srgbClr val="FF0000"/>
                </a:solidFill>
              </a:rPr>
              <a:t>/ 7 </a:t>
            </a:r>
            <a:r>
              <a:rPr lang="tr-TR" dirty="0">
                <a:solidFill>
                  <a:srgbClr val="FF0000"/>
                </a:solidFill>
              </a:rPr>
              <a:t>+ 5 </a:t>
            </a:r>
            <a:r>
              <a:rPr lang="tr-TR" dirty="0" smtClean="0">
                <a:solidFill>
                  <a:srgbClr val="FF0000"/>
                </a:solidFill>
              </a:rPr>
              <a:t>/ </a:t>
            </a:r>
            <a:r>
              <a:rPr lang="tr-TR" dirty="0">
                <a:solidFill>
                  <a:srgbClr val="FF0000"/>
                </a:solidFill>
              </a:rPr>
              <a:t>6 + 6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13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7 + 6 , 8 + 5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14 </a:t>
            </a:r>
            <a:r>
              <a:rPr lang="tr-TR" b="1" dirty="0" smtClean="0">
                <a:solidFill>
                  <a:srgbClr val="FF0000"/>
                </a:solidFill>
              </a:rPr>
              <a:t>heceli: </a:t>
            </a:r>
            <a:r>
              <a:rPr lang="tr-TR" b="1" dirty="0">
                <a:solidFill>
                  <a:srgbClr val="FF0000"/>
                </a:solidFill>
              </a:rPr>
              <a:t>7 + 7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1 5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8 + 7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16 </a:t>
            </a:r>
            <a:r>
              <a:rPr lang="tr-TR" dirty="0" smtClean="0">
                <a:solidFill>
                  <a:srgbClr val="FF0000"/>
                </a:solidFill>
              </a:rPr>
              <a:t>heceli: </a:t>
            </a:r>
            <a:r>
              <a:rPr lang="tr-TR" dirty="0">
                <a:solidFill>
                  <a:srgbClr val="FF0000"/>
                </a:solidFill>
              </a:rPr>
              <a:t>8 + 8 </a:t>
            </a:r>
            <a:r>
              <a:rPr lang="tr-TR" dirty="0" smtClean="0">
                <a:solidFill>
                  <a:srgbClr val="FF0000"/>
                </a:solidFill>
              </a:rPr>
              <a:t>/ </a:t>
            </a:r>
            <a:r>
              <a:rPr lang="tr-TR" dirty="0">
                <a:solidFill>
                  <a:srgbClr val="FF0000"/>
                </a:solidFill>
              </a:rPr>
              <a:t>4 + 4 + 4 + 4</a:t>
            </a:r>
            <a:r>
              <a:rPr lang="tr-TR" sz="2000" dirty="0">
                <a:solidFill>
                  <a:srgbClr val="FF0000"/>
                </a:solidFill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87529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86127" y="0"/>
            <a:ext cx="22289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HECE ÖLÇÜSÜ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411510"/>
            <a:ext cx="878497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i="1" u="sng" dirty="0" smtClean="0"/>
          </a:p>
          <a:p>
            <a:endParaRPr lang="tr-TR" sz="2400" i="1" u="sng" dirty="0"/>
          </a:p>
          <a:p>
            <a:pPr>
              <a:lnSpc>
                <a:spcPct val="150000"/>
              </a:lnSpc>
            </a:pPr>
            <a:r>
              <a:rPr lang="tr-TR" sz="2400" i="1" dirty="0" smtClean="0"/>
              <a:t>Okumaktan murat ne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/>
              <a:t>Kişi </a:t>
            </a:r>
            <a:r>
              <a:rPr lang="tr-TR" sz="2400" i="1" dirty="0" err="1"/>
              <a:t>Hak’kı</a:t>
            </a:r>
            <a:r>
              <a:rPr lang="tr-TR" sz="2400" i="1" dirty="0"/>
              <a:t> </a:t>
            </a:r>
            <a:r>
              <a:rPr lang="tr-TR" sz="2400" i="1" dirty="0" smtClean="0"/>
              <a:t>bilmektir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 err="1"/>
              <a:t>Çün</a:t>
            </a:r>
            <a:r>
              <a:rPr lang="tr-TR" sz="2400" i="1" dirty="0"/>
              <a:t> </a:t>
            </a:r>
            <a:r>
              <a:rPr lang="tr-TR" sz="2400" i="1" dirty="0" smtClean="0"/>
              <a:t>okudun bilmezsin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/>
              <a:t>Ha bir </a:t>
            </a:r>
            <a:r>
              <a:rPr lang="tr-TR" sz="2400" i="1" dirty="0" smtClean="0"/>
              <a:t>kuru </a:t>
            </a:r>
            <a:r>
              <a:rPr lang="tr-TR" sz="2400" i="1" dirty="0"/>
              <a:t>emektir</a:t>
            </a:r>
            <a:endParaRPr lang="tr-TR" sz="2400" dirty="0"/>
          </a:p>
          <a:p>
            <a:r>
              <a:rPr lang="tr-T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4180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86127" y="0"/>
            <a:ext cx="22289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HECE ÖLÇÜSÜ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411510"/>
            <a:ext cx="878497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i="1" u="sng" dirty="0" smtClean="0"/>
          </a:p>
          <a:p>
            <a:endParaRPr lang="tr-TR" sz="2400" i="1" u="sng" dirty="0"/>
          </a:p>
          <a:p>
            <a:pPr>
              <a:lnSpc>
                <a:spcPct val="150000"/>
              </a:lnSpc>
            </a:pPr>
            <a:r>
              <a:rPr lang="tr-TR" sz="2400" dirty="0" smtClean="0"/>
              <a:t>Ben yürürüm </a:t>
            </a:r>
            <a:r>
              <a:rPr lang="tr-TR" sz="2400" dirty="0" err="1"/>
              <a:t>yane</a:t>
            </a:r>
            <a:r>
              <a:rPr lang="tr-TR" sz="2400" dirty="0"/>
              <a:t> </a:t>
            </a:r>
            <a:r>
              <a:rPr lang="tr-TR" sz="2400" dirty="0" err="1"/>
              <a:t>yane</a:t>
            </a:r>
            <a:r>
              <a:rPr lang="tr-TR" sz="2400" dirty="0"/>
              <a:t> </a:t>
            </a:r>
            <a:br>
              <a:rPr lang="tr-TR" sz="2400" dirty="0"/>
            </a:br>
            <a:r>
              <a:rPr lang="tr-TR" sz="2400" dirty="0"/>
              <a:t>Aşk </a:t>
            </a:r>
            <a:r>
              <a:rPr lang="tr-TR" sz="2400" dirty="0" err="1" smtClean="0"/>
              <a:t>boyadi</a:t>
            </a:r>
            <a:r>
              <a:rPr lang="tr-TR" sz="2400" dirty="0" smtClean="0"/>
              <a:t> </a:t>
            </a:r>
            <a:r>
              <a:rPr lang="tr-TR" sz="2400" dirty="0"/>
              <a:t>beni </a:t>
            </a:r>
            <a:r>
              <a:rPr lang="tr-TR" sz="2400" dirty="0" err="1"/>
              <a:t>kane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Ne </a:t>
            </a:r>
            <a:r>
              <a:rPr lang="tr-TR" sz="2400" dirty="0" err="1" smtClean="0"/>
              <a:t>âkilem</a:t>
            </a:r>
            <a:r>
              <a:rPr lang="tr-TR" sz="2400" dirty="0" smtClean="0"/>
              <a:t> </a:t>
            </a:r>
            <a:r>
              <a:rPr lang="tr-TR" sz="2400" dirty="0"/>
              <a:t>ne </a:t>
            </a:r>
            <a:r>
              <a:rPr lang="tr-TR" sz="2400" dirty="0" err="1"/>
              <a:t>divâne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Gel gör </a:t>
            </a:r>
            <a:r>
              <a:rPr lang="tr-TR" sz="2400" dirty="0" smtClean="0"/>
              <a:t>beni </a:t>
            </a:r>
            <a:r>
              <a:rPr lang="tr-TR" sz="2400" dirty="0"/>
              <a:t>aşk </a:t>
            </a:r>
            <a:r>
              <a:rPr lang="tr-TR" sz="2400" dirty="0" err="1"/>
              <a:t>neyledi</a:t>
            </a:r>
            <a:endParaRPr lang="tr-TR" sz="2400" dirty="0"/>
          </a:p>
          <a:p>
            <a:r>
              <a:rPr lang="tr-T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6968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86127" y="0"/>
            <a:ext cx="22289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HECE ÖLÇÜSÜ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411510"/>
            <a:ext cx="878497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i="1" u="sng" dirty="0" smtClean="0"/>
          </a:p>
          <a:p>
            <a:endParaRPr lang="tr-TR" sz="2400" i="1" u="sng" dirty="0"/>
          </a:p>
          <a:p>
            <a:pPr>
              <a:lnSpc>
                <a:spcPct val="150000"/>
              </a:lnSpc>
            </a:pPr>
            <a:r>
              <a:rPr lang="tr-TR" sz="2400" i="1" dirty="0"/>
              <a:t>Daha deniz </a:t>
            </a:r>
            <a:r>
              <a:rPr lang="tr-TR" sz="2400" i="1" dirty="0" smtClean="0"/>
              <a:t>görmemiş̧</a:t>
            </a:r>
            <a:r>
              <a:rPr lang="tr-TR" sz="2400" i="1" dirty="0"/>
              <a:t> </a:t>
            </a:r>
            <a:r>
              <a:rPr lang="tr-TR" sz="2400" i="1" dirty="0" smtClean="0"/>
              <a:t>bir çoban çocuğuyum, </a:t>
            </a:r>
          </a:p>
          <a:p>
            <a:pPr>
              <a:lnSpc>
                <a:spcPct val="150000"/>
              </a:lnSpc>
            </a:pPr>
            <a:r>
              <a:rPr lang="tr-TR" sz="2400" i="1" dirty="0" smtClean="0"/>
              <a:t>Bu dağların eskiden aşinasıdır </a:t>
            </a:r>
            <a:r>
              <a:rPr lang="tr-TR" sz="2400" i="1" dirty="0"/>
              <a:t>soyum, </a:t>
            </a:r>
            <a:endParaRPr lang="tr-TR" sz="2400" i="1" dirty="0" smtClean="0"/>
          </a:p>
          <a:p>
            <a:pPr>
              <a:lnSpc>
                <a:spcPct val="150000"/>
              </a:lnSpc>
            </a:pPr>
            <a:r>
              <a:rPr lang="tr-TR" sz="2400" i="1" dirty="0" smtClean="0"/>
              <a:t>Bekçileri gibiyiz </a:t>
            </a:r>
            <a:r>
              <a:rPr lang="tr-TR" sz="2400" i="1" dirty="0" err="1" smtClean="0"/>
              <a:t>ebenced</a:t>
            </a:r>
            <a:r>
              <a:rPr lang="tr-TR" sz="2400" i="1" dirty="0" smtClean="0"/>
              <a:t> </a:t>
            </a:r>
            <a:r>
              <a:rPr lang="tr-TR" sz="2400" i="1" dirty="0"/>
              <a:t>buraların..</a:t>
            </a:r>
            <a:br>
              <a:rPr lang="tr-TR" sz="2400" i="1" dirty="0"/>
            </a:br>
            <a:r>
              <a:rPr lang="tr-TR" sz="2400" i="1" dirty="0"/>
              <a:t>Bu tenha </a:t>
            </a:r>
            <a:r>
              <a:rPr lang="tr-TR" sz="2400" i="1" smtClean="0"/>
              <a:t>derelerin, bu </a:t>
            </a:r>
            <a:r>
              <a:rPr lang="tr-TR" sz="2400" i="1" dirty="0" smtClean="0"/>
              <a:t>vahşi </a:t>
            </a:r>
            <a:r>
              <a:rPr lang="tr-TR" sz="2400" i="1" dirty="0"/>
              <a:t>kayaların </a:t>
            </a:r>
            <a:endParaRPr lang="tr-TR" sz="2400" dirty="0"/>
          </a:p>
          <a:p>
            <a:r>
              <a:rPr lang="tr-T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650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141</Words>
  <Application>Microsoft Macintosh PowerPoint</Application>
  <PresentationFormat>Ekran Gösterisi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106</cp:revision>
  <dcterms:created xsi:type="dcterms:W3CDTF">2013-01-27T12:21:31Z</dcterms:created>
  <dcterms:modified xsi:type="dcterms:W3CDTF">2020-11-22T09:57:39Z</dcterms:modified>
</cp:coreProperties>
</file>