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259" r:id="rId3"/>
    <p:sldId id="260" r:id="rId4"/>
    <p:sldId id="257" r:id="rId5"/>
  </p:sldIdLst>
  <p:sldSz cx="9144000" cy="5143500" type="screen16x9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 autoAdjust="0"/>
    <p:restoredTop sz="94679"/>
  </p:normalViewPr>
  <p:slideViewPr>
    <p:cSldViewPr>
      <p:cViewPr varScale="1">
        <p:scale>
          <a:sx n="139" d="100"/>
          <a:sy n="139" d="100"/>
        </p:scale>
        <p:origin x="1400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713CA-1053-4205-A2C6-90AF2B5F3A28}" type="datetimeFigureOut">
              <a:rPr lang="tr-TR" smtClean="0"/>
              <a:t>12.12.2020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EE4F2-A439-43C9-B2A1-9D3603252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24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71584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6664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57398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382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12.12.2020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12.12.2020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12.12.2020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12.12.2020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12.12.2020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12.12.2020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12.12.2020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12.12.2020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12.12.2020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12.12.2020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12.12.2020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D15D-0FDD-47EA-AC4E-36BA1E52F8ED}" type="datetimeFigureOut">
              <a:rPr lang="tr-TR" smtClean="0"/>
              <a:pPr/>
              <a:t>12.12.2020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ebiyatciyim.com/husnutalil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_ke4VQZo9TewOf-p-LSx_Q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https://www.edebiyatciyim.com/" TargetMode="Externa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564352" y="0"/>
            <a:ext cx="201529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/>
              <a:t>HÜSNÜTALİL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Herhangi bir olayı, asıl sebebinden daha başka bir sebebin genellikle de daha güzel bir sebebin sonucu olarak göstermeye </a:t>
            </a:r>
            <a:r>
              <a:rPr lang="tr-TR" sz="2400" dirty="0" err="1">
                <a:hlinkClick r:id="rId3"/>
              </a:rPr>
              <a:t>Hüsnütalil</a:t>
            </a:r>
            <a:r>
              <a:rPr lang="tr-TR" sz="2400" dirty="0"/>
              <a:t> denir.</a:t>
            </a:r>
          </a:p>
          <a:p>
            <a:endParaRPr lang="tr-TR" sz="2400" dirty="0"/>
          </a:p>
          <a:p>
            <a:r>
              <a:rPr lang="tr-TR" sz="2400" dirty="0"/>
              <a:t>Bir edebi eserde anlatılan olay ya da durumların mutlaka gerçek bir sebebi vardır ancak sanatçı anlatımı güzelleştirmek için olayı başka bir sebebe bağlamaktadır.</a:t>
            </a:r>
          </a:p>
          <a:p>
            <a:endParaRPr lang="tr-TR" sz="2400" dirty="0"/>
          </a:p>
          <a:p>
            <a:r>
              <a:rPr lang="tr-TR" sz="2400" dirty="0"/>
              <a:t>Bu hayali sebep güzel ve etkileyici olmalıdır.</a:t>
            </a:r>
          </a:p>
          <a:p>
            <a:endParaRPr lang="tr-TR" sz="2400" dirty="0"/>
          </a:p>
          <a:p>
            <a:r>
              <a:rPr lang="tr-TR" sz="2400" dirty="0" err="1"/>
              <a:t>Hüsnütalil</a:t>
            </a:r>
            <a:r>
              <a:rPr lang="tr-TR" sz="2400" dirty="0"/>
              <a:t> sanatında amaç söylenenlerin daha etkili ve estetik olmasıdır.</a:t>
            </a:r>
          </a:p>
        </p:txBody>
      </p:sp>
    </p:spTree>
    <p:extLst>
      <p:ext uri="{BB962C8B-B14F-4D97-AF65-F5344CB8AC3E}">
        <p14:creationId xmlns:p14="http://schemas.microsoft.com/office/powerpoint/2010/main" val="704485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564352" y="0"/>
            <a:ext cx="201529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/>
              <a:t>HÜSNÜTALİL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i="1" dirty="0">
                <a:solidFill>
                  <a:srgbClr val="00B050"/>
                </a:solidFill>
              </a:rPr>
              <a:t>Sen geldin diye çiçekler açtı.</a:t>
            </a:r>
          </a:p>
          <a:p>
            <a:endParaRPr lang="tr-TR" sz="2400" i="1" dirty="0">
              <a:solidFill>
                <a:srgbClr val="00B050"/>
              </a:solidFill>
            </a:endParaRPr>
          </a:p>
          <a:p>
            <a:endParaRPr lang="tr-TR" sz="2400" i="1" dirty="0">
              <a:solidFill>
                <a:srgbClr val="00B050"/>
              </a:solidFill>
            </a:endParaRPr>
          </a:p>
          <a:p>
            <a:r>
              <a:rPr lang="tr-TR" sz="2400" i="1" dirty="0">
                <a:solidFill>
                  <a:srgbClr val="00B050"/>
                </a:solidFill>
              </a:rPr>
              <a:t>Gök masmavi bu sabah, </a:t>
            </a:r>
            <a:br>
              <a:rPr lang="tr-TR" sz="2400" i="1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Güzel şeyler düşünelim diye. </a:t>
            </a:r>
            <a:br>
              <a:rPr lang="tr-TR" sz="2400" i="1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Yemyeşil oluvermiş̧ ağaçlar. </a:t>
            </a:r>
          </a:p>
          <a:p>
            <a:endParaRPr lang="tr-TR" sz="2400" i="1" dirty="0">
              <a:solidFill>
                <a:srgbClr val="00B050"/>
              </a:solidFill>
            </a:endParaRPr>
          </a:p>
          <a:p>
            <a:endParaRPr lang="tr-TR" sz="2400" i="1" dirty="0">
              <a:solidFill>
                <a:srgbClr val="00B050"/>
              </a:solidFill>
            </a:endParaRPr>
          </a:p>
          <a:p>
            <a:r>
              <a:rPr lang="tr-TR" sz="2400" i="1" dirty="0">
                <a:solidFill>
                  <a:srgbClr val="00B050"/>
                </a:solidFill>
              </a:rPr>
              <a:t>Güller yüzünün renginden utandıkları için kızardılar.</a:t>
            </a:r>
          </a:p>
          <a:p>
            <a:endParaRPr lang="tr-TR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908467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564352" y="0"/>
            <a:ext cx="201529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/>
              <a:t>HÜSNÜTALİL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i="1" dirty="0">
                <a:solidFill>
                  <a:srgbClr val="00B050"/>
                </a:solidFill>
              </a:rPr>
              <a:t>Yeni bir ülkede yem vermek için atlarına </a:t>
            </a:r>
            <a:br>
              <a:rPr lang="tr-TR" sz="2400" i="1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 Nice bin atlı kapılmıştı fetih rüzgârına</a:t>
            </a:r>
          </a:p>
          <a:p>
            <a:endParaRPr lang="tr-TR" sz="2400" i="1" dirty="0">
              <a:solidFill>
                <a:srgbClr val="00B050"/>
              </a:solidFill>
            </a:endParaRPr>
          </a:p>
          <a:p>
            <a:endParaRPr lang="tr-TR" sz="2400" i="1" dirty="0">
              <a:solidFill>
                <a:srgbClr val="00B050"/>
              </a:solidFill>
            </a:endParaRPr>
          </a:p>
          <a:p>
            <a:r>
              <a:rPr lang="tr-TR" sz="2400" i="1" dirty="0">
                <a:solidFill>
                  <a:srgbClr val="00B050"/>
                </a:solidFill>
              </a:rPr>
              <a:t>Bir an önce görülsün diye Akdeniz,</a:t>
            </a:r>
            <a:br>
              <a:rPr lang="tr-TR" sz="2400" i="1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Toroslarda ağaçlar hep çocuk kalır.</a:t>
            </a:r>
          </a:p>
          <a:p>
            <a:endParaRPr lang="tr-TR" sz="2400" i="1" dirty="0">
              <a:solidFill>
                <a:srgbClr val="00B050"/>
              </a:solidFill>
            </a:endParaRPr>
          </a:p>
          <a:p>
            <a:r>
              <a:rPr lang="tr-TR" sz="2400" i="1" dirty="0">
                <a:solidFill>
                  <a:srgbClr val="00B050"/>
                </a:solidFill>
              </a:rPr>
              <a:t>Sen gülünce güller açar Gülpembe</a:t>
            </a:r>
          </a:p>
          <a:p>
            <a:endParaRPr lang="tr-TR" sz="2400" i="1" dirty="0">
              <a:solidFill>
                <a:srgbClr val="00B050"/>
              </a:solidFill>
            </a:endParaRP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868343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08111" y="523220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/>
          </a:p>
          <a:p>
            <a:endParaRPr lang="tr-TR" sz="2400" dirty="0"/>
          </a:p>
        </p:txBody>
      </p:sp>
      <p:sp>
        <p:nvSpPr>
          <p:cNvPr id="5" name="Metin kutusu 4"/>
          <p:cNvSpPr txBox="1"/>
          <p:nvPr/>
        </p:nvSpPr>
        <p:spPr>
          <a:xfrm>
            <a:off x="1687977" y="523220"/>
            <a:ext cx="582524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Teşekkür Ederiz</a:t>
            </a:r>
            <a:r>
              <a:rPr lang="mr-IN" sz="5000" b="1" dirty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…</a:t>
            </a:r>
            <a:endParaRPr lang="tr-TR" sz="5000" b="1" dirty="0">
              <a:solidFill>
                <a:srgbClr val="FF0000"/>
              </a:solidFill>
              <a:latin typeface="Segoe Print" charset="0"/>
              <a:ea typeface="Segoe Print" charset="0"/>
              <a:cs typeface="Segoe Print" charset="0"/>
            </a:endParaRPr>
          </a:p>
        </p:txBody>
      </p:sp>
      <p:pic>
        <p:nvPicPr>
          <p:cNvPr id="6" name="Resim 5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645" y="2067694"/>
            <a:ext cx="3766428" cy="1224136"/>
          </a:xfrm>
          <a:prstGeom prst="rect">
            <a:avLst/>
          </a:prstGeom>
        </p:spPr>
      </p:pic>
      <p:pic>
        <p:nvPicPr>
          <p:cNvPr id="8" name="Resim 7">
            <a:hlinkClick r:id="rId5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067694"/>
            <a:ext cx="3990230" cy="1001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5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1608</TotalTime>
  <Words>138</Words>
  <Application>Microsoft Macintosh PowerPoint</Application>
  <PresentationFormat>Ekran Gösterisi (16:9)</PresentationFormat>
  <Paragraphs>28</Paragraphs>
  <Slides>4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Segoe Print</vt:lpstr>
      <vt:lpstr>Ofis Teması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pasa</dc:creator>
  <cp:lastModifiedBy>Microsoft Office User</cp:lastModifiedBy>
  <cp:revision>117</cp:revision>
  <dcterms:created xsi:type="dcterms:W3CDTF">2013-01-27T12:21:31Z</dcterms:created>
  <dcterms:modified xsi:type="dcterms:W3CDTF">2020-12-12T21:16:58Z</dcterms:modified>
</cp:coreProperties>
</file>