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57" r:id="rId6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23" autoAdjust="0"/>
    <p:restoredTop sz="94836"/>
  </p:normalViewPr>
  <p:slideViewPr>
    <p:cSldViewPr>
      <p:cViewPr varScale="1">
        <p:scale>
          <a:sx n="139" d="100"/>
          <a:sy n="139" d="100"/>
        </p:scale>
        <p:origin x="126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15.12.2020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38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06388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1829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9920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382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15.12.2020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15.12.2020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15.12.2020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15.12.2020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15.12.2020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15.12.2020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15.12.2020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15.12.2020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15.12.2020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15.12.2020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15.12.2020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15.12.2020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imge-nedir-imge-hakkinda-bilgi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s://www.edebiyatciyim.com/" TargetMode="Externa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4080519" y="-13682"/>
            <a:ext cx="982961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/>
              <a:t>İMGE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Gerçekliğin dışına çıkacak şekilde, şairlerin dış dünya gözlemlerinden yola çıkarak kendi hayal dünyasında oluşturduğu görüntülere </a:t>
            </a:r>
            <a:r>
              <a:rPr lang="tr-TR" sz="2400" dirty="0">
                <a:hlinkClick r:id="rId3"/>
              </a:rPr>
              <a:t>imge</a:t>
            </a:r>
            <a:r>
              <a:rPr lang="tr-TR" sz="2400" dirty="0"/>
              <a:t> denir.</a:t>
            </a:r>
          </a:p>
          <a:p>
            <a:endParaRPr lang="tr-TR" sz="2400" dirty="0"/>
          </a:p>
          <a:p>
            <a:r>
              <a:rPr lang="tr-TR" sz="2400" dirty="0"/>
              <a:t>Türk Dil Kurumu sözlüğünde imge “</a:t>
            </a:r>
            <a:r>
              <a:rPr lang="tr-TR" sz="2400" i="1" dirty="0"/>
              <a:t>Zihinde tasarlanan ve gerçekleşmesi özlenen şey, hayal</a:t>
            </a:r>
            <a:r>
              <a:rPr lang="tr-TR" sz="2400" dirty="0"/>
              <a:t>” şeklinde belirtilmektedir.</a:t>
            </a:r>
          </a:p>
          <a:p>
            <a:endParaRPr lang="tr-TR" sz="2400" dirty="0"/>
          </a:p>
          <a:p>
            <a:r>
              <a:rPr lang="tr-TR" sz="2400" dirty="0"/>
              <a:t>Sanatçılar imgeyi dış dünyada karşılığı olmayacak bir şekilde kendi zihinlerinde tasarladıklarından, imgeler alışılmışın dışında yani özgün olmak zorundadır.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4080519" y="-13682"/>
            <a:ext cx="982961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/>
              <a:t>İMGE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On binlerce kelime mevcudiyetine rağmen dil; bazı duyguların ve düşüncelerin aktarılmasında yetersiz kaldığından şairler imgeye başvurmaktadır.</a:t>
            </a:r>
          </a:p>
          <a:p>
            <a:endParaRPr lang="tr-TR" sz="2400" dirty="0"/>
          </a:p>
          <a:p>
            <a:r>
              <a:rPr lang="tr-TR" sz="2400" dirty="0"/>
              <a:t>Şiirde imgeyi tek bir sözcük halinde görebileceğimiz gibi birden fazla kelimeyle ya da dizeler boyunca da görebiliriz. </a:t>
            </a:r>
          </a:p>
        </p:txBody>
      </p:sp>
    </p:spTree>
    <p:extLst>
      <p:ext uri="{BB962C8B-B14F-4D97-AF65-F5344CB8AC3E}">
        <p14:creationId xmlns:p14="http://schemas.microsoft.com/office/powerpoint/2010/main" val="1418888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4080519" y="-13682"/>
            <a:ext cx="982961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/>
              <a:t>İMGE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i="1" dirty="0">
                <a:solidFill>
                  <a:srgbClr val="00B050"/>
                </a:solidFill>
              </a:rPr>
              <a:t>Onu her gördüğümde aklım kırılıyordu.</a:t>
            </a:r>
          </a:p>
          <a:p>
            <a:endParaRPr lang="tr-TR" sz="2400" i="1" dirty="0">
              <a:solidFill>
                <a:srgbClr val="00B050"/>
              </a:solidFill>
            </a:endParaRPr>
          </a:p>
          <a:p>
            <a:endParaRPr lang="tr-TR" sz="2400" i="1" dirty="0">
              <a:solidFill>
                <a:srgbClr val="00B050"/>
              </a:solidFill>
            </a:endParaRPr>
          </a:p>
          <a:p>
            <a:endParaRPr lang="tr-TR" sz="2400" i="1" dirty="0">
              <a:solidFill>
                <a:srgbClr val="00B050"/>
              </a:solidFill>
            </a:endParaRPr>
          </a:p>
          <a:p>
            <a:r>
              <a:rPr lang="tr-TR" sz="2400" i="1" dirty="0">
                <a:solidFill>
                  <a:srgbClr val="00B050"/>
                </a:solidFill>
              </a:rPr>
              <a:t>Oysa ay bir ateş gibi yağıyor</a:t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usul usul terliyor bir batık gemi</a:t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kan sızıyor bir halkın dinmeyen uğultusundan</a:t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ve eskiden bir </a:t>
            </a:r>
            <a:r>
              <a:rPr lang="tr-TR" sz="2400" i="1" dirty="0" err="1">
                <a:solidFill>
                  <a:srgbClr val="00B050"/>
                </a:solidFill>
              </a:rPr>
              <a:t>şehire</a:t>
            </a:r>
            <a:r>
              <a:rPr lang="tr-TR" sz="2400" i="1" dirty="0">
                <a:solidFill>
                  <a:srgbClr val="00B050"/>
                </a:solidFill>
              </a:rPr>
              <a:t> girdiğimi hatırlıyorum</a:t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bir </a:t>
            </a:r>
            <a:r>
              <a:rPr lang="tr-TR" sz="2400" i="1" dirty="0" err="1">
                <a:solidFill>
                  <a:srgbClr val="00B050"/>
                </a:solidFill>
              </a:rPr>
              <a:t>şehire</a:t>
            </a:r>
            <a:r>
              <a:rPr lang="tr-TR" sz="2400" i="1" dirty="0">
                <a:solidFill>
                  <a:srgbClr val="00B050"/>
                </a:solidFill>
              </a:rPr>
              <a:t> yerleştiğimi hatırlıyorum</a:t>
            </a:r>
          </a:p>
          <a:p>
            <a:r>
              <a:rPr lang="tr-TR" dirty="0"/>
              <a:t>			Turgut UYAR</a:t>
            </a:r>
          </a:p>
        </p:txBody>
      </p:sp>
    </p:spTree>
    <p:extLst>
      <p:ext uri="{BB962C8B-B14F-4D97-AF65-F5344CB8AC3E}">
        <p14:creationId xmlns:p14="http://schemas.microsoft.com/office/powerpoint/2010/main" val="76103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4080519" y="-13682"/>
            <a:ext cx="982961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/>
              <a:t>İMGE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i="1" dirty="0" err="1">
                <a:solidFill>
                  <a:srgbClr val="00B050"/>
                </a:solidFill>
              </a:rPr>
              <a:t>Lâkin</a:t>
            </a:r>
            <a:r>
              <a:rPr lang="tr-TR" sz="2400" i="1" dirty="0">
                <a:solidFill>
                  <a:srgbClr val="00B050"/>
                </a:solidFill>
              </a:rPr>
              <a:t> kalacak </a:t>
            </a:r>
            <a:r>
              <a:rPr lang="tr-TR" sz="2400" i="1" dirty="0" err="1">
                <a:solidFill>
                  <a:srgbClr val="00B050"/>
                </a:solidFill>
              </a:rPr>
              <a:t>doğduğumuz</a:t>
            </a:r>
            <a:r>
              <a:rPr lang="tr-TR" sz="2400" i="1" dirty="0">
                <a:solidFill>
                  <a:srgbClr val="00B050"/>
                </a:solidFill>
              </a:rPr>
              <a:t> </a:t>
            </a:r>
            <a:r>
              <a:rPr lang="tr-TR" sz="2400" i="1" dirty="0" err="1">
                <a:solidFill>
                  <a:srgbClr val="00B050"/>
                </a:solidFill>
              </a:rPr>
              <a:t>toprağa</a:t>
            </a:r>
            <a:r>
              <a:rPr lang="tr-TR" sz="2400" i="1" dirty="0">
                <a:solidFill>
                  <a:srgbClr val="00B050"/>
                </a:solidFill>
              </a:rPr>
              <a:t> bizden; </a:t>
            </a:r>
          </a:p>
          <a:p>
            <a:r>
              <a:rPr lang="tr-TR" sz="2400" i="1" dirty="0" err="1">
                <a:solidFill>
                  <a:srgbClr val="00B050"/>
                </a:solidFill>
              </a:rPr>
              <a:t>Şimşek</a:t>
            </a:r>
            <a:r>
              <a:rPr lang="tr-TR" sz="2400" i="1" dirty="0">
                <a:solidFill>
                  <a:srgbClr val="00B050"/>
                </a:solidFill>
              </a:rPr>
              <a:t> gibi bir </a:t>
            </a:r>
            <a:r>
              <a:rPr lang="tr-TR" sz="2400" i="1" dirty="0" err="1">
                <a:solidFill>
                  <a:srgbClr val="00B050"/>
                </a:solidFill>
              </a:rPr>
              <a:t>hâtıra</a:t>
            </a:r>
            <a:r>
              <a:rPr lang="tr-TR" sz="2400" i="1" dirty="0">
                <a:solidFill>
                  <a:srgbClr val="00B050"/>
                </a:solidFill>
              </a:rPr>
              <a:t> nal seslerimizden. </a:t>
            </a:r>
          </a:p>
          <a:p>
            <a:endParaRPr lang="tr-TR" sz="2400" i="1" dirty="0">
              <a:solidFill>
                <a:srgbClr val="00B050"/>
              </a:solidFill>
              <a:effectLst/>
            </a:endParaRPr>
          </a:p>
          <a:p>
            <a:endParaRPr lang="tr-TR" sz="2400" i="1" dirty="0">
              <a:solidFill>
                <a:srgbClr val="00B050"/>
              </a:solidFill>
            </a:endParaRPr>
          </a:p>
          <a:p>
            <a:r>
              <a:rPr lang="tr-TR" sz="2400" dirty="0">
                <a:solidFill>
                  <a:srgbClr val="00B050"/>
                </a:solidFill>
              </a:rPr>
              <a:t>Eğilmiş arza, kanar, muttasıl kanar güller;</a:t>
            </a:r>
            <a:br>
              <a:rPr lang="tr-TR" sz="2400" dirty="0">
                <a:solidFill>
                  <a:srgbClr val="00B050"/>
                </a:solidFill>
              </a:rPr>
            </a:br>
            <a:r>
              <a:rPr lang="tr-TR" sz="2400" dirty="0">
                <a:solidFill>
                  <a:srgbClr val="00B050"/>
                </a:solidFill>
              </a:rPr>
              <a:t>Durur alev gibi dallarda kanlı bülbüller.</a:t>
            </a:r>
            <a:br>
              <a:rPr lang="tr-TR" sz="2400" dirty="0">
                <a:solidFill>
                  <a:srgbClr val="00B050"/>
                </a:solidFill>
              </a:rPr>
            </a:br>
            <a:r>
              <a:rPr lang="tr-TR" sz="2400" dirty="0">
                <a:solidFill>
                  <a:srgbClr val="00B050"/>
                </a:solidFill>
              </a:rPr>
              <a:t>Sular mı yandı? Neden tunca benziyor mermer?</a:t>
            </a:r>
            <a:endParaRPr lang="tr-TR" sz="2400" dirty="0">
              <a:solidFill>
                <a:srgbClr val="00B05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47617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1513</TotalTime>
  <Words>202</Words>
  <Application>Microsoft Macintosh PowerPoint</Application>
  <PresentationFormat>Ekran Gösterisi (16:9)</PresentationFormat>
  <Paragraphs>29</Paragraphs>
  <Slides>5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Segoe Print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User</cp:lastModifiedBy>
  <cp:revision>118</cp:revision>
  <dcterms:created xsi:type="dcterms:W3CDTF">2013-01-27T12:21:31Z</dcterms:created>
  <dcterms:modified xsi:type="dcterms:W3CDTF">2020-12-15T11:23:05Z</dcterms:modified>
</cp:coreProperties>
</file>