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3" autoAdjust="0"/>
    <p:restoredTop sz="94679"/>
  </p:normalViewPr>
  <p:slideViewPr>
    <p:cSldViewPr>
      <p:cViewPr varScale="1">
        <p:scale>
          <a:sx n="139" d="100"/>
          <a:sy n="139" d="100"/>
        </p:scale>
        <p:origin x="12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17.12.2020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203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060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486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273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77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17.12.2020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kafiye-uyak-nedir-kafiye-cesitler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141" y="0"/>
            <a:ext cx="266771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KAFİYE ÇEŞİTLERİ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Yine dize sonlarında bulunan, rediften önce gelen, görevleri farklı olan ses veya ek benzerliklerine </a:t>
            </a:r>
            <a:r>
              <a:rPr lang="tr-TR" sz="2400" dirty="0">
                <a:hlinkClick r:id="rId3"/>
              </a:rPr>
              <a:t>kafiye</a:t>
            </a:r>
            <a:r>
              <a:rPr lang="tr-TR" sz="2400" dirty="0"/>
              <a:t> denir. 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rgbClr val="00B0F0"/>
                </a:solidFill>
              </a:rPr>
              <a:t>Kafiye Çeşitleri</a:t>
            </a:r>
          </a:p>
          <a:p>
            <a:pPr marL="457200" indent="-457200">
              <a:buAutoNum type="arabicParenR"/>
            </a:pPr>
            <a:r>
              <a:rPr lang="tr-TR" sz="2400" b="1" i="1" dirty="0">
                <a:solidFill>
                  <a:srgbClr val="FF0000"/>
                </a:solidFill>
              </a:rPr>
              <a:t>Yarım Kafiye</a:t>
            </a:r>
          </a:p>
          <a:p>
            <a:pPr marL="457200" indent="-457200">
              <a:buAutoNum type="arabicParenR"/>
            </a:pPr>
            <a:r>
              <a:rPr lang="tr-TR" sz="2400" b="1" i="1" dirty="0">
                <a:solidFill>
                  <a:srgbClr val="FF0000"/>
                </a:solidFill>
              </a:rPr>
              <a:t>Tam Kafiye</a:t>
            </a:r>
          </a:p>
          <a:p>
            <a:pPr marL="457200" indent="-457200">
              <a:buAutoNum type="arabicParenR"/>
            </a:pPr>
            <a:r>
              <a:rPr lang="tr-TR" sz="2400" b="1" i="1" dirty="0">
                <a:solidFill>
                  <a:srgbClr val="FF0000"/>
                </a:solidFill>
              </a:rPr>
              <a:t>Zengin Kafiye</a:t>
            </a:r>
          </a:p>
          <a:p>
            <a:pPr marL="457200" indent="-457200">
              <a:buAutoNum type="arabicParenR"/>
            </a:pPr>
            <a:r>
              <a:rPr lang="tr-TR" sz="2400" b="1" i="1" dirty="0">
                <a:solidFill>
                  <a:srgbClr val="FF0000"/>
                </a:solidFill>
              </a:rPr>
              <a:t>Tunç Kafiye</a:t>
            </a:r>
          </a:p>
          <a:p>
            <a:pPr marL="457200" indent="-457200">
              <a:buAutoNum type="arabicParenR"/>
            </a:pPr>
            <a:r>
              <a:rPr lang="tr-TR" sz="2400" b="1" i="1" dirty="0" err="1">
                <a:solidFill>
                  <a:srgbClr val="FF0000"/>
                </a:solidFill>
              </a:rPr>
              <a:t>Cinaslı</a:t>
            </a:r>
            <a:r>
              <a:rPr lang="tr-TR" sz="2400" b="1" i="1" dirty="0">
                <a:solidFill>
                  <a:srgbClr val="FF0000"/>
                </a:solidFill>
              </a:rPr>
              <a:t> Kafiye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141" y="0"/>
            <a:ext cx="266771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KAFİYE ÇEŞİTLERİ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Yarım Kafiye</a:t>
            </a:r>
          </a:p>
          <a:p>
            <a:endParaRPr lang="tr-TR" sz="2400" dirty="0"/>
          </a:p>
          <a:p>
            <a:r>
              <a:rPr lang="tr-TR" sz="2400" dirty="0"/>
              <a:t>Dize sonlarında sadece bir ses benzerliğinden oluşan uyağa </a:t>
            </a:r>
            <a:r>
              <a:rPr lang="tr-TR" sz="2400" b="1" dirty="0"/>
              <a:t>Yarım Kafiye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i="1" dirty="0"/>
              <a:t>Koluma taktılar teli</a:t>
            </a:r>
            <a:br>
              <a:rPr lang="tr-TR" sz="2400" dirty="0"/>
            </a:br>
            <a:r>
              <a:rPr lang="tr-TR" sz="2400" i="1" dirty="0"/>
              <a:t>Söyletirler bin bir dili</a:t>
            </a:r>
            <a:br>
              <a:rPr lang="tr-TR" sz="2400" dirty="0"/>
            </a:br>
            <a:r>
              <a:rPr lang="tr-TR" sz="2400" i="1" dirty="0"/>
              <a:t>Oldum </a:t>
            </a:r>
            <a:r>
              <a:rPr lang="tr-TR" sz="2400" i="1" dirty="0" err="1"/>
              <a:t>Ayn</a:t>
            </a:r>
            <a:r>
              <a:rPr lang="tr-TR" sz="2400" i="1" dirty="0"/>
              <a:t>-ı cem bülbülü</a:t>
            </a:r>
            <a:br>
              <a:rPr lang="tr-TR" sz="2400" dirty="0"/>
            </a:br>
            <a:r>
              <a:rPr lang="tr-TR" sz="2400" i="1" dirty="0"/>
              <a:t>Ben </a:t>
            </a:r>
            <a:r>
              <a:rPr lang="tr-TR" sz="2400" i="1" dirty="0" err="1"/>
              <a:t>anın'çin</a:t>
            </a:r>
            <a:r>
              <a:rPr lang="tr-TR" sz="2400" i="1" dirty="0"/>
              <a:t> </a:t>
            </a:r>
            <a:r>
              <a:rPr lang="tr-TR" sz="2400" i="1" dirty="0" err="1"/>
              <a:t>inilerim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268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141" y="0"/>
            <a:ext cx="266771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KAFİYE ÇEŞİTLERİ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Tam Kafiye</a:t>
            </a:r>
          </a:p>
          <a:p>
            <a:endParaRPr lang="tr-TR" sz="2400" dirty="0"/>
          </a:p>
          <a:p>
            <a:r>
              <a:rPr lang="tr-TR" sz="2400" dirty="0"/>
              <a:t>Dize sonlarında iki ses benzerliğinden oluşan uyağa Tam Kafiye denir.</a:t>
            </a:r>
          </a:p>
          <a:p>
            <a:endParaRPr lang="tr-TR" sz="2400" dirty="0"/>
          </a:p>
          <a:p>
            <a:r>
              <a:rPr lang="tr-TR" sz="2400" i="1" dirty="0"/>
              <a:t>Hani dün kokladığım saç, hani badem</a:t>
            </a:r>
            <a:br>
              <a:rPr lang="tr-TR" sz="2400" i="1" dirty="0"/>
            </a:br>
            <a:r>
              <a:rPr lang="tr-TR" sz="2400" i="1" dirty="0"/>
              <a:t>Gözlü güzel, hani </a:t>
            </a:r>
            <a:r>
              <a:rPr lang="tr-TR" sz="2400" i="1" dirty="0" err="1"/>
              <a:t>hürrem</a:t>
            </a:r>
            <a:r>
              <a:rPr lang="tr-TR" sz="2400" i="1" dirty="0"/>
              <a:t>, hani kösem?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1245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141" y="0"/>
            <a:ext cx="266771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KAFİYE ÇEŞİTLERİ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Zengin Kafiye</a:t>
            </a:r>
          </a:p>
          <a:p>
            <a:endParaRPr lang="tr-TR" sz="2400" dirty="0"/>
          </a:p>
          <a:p>
            <a:r>
              <a:rPr lang="tr-TR" sz="2400" dirty="0"/>
              <a:t>Dize sonlarında en az üç ses benzerliğinden oluşan uyağa </a:t>
            </a:r>
            <a:r>
              <a:rPr lang="tr-TR" sz="2400" b="1" dirty="0"/>
              <a:t>Zengin Kafiye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i="1" dirty="0"/>
              <a:t>Baygın bir ihtizaz ile </a:t>
            </a:r>
            <a:r>
              <a:rPr lang="tr-TR" sz="2400" i="1" dirty="0" err="1"/>
              <a:t>bi</a:t>
            </a:r>
            <a:r>
              <a:rPr lang="tr-TR" sz="2400" i="1" dirty="0"/>
              <a:t>-huş akar dere,</a:t>
            </a:r>
            <a:br>
              <a:rPr lang="tr-TR" sz="2400" i="1" dirty="0"/>
            </a:br>
            <a:r>
              <a:rPr lang="tr-TR" sz="2400" i="1" dirty="0"/>
              <a:t>Sahillerinde çocuklar uzanmış çemenlere.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2843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141" y="0"/>
            <a:ext cx="266771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KAFİYE ÇEŞİTLERİ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Tunç Kafiye</a:t>
            </a:r>
          </a:p>
          <a:p>
            <a:endParaRPr lang="tr-TR" sz="2400" dirty="0"/>
          </a:p>
          <a:p>
            <a:r>
              <a:rPr lang="tr-TR" sz="2400" dirty="0"/>
              <a:t>Dize sonlarında yer alan kelimelerden birisi diğer dize sonundaki kelimenin içinde aynen geçerse buna </a:t>
            </a:r>
            <a:r>
              <a:rPr lang="tr-TR" sz="2400" b="1" dirty="0"/>
              <a:t>Tunç Kafiye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i="1" dirty="0"/>
              <a:t>Ufku tutuşturmadan fecrin ilk alevleri </a:t>
            </a:r>
          </a:p>
          <a:p>
            <a:r>
              <a:rPr lang="tr-TR" sz="2400" i="1" dirty="0"/>
              <a:t>Arkamızda kalıyor şehrin kenar evleri</a:t>
            </a:r>
          </a:p>
          <a:p>
            <a:endParaRPr lang="tr-TR" sz="2400" i="1" dirty="0"/>
          </a:p>
          <a:p>
            <a:r>
              <a:rPr lang="tr-TR" sz="2400" dirty="0"/>
              <a:t>Hey Emre’m Yunus </a:t>
            </a:r>
            <a:r>
              <a:rPr lang="tr-TR" sz="2400" dirty="0" err="1"/>
              <a:t>biçâre</a:t>
            </a:r>
            <a:br>
              <a:rPr lang="tr-TR" sz="2400" dirty="0"/>
            </a:br>
            <a:r>
              <a:rPr lang="tr-TR" sz="2400" dirty="0"/>
              <a:t>Bulunmaz derdine </a:t>
            </a:r>
            <a:r>
              <a:rPr lang="tr-TR" sz="2400" dirty="0" err="1"/>
              <a:t>çâre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4068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141" y="0"/>
            <a:ext cx="266771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KAFİYE ÇEŞİTLERİ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>
                <a:solidFill>
                  <a:srgbClr val="FF0000"/>
                </a:solidFill>
              </a:rPr>
              <a:t>Cinaslı</a:t>
            </a:r>
            <a:r>
              <a:rPr lang="tr-TR" sz="2400" b="1" dirty="0">
                <a:solidFill>
                  <a:srgbClr val="FF0000"/>
                </a:solidFill>
              </a:rPr>
              <a:t> Kafiye</a:t>
            </a:r>
            <a:endParaRPr lang="tr-TR" sz="2400" dirty="0"/>
          </a:p>
          <a:p>
            <a:r>
              <a:rPr lang="tr-TR" sz="2400" dirty="0"/>
              <a:t>Aynı seslerden oluşan fakat farklı anlamları karşılayan kelimelerle yapılan kafiyeye </a:t>
            </a:r>
            <a:r>
              <a:rPr lang="tr-TR" sz="2400" b="1" dirty="0" err="1"/>
              <a:t>Cinaslı</a:t>
            </a:r>
            <a:r>
              <a:rPr lang="tr-TR" sz="2400" b="1" dirty="0"/>
              <a:t> Kafiye </a:t>
            </a:r>
            <a:r>
              <a:rPr lang="tr-TR" sz="2400" dirty="0"/>
              <a:t>denir. </a:t>
            </a:r>
          </a:p>
          <a:p>
            <a:endParaRPr lang="tr-TR" sz="2400" dirty="0"/>
          </a:p>
          <a:p>
            <a:r>
              <a:rPr lang="tr-TR" sz="2400" i="1" dirty="0"/>
              <a:t>Bulutta şaha kalkmış Fatih’ten kalma kır at; </a:t>
            </a:r>
          </a:p>
          <a:p>
            <a:r>
              <a:rPr lang="tr-TR" sz="2400" i="1" dirty="0"/>
              <a:t>Pırlantadan kubbeler, belki bir milyar kırat...</a:t>
            </a:r>
          </a:p>
          <a:p>
            <a:endParaRPr lang="tr-TR" sz="2400" dirty="0"/>
          </a:p>
          <a:p>
            <a:r>
              <a:rPr lang="tr-TR" sz="2400" i="1" dirty="0"/>
              <a:t>Adam aman kuzusu </a:t>
            </a:r>
            <a:br>
              <a:rPr lang="tr-TR" sz="2400" i="1" dirty="0"/>
            </a:br>
            <a:r>
              <a:rPr lang="tr-TR" sz="2400" i="1" dirty="0"/>
              <a:t>Çay kuru çeşme kuru </a:t>
            </a:r>
          </a:p>
          <a:p>
            <a:r>
              <a:rPr lang="tr-TR" sz="2400" i="1" dirty="0"/>
              <a:t>Nerden içsin kuzu su </a:t>
            </a:r>
          </a:p>
          <a:p>
            <a:r>
              <a:rPr lang="tr-TR" sz="2400" i="1" dirty="0"/>
              <a:t>Beni yakıp yandıran </a:t>
            </a:r>
          </a:p>
          <a:p>
            <a:r>
              <a:rPr lang="tr-TR" sz="2400" i="1" dirty="0"/>
              <a:t>Bir ananın kuzusu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8531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A4AF30BA-7E75-D941-9A18-CCE7B3014075}"/>
              </a:ext>
            </a:extLst>
          </p:cNvPr>
          <p:cNvSpPr txBox="1"/>
          <p:nvPr/>
        </p:nvSpPr>
        <p:spPr>
          <a:xfrm>
            <a:off x="1303125" y="4155926"/>
            <a:ext cx="6594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Comic Sans MS" panose="030F0902030302020204" pitchFamily="66" charset="0"/>
              </a:rPr>
              <a:t>Kanalımıza Abone Olmayı Unutmayın </a:t>
            </a:r>
            <a:r>
              <a:rPr lang="tr-TR" sz="2800" b="1" dirty="0">
                <a:latin typeface="Comic Sans MS" panose="030F0902030302020204" pitchFamily="66" charset="0"/>
                <a:sym typeface="Wingdings" pitchFamily="2" charset="2"/>
              </a:rPr>
              <a:t></a:t>
            </a:r>
            <a:endParaRPr lang="tr-TR" sz="2800" b="1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236</Words>
  <Application>Microsoft Macintosh PowerPoint</Application>
  <PresentationFormat>Ekran Gösterisi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Comic Sans MS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119</cp:revision>
  <dcterms:created xsi:type="dcterms:W3CDTF">2013-01-27T12:21:31Z</dcterms:created>
  <dcterms:modified xsi:type="dcterms:W3CDTF">2020-12-17T16:06:51Z</dcterms:modified>
</cp:coreProperties>
</file>