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4737"/>
  </p:normalViewPr>
  <p:slideViewPr>
    <p:cSldViewPr>
      <p:cViewPr varScale="1">
        <p:scale>
          <a:sx n="141" d="100"/>
          <a:sy n="141" d="100"/>
        </p:scale>
        <p:origin x="13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02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5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20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0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07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kafiye-semas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Dize </a:t>
            </a:r>
            <a:r>
              <a:rPr lang="tr-TR" sz="2400" dirty="0"/>
              <a:t>sonlarındaki kelimeler arasındaki </a:t>
            </a:r>
            <a:r>
              <a:rPr lang="tr-TR" sz="2400" dirty="0" smtClean="0"/>
              <a:t>benzerliklere göre bir gruplandırma yapılmasına </a:t>
            </a:r>
            <a:r>
              <a:rPr lang="tr-TR" sz="2400" dirty="0">
                <a:hlinkClick r:id="rId3"/>
              </a:rPr>
              <a:t>kafiye şeması</a:t>
            </a:r>
            <a:r>
              <a:rPr lang="tr-TR" sz="2400" dirty="0"/>
              <a:t>; kafiye düzeni ya da uyak örgüsü </a:t>
            </a:r>
            <a:r>
              <a:rPr lang="tr-TR" sz="2400" dirty="0" smtClean="0"/>
              <a:t>denir.</a:t>
            </a:r>
          </a:p>
          <a:p>
            <a:endParaRPr lang="tr-TR" sz="2400" dirty="0"/>
          </a:p>
          <a:p>
            <a:r>
              <a:rPr lang="tr-TR" sz="2400" dirty="0"/>
              <a:t>Kafiye şeması, şiirde ahengi sağlamak için kullanılan unsurlardan birisidir. </a:t>
            </a:r>
          </a:p>
          <a:p>
            <a:endParaRPr lang="tr-TR" sz="2400" dirty="0" smtClean="0"/>
          </a:p>
          <a:p>
            <a:r>
              <a:rPr lang="tr-TR" sz="2400" dirty="0"/>
              <a:t>Dize sonlarındaki kafiye benzerliklerine dizeler gruplandırılırken genellikle </a:t>
            </a:r>
            <a:r>
              <a:rPr lang="tr-TR" sz="2400" dirty="0" smtClean="0"/>
              <a:t>“a” harfinden </a:t>
            </a:r>
            <a:r>
              <a:rPr lang="tr-TR" sz="2400" dirty="0"/>
              <a:t>başlamak üzere </a:t>
            </a:r>
            <a:r>
              <a:rPr lang="tr-TR" sz="2400" dirty="0" err="1"/>
              <a:t>harflendirme</a:t>
            </a:r>
            <a:r>
              <a:rPr lang="tr-TR" sz="2400" dirty="0"/>
              <a:t> yapılır.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/>
              <a:t>NOT: </a:t>
            </a:r>
            <a:r>
              <a:rPr lang="tr-TR" sz="2400" dirty="0"/>
              <a:t>Şiirdeki kafiye düzenine göre Türk şiirinde çeşitli nazım biçimleri oluşur.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a) Düz Kafiye</a:t>
            </a:r>
          </a:p>
          <a:p>
            <a:r>
              <a:rPr lang="tr-TR" sz="2400" dirty="0"/>
              <a:t>Bir dörtlükteki dizelerin </a:t>
            </a:r>
            <a:r>
              <a:rPr lang="tr-TR" sz="2400" dirty="0" err="1"/>
              <a:t>a,a,a,a</a:t>
            </a:r>
            <a:r>
              <a:rPr lang="tr-TR" sz="2400" dirty="0"/>
              <a:t> ya da </a:t>
            </a:r>
            <a:r>
              <a:rPr lang="tr-TR" sz="2400" dirty="0" err="1"/>
              <a:t>a,a,a,b</a:t>
            </a:r>
            <a:r>
              <a:rPr lang="tr-TR" sz="2400" dirty="0"/>
              <a:t> şeklinde sıralanmasına düz kafiye denir.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Görüldüğü </a:t>
            </a:r>
            <a:r>
              <a:rPr lang="tr-TR" sz="2400" dirty="0"/>
              <a:t>gibi ilk üç dize ya da dört dizenin tamamında bir benzerlik söz konusudur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Gene bülbül bilir gülün hâlinden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Yeter deli oldum yârin elinden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Âşık aşıp gelir yaya belinden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Yardan bize gel olduğu zamandır</a:t>
            </a:r>
          </a:p>
        </p:txBody>
      </p:sp>
    </p:spTree>
    <p:extLst>
      <p:ext uri="{BB962C8B-B14F-4D97-AF65-F5344CB8AC3E}">
        <p14:creationId xmlns:p14="http://schemas.microsoft.com/office/powerpoint/2010/main" val="78910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b) Çapraz Kafiye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Bu kafiye düzeninde ise çaprazlama bir şekilde birinci ve üçüncü dize ile ikinci ve dördüncü dize arasında bir ses benzerliği vardır.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Çapraz </a:t>
            </a:r>
            <a:r>
              <a:rPr lang="tr-TR" sz="2400" dirty="0"/>
              <a:t>kafiyenin düzeni şu şekildedir: </a:t>
            </a:r>
            <a:r>
              <a:rPr lang="tr-TR" sz="2400" dirty="0" err="1" smtClean="0"/>
              <a:t>a,b,a,b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El gibi dolaşma Anadolu’nda,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Arkadaş, yurdunu içinden tanı.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Dinle bir yosmayı pınar yolunda,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Dinle bir yaylada garip çobanı</a:t>
            </a:r>
          </a:p>
        </p:txBody>
      </p:sp>
    </p:spTree>
    <p:extLst>
      <p:ext uri="{BB962C8B-B14F-4D97-AF65-F5344CB8AC3E}">
        <p14:creationId xmlns:p14="http://schemas.microsoft.com/office/powerpoint/2010/main" val="164411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c) Sarma Kafiye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Bu kafiye şemasında birinci ile dördüncü dize, ikinci dile ile üçüncü dize arasında bir benzerlik söz konusudur.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Yani </a:t>
            </a:r>
            <a:r>
              <a:rPr lang="tr-TR" sz="2400" dirty="0"/>
              <a:t>bir ve dördüncü dize ikinci ve üçüncü dizeyi sardığından bu düzene sarma ya sarmal kafiye denir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Bozkırın ortası bir kara duman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Bitmez yelleri, soğuğu bitmez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Yaz bahar gelmeden kar kalkıp gitmez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Bulutlu göklere ağlıyor aman</a:t>
            </a:r>
          </a:p>
        </p:txBody>
      </p:sp>
    </p:spTree>
    <p:extLst>
      <p:ext uri="{BB962C8B-B14F-4D97-AF65-F5344CB8AC3E}">
        <p14:creationId xmlns:p14="http://schemas.microsoft.com/office/powerpoint/2010/main" val="7880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d) Mani Tipi Kafiye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Türk edebiyatında yaygın bir nazım biçimi olan ve tek dörtlükten oluşan manilerin kafiye şeması olan </a:t>
            </a:r>
            <a:r>
              <a:rPr lang="tr-TR" sz="2400" dirty="0" err="1"/>
              <a:t>a,a,x,a</a:t>
            </a:r>
            <a:r>
              <a:rPr lang="tr-TR" sz="2400" dirty="0"/>
              <a:t> şeklindeki düzen şiirlerde karşımıza çıkmaktadır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Arabası sürgülü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Saçları da örgülü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Babasından istedim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Güzel yüzlü sümbülü</a:t>
            </a:r>
          </a:p>
        </p:txBody>
      </p:sp>
    </p:spTree>
    <p:extLst>
      <p:ext uri="{BB962C8B-B14F-4D97-AF65-F5344CB8AC3E}">
        <p14:creationId xmlns:p14="http://schemas.microsoft.com/office/powerpoint/2010/main" val="179298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409407" y="0"/>
            <a:ext cx="238238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KAFİYE DÜZENİ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e) </a:t>
            </a:r>
            <a:r>
              <a:rPr lang="tr-TR" sz="2400" b="1" dirty="0" err="1">
                <a:solidFill>
                  <a:srgbClr val="FF0000"/>
                </a:solidFill>
              </a:rPr>
              <a:t>Örüşük</a:t>
            </a:r>
            <a:r>
              <a:rPr lang="tr-TR" sz="2400" b="1" dirty="0">
                <a:solidFill>
                  <a:srgbClr val="FF0000"/>
                </a:solidFill>
              </a:rPr>
              <a:t> Kafiye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Üç dizeli bentlerde kullanılan ve ilk örnekleri Servet-i </a:t>
            </a:r>
            <a:r>
              <a:rPr lang="tr-TR" sz="2400" dirty="0" err="1"/>
              <a:t>Fünun</a:t>
            </a:r>
            <a:r>
              <a:rPr lang="tr-TR" sz="2400" dirty="0"/>
              <a:t> döneminde verilmiş bir uyak örgüsü çeşididir. (</a:t>
            </a:r>
            <a:r>
              <a:rPr lang="tr-TR" sz="2400" dirty="0" smtClean="0"/>
              <a:t>aba</a:t>
            </a:r>
            <a:r>
              <a:rPr lang="tr-TR" sz="2400" dirty="0"/>
              <a:t>, </a:t>
            </a:r>
            <a:r>
              <a:rPr lang="tr-TR" sz="2400" dirty="0" err="1"/>
              <a:t>bcb</a:t>
            </a:r>
            <a:r>
              <a:rPr lang="tr-TR" sz="2400" dirty="0"/>
              <a:t>, </a:t>
            </a:r>
            <a:r>
              <a:rPr lang="tr-TR" sz="2400" dirty="0" err="1" smtClean="0"/>
              <a:t>cdc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1600" i="1" dirty="0">
                <a:solidFill>
                  <a:srgbClr val="00B050"/>
                </a:solidFill>
              </a:rPr>
              <a:t>Mavi bir gölge uçtu pencereden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Baktım: </a:t>
            </a:r>
            <a:r>
              <a:rPr lang="tr-TR" sz="1600" i="1" dirty="0" err="1">
                <a:solidFill>
                  <a:srgbClr val="00B050"/>
                </a:solidFill>
              </a:rPr>
              <a:t>âvâre</a:t>
            </a:r>
            <a:r>
              <a:rPr lang="tr-TR" sz="1600" i="1" dirty="0">
                <a:solidFill>
                  <a:srgbClr val="00B050"/>
                </a:solidFill>
              </a:rPr>
              <a:t> bir küçük kelebek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Yarama geldi kim bilir </a:t>
            </a:r>
            <a:r>
              <a:rPr lang="tr-TR" sz="1600" i="1" dirty="0" smtClean="0">
                <a:solidFill>
                  <a:srgbClr val="00B050"/>
                </a:solidFill>
              </a:rPr>
              <a:t>nereden</a:t>
            </a:r>
          </a:p>
          <a:p>
            <a:endParaRPr lang="tr-TR" sz="1600" i="1" dirty="0">
              <a:solidFill>
                <a:srgbClr val="00B050"/>
              </a:solidFill>
            </a:endParaRPr>
          </a:p>
          <a:p>
            <a:r>
              <a:rPr lang="tr-TR" sz="1600" i="1" dirty="0">
                <a:solidFill>
                  <a:srgbClr val="00B050"/>
                </a:solidFill>
              </a:rPr>
              <a:t>Belli yorgundu; bir veremli çiçek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Gibi serpildi lambanın yanına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Bir duman uçtu, gitti titreyerek</a:t>
            </a:r>
            <a:r>
              <a:rPr lang="tr-TR" sz="1600" i="1" dirty="0" smtClean="0">
                <a:solidFill>
                  <a:srgbClr val="00B050"/>
                </a:solidFill>
              </a:rPr>
              <a:t>…</a:t>
            </a:r>
          </a:p>
          <a:p>
            <a:endParaRPr lang="tr-TR" sz="1600" i="1" dirty="0">
              <a:solidFill>
                <a:srgbClr val="00B050"/>
              </a:solidFill>
            </a:endParaRPr>
          </a:p>
          <a:p>
            <a:r>
              <a:rPr lang="tr-TR" sz="1600" i="1" dirty="0">
                <a:solidFill>
                  <a:srgbClr val="00B050"/>
                </a:solidFill>
              </a:rPr>
              <a:t>Anladım kıydı yavrucak canına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Söyle ey mavi gölge, söyle eğer</a:t>
            </a:r>
          </a:p>
          <a:p>
            <a:r>
              <a:rPr lang="tr-TR" sz="1600" i="1" dirty="0">
                <a:solidFill>
                  <a:srgbClr val="00B050"/>
                </a:solidFill>
              </a:rPr>
              <a:t>Bir ölümden de çok fenaysa </a:t>
            </a:r>
            <a:r>
              <a:rPr lang="tr-TR" sz="1600" i="1" dirty="0" smtClean="0">
                <a:solidFill>
                  <a:srgbClr val="00B050"/>
                </a:solidFill>
              </a:rPr>
              <a:t>bana</a:t>
            </a:r>
            <a:endParaRPr lang="tr-TR" sz="1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309</Words>
  <Application>Microsoft Macintosh PowerPoint</Application>
  <PresentationFormat>Ekran Gösterisi (16:9)</PresentationFormat>
  <Paragraphs>57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110</cp:revision>
  <dcterms:created xsi:type="dcterms:W3CDTF">2013-01-27T12:21:31Z</dcterms:created>
  <dcterms:modified xsi:type="dcterms:W3CDTF">2020-12-03T11:11:26Z</dcterms:modified>
</cp:coreProperties>
</file>