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257" r:id="rId43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84" autoAdjust="0"/>
    <p:restoredTop sz="94679"/>
  </p:normalViewPr>
  <p:slideViewPr>
    <p:cSldViewPr>
      <p:cViewPr varScale="1">
        <p:scale>
          <a:sx n="139" d="100"/>
          <a:sy n="139" d="100"/>
        </p:scale>
        <p:origin x="1272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16.01.2021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9475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541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24435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295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6843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70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1495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0254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2509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0305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154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6787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5978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78099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7559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9645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30932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0773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81348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76684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8010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2458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62605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65056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43957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3828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61787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24454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1122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859819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19046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4603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63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67310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939788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875610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399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701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6161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669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9928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63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noktalama-isaretler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zarf-fiil-ekleri-ve-kodlamasi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ebiyatciyim.com/noktalama-isaretleri/#6" TargetMode="External"/><Relationship Id="rId13" Type="http://schemas.openxmlformats.org/officeDocument/2006/relationships/hyperlink" Target="https://www.edebiyatciyim.com/noktalama-isaretleri/#11" TargetMode="External"/><Relationship Id="rId3" Type="http://schemas.openxmlformats.org/officeDocument/2006/relationships/hyperlink" Target="https://www.edebiyatciyim.com/noktalama-isaretleri/#1" TargetMode="External"/><Relationship Id="rId7" Type="http://schemas.openxmlformats.org/officeDocument/2006/relationships/hyperlink" Target="https://www.edebiyatciyim.com/noktalama-isaretleri/#5" TargetMode="External"/><Relationship Id="rId12" Type="http://schemas.openxmlformats.org/officeDocument/2006/relationships/hyperlink" Target="https://www.edebiyatciyim.com/noktalama-isaretleri/#1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debiyatciyim.com/noktalama-isaretleri/#4" TargetMode="External"/><Relationship Id="rId11" Type="http://schemas.openxmlformats.org/officeDocument/2006/relationships/hyperlink" Target="https://www.edebiyatciyim.com/noktalama-isaretleri/#9" TargetMode="External"/><Relationship Id="rId5" Type="http://schemas.openxmlformats.org/officeDocument/2006/relationships/hyperlink" Target="https://www.edebiyatciyim.com/noktalama-isaretleri/#3" TargetMode="External"/><Relationship Id="rId15" Type="http://schemas.openxmlformats.org/officeDocument/2006/relationships/hyperlink" Target="https://www.edebiyatciyim.com/noktalama-isaretleri/#13" TargetMode="External"/><Relationship Id="rId10" Type="http://schemas.openxmlformats.org/officeDocument/2006/relationships/hyperlink" Target="https://www.edebiyatciyim.com/noktalama-isaretleri/#8" TargetMode="External"/><Relationship Id="rId4" Type="http://schemas.openxmlformats.org/officeDocument/2006/relationships/hyperlink" Target="https://www.edebiyatciyim.com/noktalama-isaretleri/#2" TargetMode="External"/><Relationship Id="rId9" Type="http://schemas.openxmlformats.org/officeDocument/2006/relationships/hyperlink" Target="https://www.edebiyatciyim.com/noktalama-isaretleri/#7" TargetMode="External"/><Relationship Id="rId14" Type="http://schemas.openxmlformats.org/officeDocument/2006/relationships/hyperlink" Target="https://www.edebiyatciyim.com/noktalama-isaretleri/#12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yapim-ekleri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e_bwf9rlzqI?feature=oembed" TargetMode="External"/><Relationship Id="rId4" Type="http://schemas.openxmlformats.org/officeDocument/2006/relationships/image" Target="../media/image1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638" y="0"/>
            <a:ext cx="376872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NOKTALAMA İŞARETLERİ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56394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Duygularımızı, düşüncelerimizi ve hayallerimizi yazı yoluyla ifade ederken anlatımın etkili olmasını ve bunun yanında anlaşılır olmasını amaçlarız. </a:t>
            </a:r>
          </a:p>
          <a:p>
            <a:endParaRPr lang="tr-TR" sz="2400" dirty="0"/>
          </a:p>
          <a:p>
            <a:r>
              <a:rPr lang="tr-TR" sz="2400" dirty="0"/>
              <a:t>Bunun için de bir yazıda dikkat edilmesi gereken en önemli unsur “</a:t>
            </a:r>
            <a:r>
              <a:rPr lang="tr-TR" sz="2400" dirty="0">
                <a:hlinkClick r:id="rId3"/>
              </a:rPr>
              <a:t>Noktalama işaretleri</a:t>
            </a:r>
            <a:r>
              <a:rPr lang="tr-TR" sz="2400" dirty="0"/>
              <a:t>” olmaktadır. </a:t>
            </a:r>
          </a:p>
        </p:txBody>
      </p:sp>
    </p:spTree>
    <p:extLst>
      <p:ext uri="{BB962C8B-B14F-4D97-AF65-F5344CB8AC3E}">
        <p14:creationId xmlns:p14="http://schemas.microsoft.com/office/powerpoint/2010/main" val="378382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1" y="555526"/>
            <a:ext cx="90364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“Bu, şu, o” zamirleri özne olarak kullanılırsan bunlardan sonra konur.</a:t>
            </a:r>
          </a:p>
          <a:p>
            <a:endParaRPr lang="tr-TR" sz="2200" dirty="0"/>
          </a:p>
          <a:p>
            <a:r>
              <a:rPr lang="tr-TR" sz="2200" i="1" dirty="0"/>
              <a:t>O</a:t>
            </a:r>
            <a:r>
              <a:rPr lang="tr-TR" sz="2200" b="1" i="1" dirty="0"/>
              <a:t>,</a:t>
            </a:r>
            <a:r>
              <a:rPr lang="tr-TR" sz="2200" i="1" dirty="0"/>
              <a:t> kendisinin böyle bir şeye izin vermeyeceğini söyledi.</a:t>
            </a:r>
          </a:p>
          <a:p>
            <a:r>
              <a:rPr lang="tr-TR" sz="2200" i="1" dirty="0"/>
              <a:t>Bu</a:t>
            </a:r>
            <a:r>
              <a:rPr lang="tr-TR" sz="2200" b="1" i="1" dirty="0"/>
              <a:t>,</a:t>
            </a:r>
            <a:r>
              <a:rPr lang="tr-TR" sz="2200" i="1" dirty="0"/>
              <a:t> geçmişten günümüze kadar gelmiş olan alışkanlığımızdır.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Kitap ve makalelerin kaynakça bölümünde yer alan künyede kullanılır.</a:t>
            </a:r>
          </a:p>
          <a:p>
            <a:endParaRPr lang="tr-TR" sz="2200" dirty="0"/>
          </a:p>
          <a:p>
            <a:r>
              <a:rPr lang="tr-TR" sz="2200" i="1" dirty="0"/>
              <a:t>KORKMAZ Zeynep</a:t>
            </a:r>
            <a:r>
              <a:rPr lang="tr-TR" sz="2200" b="1" i="1" dirty="0"/>
              <a:t>,</a:t>
            </a:r>
            <a:r>
              <a:rPr lang="tr-TR" sz="2200" i="1" dirty="0"/>
              <a:t> Türkiye Türkçesi Grameri Şekil Bilgisi</a:t>
            </a:r>
            <a:r>
              <a:rPr lang="tr-TR" sz="2200" b="1" i="1" dirty="0"/>
              <a:t>,</a:t>
            </a:r>
            <a:r>
              <a:rPr lang="tr-TR" sz="2200" i="1" dirty="0"/>
              <a:t> TDK Yayınları</a:t>
            </a:r>
            <a:r>
              <a:rPr lang="tr-TR" sz="2200" b="1" i="1" dirty="0"/>
              <a:t>,</a:t>
            </a:r>
            <a:r>
              <a:rPr lang="tr-TR" sz="2200" i="1" dirty="0"/>
              <a:t> Ankara</a:t>
            </a:r>
            <a:r>
              <a:rPr lang="tr-TR" sz="2200" b="1" i="1" dirty="0"/>
              <a:t>,</a:t>
            </a:r>
            <a:r>
              <a:rPr lang="tr-TR" sz="2200" i="1" dirty="0"/>
              <a:t> 1980</a:t>
            </a:r>
            <a:r>
              <a:rPr lang="tr-TR" sz="2200" b="1" i="1" dirty="0"/>
              <a:t>.</a:t>
            </a:r>
            <a:endParaRPr lang="tr-TR" sz="2200" i="1" dirty="0"/>
          </a:p>
          <a:p>
            <a:endParaRPr lang="tr-TR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656587" y="0"/>
            <a:ext cx="183082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VİRGÜL ( , )</a:t>
            </a:r>
          </a:p>
        </p:txBody>
      </p:sp>
    </p:spTree>
    <p:extLst>
      <p:ext uri="{BB962C8B-B14F-4D97-AF65-F5344CB8AC3E}">
        <p14:creationId xmlns:p14="http://schemas.microsoft.com/office/powerpoint/2010/main" val="225334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1" y="555526"/>
            <a:ext cx="903649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Bir cümlede </a:t>
            </a:r>
            <a:r>
              <a:rPr lang="tr-TR" sz="22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zarf fiil ekleri</a:t>
            </a:r>
            <a:r>
              <a:rPr lang="tr-TR" sz="2200" b="1" dirty="0">
                <a:solidFill>
                  <a:srgbClr val="0070C0"/>
                </a:solidFill>
              </a:rPr>
              <a:t>ni almış kelimelerin art arda kullanılması durumunda zarf fiili almış (fiilimsiden) sözcükten sonra konur.</a:t>
            </a:r>
          </a:p>
          <a:p>
            <a:endParaRPr lang="tr-TR" sz="2200" dirty="0"/>
          </a:p>
          <a:p>
            <a:r>
              <a:rPr lang="tr-TR" sz="2200" i="1" dirty="0"/>
              <a:t>Eve gelince televizyonu açıp</a:t>
            </a:r>
            <a:r>
              <a:rPr lang="tr-TR" sz="2200" b="1" i="1" dirty="0"/>
              <a:t>,</a:t>
            </a:r>
            <a:r>
              <a:rPr lang="tr-TR" sz="2200" i="1" dirty="0"/>
              <a:t> müzik dinleyerek ders çalışırdı.</a:t>
            </a:r>
          </a:p>
          <a:p>
            <a:r>
              <a:rPr lang="tr-TR" sz="2200" i="1" dirty="0"/>
              <a:t>Kimseye denk gelmeden</a:t>
            </a:r>
            <a:r>
              <a:rPr lang="tr-TR" sz="2200" b="1" i="1" dirty="0"/>
              <a:t>,</a:t>
            </a:r>
            <a:r>
              <a:rPr lang="tr-TR" sz="2200" i="1" dirty="0"/>
              <a:t> hızlıca yürüyerek uzaklaştı.</a:t>
            </a:r>
          </a:p>
          <a:p>
            <a:endParaRPr lang="tr-TR" sz="2200" dirty="0"/>
          </a:p>
          <a:p>
            <a:r>
              <a:rPr lang="tr-TR" sz="2200" b="1" i="1" dirty="0">
                <a:solidFill>
                  <a:srgbClr val="FF0000"/>
                </a:solidFill>
              </a:rPr>
              <a:t>DİKKAT!</a:t>
            </a:r>
            <a:r>
              <a:rPr lang="tr-TR" sz="2200" dirty="0">
                <a:solidFill>
                  <a:srgbClr val="FF0000"/>
                </a:solidFill>
              </a:rPr>
              <a:t> Eğer tek zarf fiil eki almış sözcük varsa virgül konmaz.</a:t>
            </a:r>
          </a:p>
          <a:p>
            <a:endParaRPr lang="tr-TR" sz="2200" dirty="0"/>
          </a:p>
          <a:p>
            <a:r>
              <a:rPr lang="tr-TR" sz="2200" i="1" dirty="0"/>
              <a:t>Gece müzik dinleyerek uyur.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656587" y="0"/>
            <a:ext cx="183082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VİRGÜL ( , )</a:t>
            </a:r>
          </a:p>
        </p:txBody>
      </p:sp>
    </p:spTree>
    <p:extLst>
      <p:ext uri="{BB962C8B-B14F-4D97-AF65-F5344CB8AC3E}">
        <p14:creationId xmlns:p14="http://schemas.microsoft.com/office/powerpoint/2010/main" val="234794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1" y="555526"/>
            <a:ext cx="903649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i="1" dirty="0">
                <a:solidFill>
                  <a:srgbClr val="FF0000"/>
                </a:solidFill>
              </a:rPr>
              <a:t>DİKKAT!</a:t>
            </a:r>
            <a:r>
              <a:rPr lang="tr-TR" sz="2200" dirty="0">
                <a:solidFill>
                  <a:srgbClr val="FF0000"/>
                </a:solidFill>
              </a:rPr>
              <a:t> “de, da” bağlacı, “-</a:t>
            </a:r>
            <a:r>
              <a:rPr lang="tr-TR" sz="2200" dirty="0" err="1">
                <a:solidFill>
                  <a:srgbClr val="FF0000"/>
                </a:solidFill>
              </a:rPr>
              <a:t>ınca</a:t>
            </a:r>
            <a:r>
              <a:rPr lang="tr-TR" sz="2200" dirty="0">
                <a:solidFill>
                  <a:srgbClr val="FF0000"/>
                </a:solidFill>
              </a:rPr>
              <a:t>, ince” anlamında zarf fiil görevinden kullanılan “mı, mi” ve şart ekinden sonra virgül konulmaz.</a:t>
            </a:r>
          </a:p>
          <a:p>
            <a:endParaRPr lang="tr-TR" sz="2200" dirty="0"/>
          </a:p>
          <a:p>
            <a:r>
              <a:rPr lang="tr-TR" sz="2200" i="1" dirty="0"/>
              <a:t>Ben de ailem de bu konuda sorun yaşıyorduk.</a:t>
            </a:r>
          </a:p>
          <a:p>
            <a:r>
              <a:rPr lang="tr-TR" sz="2200" i="1" dirty="0"/>
              <a:t>Ben sinirlendim mi kırıcı konuşabiliyorum.</a:t>
            </a:r>
          </a:p>
          <a:p>
            <a:r>
              <a:rPr lang="tr-TR" sz="2200" i="1" dirty="0"/>
              <a:t>Dediğini yaparsa hemen şımarıyordu.</a:t>
            </a:r>
          </a:p>
          <a:p>
            <a:endParaRPr lang="tr-TR" sz="2200" dirty="0"/>
          </a:p>
          <a:p>
            <a:r>
              <a:rPr lang="tr-TR" sz="2200" b="1" i="1" dirty="0">
                <a:solidFill>
                  <a:srgbClr val="FF0000"/>
                </a:solidFill>
              </a:rPr>
              <a:t>DİKKAT!</a:t>
            </a:r>
            <a:r>
              <a:rPr lang="tr-TR" sz="2200" dirty="0">
                <a:solidFill>
                  <a:srgbClr val="FF0000"/>
                </a:solidFill>
              </a:rPr>
              <a:t> “Hem… hem, gerek… gerek, ne… ne” gibi tekrarlı bağlaçların öncesinde ve sonrasında virgül bulunmaz.</a:t>
            </a:r>
          </a:p>
          <a:p>
            <a:endParaRPr lang="tr-TR" sz="2200" dirty="0"/>
          </a:p>
          <a:p>
            <a:r>
              <a:rPr lang="tr-TR" sz="2200" i="1" dirty="0"/>
              <a:t>Hem konuşuyor hem itiraz ediyor.</a:t>
            </a:r>
          </a:p>
          <a:p>
            <a:r>
              <a:rPr lang="tr-TR" sz="2200" i="1" dirty="0"/>
              <a:t>Ne dediğimi yapar ne bizi konuşturur.</a:t>
            </a:r>
          </a:p>
          <a:p>
            <a:endParaRPr lang="tr-TR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656587" y="0"/>
            <a:ext cx="183082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VİRGÜL ( , )</a:t>
            </a:r>
          </a:p>
        </p:txBody>
      </p:sp>
    </p:spTree>
    <p:extLst>
      <p:ext uri="{BB962C8B-B14F-4D97-AF65-F5344CB8AC3E}">
        <p14:creationId xmlns:p14="http://schemas.microsoft.com/office/powerpoint/2010/main" val="84182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1" y="555526"/>
            <a:ext cx="903649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Kendi içinde virgülle ayrılmış ögeleri bulunan sıralı cümleleri birbirinden ayırmak için kullanılır.</a:t>
            </a:r>
          </a:p>
          <a:p>
            <a:endParaRPr lang="tr-TR" sz="2200" dirty="0"/>
          </a:p>
          <a:p>
            <a:r>
              <a:rPr lang="tr-TR" sz="2200" i="1" dirty="0"/>
              <a:t>At ölür, meydan kalır</a:t>
            </a:r>
            <a:r>
              <a:rPr lang="tr-TR" sz="2200" b="1" i="1" dirty="0"/>
              <a:t>;</a:t>
            </a:r>
            <a:r>
              <a:rPr lang="tr-TR" sz="2200" i="1" dirty="0"/>
              <a:t> yiğit ölür, şan kalır.</a:t>
            </a:r>
          </a:p>
          <a:p>
            <a:r>
              <a:rPr lang="tr-TR" sz="2200" i="1" dirty="0"/>
              <a:t>Kahvaltıda peynir, zeytin, domates yiyecek</a:t>
            </a:r>
            <a:r>
              <a:rPr lang="tr-TR" sz="2200" b="1" i="1" dirty="0"/>
              <a:t>;</a:t>
            </a:r>
            <a:r>
              <a:rPr lang="tr-TR" sz="2200" i="1" dirty="0"/>
              <a:t> çay, kahve içeceksin.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Kendi içinde virgüllerle ayrılmış birbirinden farklı türlerin karışmaması için aralarına konur.</a:t>
            </a:r>
          </a:p>
          <a:p>
            <a:endParaRPr lang="tr-TR" sz="2200" dirty="0"/>
          </a:p>
          <a:p>
            <a:r>
              <a:rPr lang="tr-TR" sz="2200" i="1" dirty="0"/>
              <a:t>Erkek çocuklarına Deniz, Ali, Murat</a:t>
            </a:r>
            <a:r>
              <a:rPr lang="tr-TR" sz="2200" b="1" i="1" dirty="0"/>
              <a:t>;</a:t>
            </a:r>
            <a:r>
              <a:rPr lang="tr-TR" sz="2200" i="1" dirty="0"/>
              <a:t> kız çocuklarına Sıla, Yıldız, Şebnem adını vermişti.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2990154" y="0"/>
            <a:ext cx="316368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NOKTALI VİRGÜL ( ; )</a:t>
            </a:r>
          </a:p>
        </p:txBody>
      </p:sp>
    </p:spTree>
    <p:extLst>
      <p:ext uri="{BB962C8B-B14F-4D97-AF65-F5344CB8AC3E}">
        <p14:creationId xmlns:p14="http://schemas.microsoft.com/office/powerpoint/2010/main" val="98564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1" y="555526"/>
            <a:ext cx="903649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Virgülle ayrılmış olan ortak ögeler barındıran cümlelerde öznelerden sonra konulabilir.</a:t>
            </a:r>
          </a:p>
          <a:p>
            <a:endParaRPr lang="tr-TR" sz="2200" dirty="0"/>
          </a:p>
          <a:p>
            <a:r>
              <a:rPr lang="tr-TR" sz="2200" i="1" dirty="0"/>
              <a:t>Bilgisayar</a:t>
            </a:r>
            <a:r>
              <a:rPr lang="tr-TR" sz="2200" b="1" i="1" dirty="0"/>
              <a:t>;</a:t>
            </a:r>
            <a:r>
              <a:rPr lang="tr-TR" sz="2200" i="1" dirty="0"/>
              <a:t> temiz, sağlam ve çalışır durumdadır.</a:t>
            </a:r>
          </a:p>
          <a:p>
            <a:endParaRPr lang="tr-TR" sz="2200" dirty="0"/>
          </a:p>
          <a:p>
            <a:r>
              <a:rPr lang="tr-TR" sz="2200" dirty="0">
                <a:solidFill>
                  <a:srgbClr val="FF0000"/>
                </a:solidFill>
              </a:rPr>
              <a:t>* Noktalı virgülden sonra gelen kelime hiçbir zaman büyük harfle başlamaz.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2990154" y="0"/>
            <a:ext cx="316368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NOKTALI VİRGÜL ( ; )</a:t>
            </a:r>
          </a:p>
        </p:txBody>
      </p:sp>
    </p:spTree>
    <p:extLst>
      <p:ext uri="{BB962C8B-B14F-4D97-AF65-F5344CB8AC3E}">
        <p14:creationId xmlns:p14="http://schemas.microsoft.com/office/powerpoint/2010/main" val="57916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1" y="555526"/>
            <a:ext cx="903649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Bir cümle sonrasında anlatılanlarla ilgili örnekler verilecekse örneklerden önce konur.</a:t>
            </a:r>
          </a:p>
          <a:p>
            <a:endParaRPr lang="tr-TR" sz="2200" dirty="0"/>
          </a:p>
          <a:p>
            <a:r>
              <a:rPr lang="tr-TR" sz="2200" i="1" dirty="0"/>
              <a:t>Servet-i </a:t>
            </a:r>
            <a:r>
              <a:rPr lang="tr-TR" sz="2200" i="1" dirty="0" err="1"/>
              <a:t>Fünun’un</a:t>
            </a:r>
            <a:r>
              <a:rPr lang="tr-TR" sz="2200" i="1" dirty="0"/>
              <a:t> en önemli şairleri şunlardır</a:t>
            </a:r>
            <a:r>
              <a:rPr lang="tr-TR" sz="2200" b="1" i="1" dirty="0"/>
              <a:t>:</a:t>
            </a:r>
            <a:r>
              <a:rPr lang="tr-TR" sz="2200" i="1" dirty="0"/>
              <a:t> Tevfik Fikret, Cenap Şahabettin…</a:t>
            </a:r>
          </a:p>
          <a:p>
            <a:r>
              <a:rPr lang="tr-TR" sz="2200" i="1" dirty="0"/>
              <a:t>Pazardan aldıklarım şunlar</a:t>
            </a:r>
            <a:r>
              <a:rPr lang="tr-TR" sz="2200" b="1" i="1" dirty="0"/>
              <a:t>:</a:t>
            </a:r>
            <a:r>
              <a:rPr lang="tr-TR" sz="2200" i="1" dirty="0"/>
              <a:t> elma, armut, çilek.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Cümlede dile getirilen yargıyla ilgili açıklama yapıldığında konur.</a:t>
            </a:r>
          </a:p>
          <a:p>
            <a:endParaRPr lang="tr-TR" sz="2200" dirty="0"/>
          </a:p>
          <a:p>
            <a:r>
              <a:rPr lang="tr-TR" sz="2200" i="1" dirty="0"/>
              <a:t>Gerekli parayı bulmak için planı şuydu</a:t>
            </a:r>
            <a:r>
              <a:rPr lang="tr-TR" sz="2200" b="1" i="1" dirty="0"/>
              <a:t>:</a:t>
            </a:r>
            <a:r>
              <a:rPr lang="tr-TR" sz="2200" i="1" dirty="0"/>
              <a:t> Bilgi yarışmasına katılacaktı.</a:t>
            </a:r>
          </a:p>
          <a:p>
            <a:r>
              <a:rPr lang="tr-TR" sz="2200" i="1" dirty="0"/>
              <a:t>İsim</a:t>
            </a:r>
            <a:r>
              <a:rPr lang="tr-TR" sz="2200" b="1" i="1" dirty="0"/>
              <a:t>:</a:t>
            </a:r>
            <a:r>
              <a:rPr lang="tr-TR" sz="2200" i="1" dirty="0"/>
              <a:t> Canlı ya da cansız varlıkları karşılayan sözcüklerdir.</a:t>
            </a:r>
          </a:p>
          <a:p>
            <a:endParaRPr lang="tr-TR" sz="22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470993" y="0"/>
            <a:ext cx="220201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İKİ NOKTA ( : )</a:t>
            </a:r>
          </a:p>
        </p:txBody>
      </p:sp>
    </p:spTree>
    <p:extLst>
      <p:ext uri="{BB962C8B-B14F-4D97-AF65-F5344CB8AC3E}">
        <p14:creationId xmlns:p14="http://schemas.microsoft.com/office/powerpoint/2010/main" val="330045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1" y="555526"/>
            <a:ext cx="903649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Bir metin içerisinde konuşma bölümlerinde sözlerin sahibinin isminden sonra konur.</a:t>
            </a:r>
          </a:p>
          <a:p>
            <a:endParaRPr lang="tr-TR" sz="2200" dirty="0"/>
          </a:p>
          <a:p>
            <a:r>
              <a:rPr lang="tr-TR" sz="2200" i="1" dirty="0"/>
              <a:t>Ahmet Bey</a:t>
            </a:r>
            <a:r>
              <a:rPr lang="tr-TR" sz="2200" b="1" i="1" dirty="0"/>
              <a:t>:</a:t>
            </a:r>
            <a:r>
              <a:rPr lang="tr-TR" sz="2200" i="1" dirty="0"/>
              <a:t> Köyümüz bu durum karşısında kayıtsız kalamaz.</a:t>
            </a:r>
            <a:br>
              <a:rPr lang="tr-TR" sz="2200" i="1" dirty="0"/>
            </a:br>
            <a:r>
              <a:rPr lang="tr-TR" sz="2200" i="1" dirty="0"/>
              <a:t>Muhtar</a:t>
            </a:r>
            <a:r>
              <a:rPr lang="tr-TR" sz="2200" b="1" i="1" dirty="0"/>
              <a:t>:</a:t>
            </a:r>
            <a:r>
              <a:rPr lang="tr-TR" sz="2200" i="1" dirty="0"/>
              <a:t> Gerekli yardımı toplamak için ilçeye gideceğim.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Metinlerde konuşmadan önce belirtilen ifadenin sonuna konur.</a:t>
            </a:r>
          </a:p>
          <a:p>
            <a:endParaRPr lang="tr-TR" sz="2200" dirty="0"/>
          </a:p>
          <a:p>
            <a:r>
              <a:rPr lang="tr-TR" sz="2200" i="1" dirty="0"/>
              <a:t>Yürürken bağırır:</a:t>
            </a:r>
            <a:br>
              <a:rPr lang="tr-TR" sz="2200" i="1" dirty="0"/>
            </a:br>
            <a:r>
              <a:rPr lang="tr-TR" sz="2200" i="1" dirty="0"/>
              <a:t>– Siz vicdanını çöpe atmış insanlar…</a:t>
            </a:r>
          </a:p>
          <a:p>
            <a:endParaRPr lang="tr-TR" sz="22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470993" y="0"/>
            <a:ext cx="220201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İKİ NOKTA ( : )</a:t>
            </a:r>
          </a:p>
        </p:txBody>
      </p:sp>
    </p:spTree>
    <p:extLst>
      <p:ext uri="{BB962C8B-B14F-4D97-AF65-F5344CB8AC3E}">
        <p14:creationId xmlns:p14="http://schemas.microsoft.com/office/powerpoint/2010/main" val="414818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1" y="555526"/>
            <a:ext cx="903649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Matematik biliminde iki nokta bölme işareti olarak kullanılır.</a:t>
            </a:r>
          </a:p>
          <a:p>
            <a:endParaRPr lang="tr-TR" sz="2200" dirty="0"/>
          </a:p>
          <a:p>
            <a:r>
              <a:rPr lang="tr-TR" sz="2200" i="1" dirty="0"/>
              <a:t>150</a:t>
            </a:r>
            <a:r>
              <a:rPr lang="tr-TR" sz="2200" b="1" i="1" dirty="0"/>
              <a:t>:</a:t>
            </a:r>
            <a:r>
              <a:rPr lang="tr-TR" sz="2200" i="1" dirty="0"/>
              <a:t>5=30</a:t>
            </a:r>
          </a:p>
          <a:p>
            <a:r>
              <a:rPr lang="tr-TR" sz="2200" i="1" dirty="0"/>
              <a:t>9</a:t>
            </a:r>
            <a:r>
              <a:rPr lang="tr-TR" sz="2200" b="1" i="1" dirty="0"/>
              <a:t>:</a:t>
            </a:r>
            <a:r>
              <a:rPr lang="tr-TR" sz="2200" i="1" dirty="0"/>
              <a:t>3</a:t>
            </a:r>
            <a:r>
              <a:rPr lang="tr-TR" sz="2200" b="1" i="1" dirty="0"/>
              <a:t>=</a:t>
            </a:r>
            <a:r>
              <a:rPr lang="tr-TR" sz="2200" i="1" dirty="0"/>
              <a:t>3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Web sitelerinde “http” ile “www” uzantıları arasında kullanılır.</a:t>
            </a:r>
          </a:p>
          <a:p>
            <a:endParaRPr lang="tr-TR" sz="2200" dirty="0"/>
          </a:p>
          <a:p>
            <a:r>
              <a:rPr lang="tr-TR" sz="2200" i="1" dirty="0"/>
              <a:t>https</a:t>
            </a:r>
            <a:r>
              <a:rPr lang="tr-TR" sz="2200" b="1" i="1" dirty="0"/>
              <a:t>:</a:t>
            </a:r>
            <a:r>
              <a:rPr lang="tr-TR" sz="2200" i="1" dirty="0"/>
              <a:t>//www.edebiyatciyim.com/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Ses bilgisinde bir ünlü harfin yanına gelerek onun uzun ünlü olduğunu belirtmede kullanılır.</a:t>
            </a:r>
          </a:p>
          <a:p>
            <a:endParaRPr lang="tr-TR" sz="2200" dirty="0"/>
          </a:p>
          <a:p>
            <a:r>
              <a:rPr lang="tr-TR" sz="2200" i="1" dirty="0" err="1"/>
              <a:t>La</a:t>
            </a:r>
            <a:r>
              <a:rPr lang="tr-TR" sz="2200" b="1" i="1" dirty="0" err="1"/>
              <a:t>:</a:t>
            </a:r>
            <a:r>
              <a:rPr lang="tr-TR" sz="2200" i="1" dirty="0" err="1"/>
              <a:t>yık</a:t>
            </a:r>
            <a:r>
              <a:rPr lang="tr-TR" sz="2200" i="1" dirty="0"/>
              <a:t> (</a:t>
            </a:r>
            <a:r>
              <a:rPr lang="tr-TR" sz="2200" i="1" dirty="0" err="1"/>
              <a:t>lāyiḳ</a:t>
            </a:r>
            <a:r>
              <a:rPr lang="tr-TR" sz="2200" i="1" dirty="0"/>
              <a:t>)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470993" y="0"/>
            <a:ext cx="220201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İKİ NOKTA ( : )</a:t>
            </a:r>
          </a:p>
        </p:txBody>
      </p:sp>
    </p:spTree>
    <p:extLst>
      <p:ext uri="{BB962C8B-B14F-4D97-AF65-F5344CB8AC3E}">
        <p14:creationId xmlns:p14="http://schemas.microsoft.com/office/powerpoint/2010/main" val="384769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1" y="555526"/>
            <a:ext cx="90364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Anlam olarak tamamlanmamış cümlelerin sonuna konur.</a:t>
            </a:r>
          </a:p>
          <a:p>
            <a:endParaRPr lang="tr-TR" sz="2200" dirty="0"/>
          </a:p>
          <a:p>
            <a:r>
              <a:rPr lang="tr-TR" sz="2200" i="1" dirty="0"/>
              <a:t>Oradan bize doğru baktı ve cebinden çıkardığı kalemle</a:t>
            </a:r>
            <a:r>
              <a:rPr lang="tr-TR" sz="2200" b="1" i="1" dirty="0"/>
              <a:t>…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Cümle içinde söylenmeyen bazı argo ve kaba sözlerin bazı harfleri yerine konur.</a:t>
            </a:r>
          </a:p>
          <a:p>
            <a:endParaRPr lang="tr-TR" sz="2200" dirty="0"/>
          </a:p>
          <a:p>
            <a:r>
              <a:rPr lang="tr-TR" sz="2200" i="1" dirty="0"/>
              <a:t>B</a:t>
            </a:r>
            <a:r>
              <a:rPr lang="tr-TR" sz="2200" b="1" i="1" dirty="0"/>
              <a:t>…</a:t>
            </a:r>
            <a:r>
              <a:rPr lang="tr-TR" sz="2200" i="1" dirty="0"/>
              <a:t>tan bir günden sonra bir daha işe gitme hevesim kalmadı.</a:t>
            </a:r>
          </a:p>
          <a:p>
            <a:endParaRPr lang="tr-TR" sz="2200" i="1" dirty="0"/>
          </a:p>
          <a:p>
            <a:r>
              <a:rPr lang="tr-TR" sz="2200" b="1" dirty="0">
                <a:solidFill>
                  <a:srgbClr val="0070C0"/>
                </a:solidFill>
              </a:rPr>
              <a:t>⇒ Bir metin içinde yer alan alıntı cümlelerin eksik bulunan yerlerine konur.</a:t>
            </a:r>
          </a:p>
          <a:p>
            <a:endParaRPr lang="tr-TR" sz="2200" b="1" dirty="0"/>
          </a:p>
          <a:p>
            <a:r>
              <a:rPr lang="tr-TR" sz="2200" b="1" i="1" dirty="0"/>
              <a:t>…</a:t>
            </a:r>
            <a:r>
              <a:rPr lang="tr-TR" sz="2200" i="1" dirty="0"/>
              <a:t> sonra da kitabını okuyarak uyuya kaldı.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353971" y="-24436"/>
            <a:ext cx="243605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ÜÇ NOKTA ( … )</a:t>
            </a:r>
          </a:p>
        </p:txBody>
      </p:sp>
    </p:spTree>
    <p:extLst>
      <p:ext uri="{BB962C8B-B14F-4D97-AF65-F5344CB8AC3E}">
        <p14:creationId xmlns:p14="http://schemas.microsoft.com/office/powerpoint/2010/main" val="418519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1" y="555526"/>
            <a:ext cx="90364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Soru sözcüğü ve soru eki içeren sözlerin sonuna konur.</a:t>
            </a:r>
            <a:endParaRPr lang="tr-TR" sz="2200" dirty="0"/>
          </a:p>
          <a:p>
            <a:r>
              <a:rPr lang="tr-TR" sz="2200" dirty="0"/>
              <a:t>Nerede bu insanlar</a:t>
            </a:r>
            <a:r>
              <a:rPr lang="tr-TR" sz="2200" b="1" dirty="0"/>
              <a:t>?</a:t>
            </a:r>
          </a:p>
          <a:p>
            <a:endParaRPr lang="tr-TR" sz="2200" b="1" dirty="0"/>
          </a:p>
          <a:p>
            <a:r>
              <a:rPr lang="tr-TR" sz="2200" b="1" dirty="0">
                <a:solidFill>
                  <a:srgbClr val="0070C0"/>
                </a:solidFill>
              </a:rPr>
              <a:t>⇒ Bazı cümlelerde soru eki-sözcüğü kullanılmasa da soru anlamı bulunmaktadır. Bu cümlelerin sonuna konur.</a:t>
            </a:r>
            <a:endParaRPr lang="tr-TR" sz="2200" dirty="0"/>
          </a:p>
          <a:p>
            <a:r>
              <a:rPr lang="tr-TR" sz="2200" dirty="0"/>
              <a:t>Müşteri hizmetleri sordu:</a:t>
            </a:r>
            <a:br>
              <a:rPr lang="tr-TR" sz="2200" dirty="0"/>
            </a:br>
            <a:r>
              <a:rPr lang="tr-TR" sz="2200" dirty="0"/>
              <a:t>− Doğum tarihiniz</a:t>
            </a:r>
            <a:r>
              <a:rPr lang="tr-TR" sz="2200" b="1" dirty="0"/>
              <a:t>?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Emin olunmayan, tahminlere göre söylenen tarih ve yerlerin yanına konur.</a:t>
            </a:r>
          </a:p>
          <a:p>
            <a:r>
              <a:rPr lang="tr-TR" sz="2200" dirty="0"/>
              <a:t>Fuzuli (1490</a:t>
            </a:r>
            <a:r>
              <a:rPr lang="tr-TR" sz="2200" b="1" dirty="0"/>
              <a:t>?</a:t>
            </a:r>
            <a:r>
              <a:rPr lang="tr-TR" sz="2200" dirty="0"/>
              <a:t> – 1556)</a:t>
            </a:r>
          </a:p>
          <a:p>
            <a:r>
              <a:rPr lang="tr-TR" sz="2200" dirty="0"/>
              <a:t>Ölüm tarihi: </a:t>
            </a:r>
            <a:r>
              <a:rPr lang="tr-TR" sz="2200" b="1" dirty="0"/>
              <a:t>?</a:t>
            </a:r>
            <a:endParaRPr lang="tr-TR" sz="22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120831" y="0"/>
            <a:ext cx="290233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 İŞARETİ ( ? )</a:t>
            </a:r>
          </a:p>
        </p:txBody>
      </p:sp>
    </p:spTree>
    <p:extLst>
      <p:ext uri="{BB962C8B-B14F-4D97-AF65-F5344CB8AC3E}">
        <p14:creationId xmlns:p14="http://schemas.microsoft.com/office/powerpoint/2010/main" val="111185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638" y="0"/>
            <a:ext cx="376872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NOKTALAMA İŞARETLERİ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56394"/>
            <a:ext cx="30243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Noktalama İşaretleri</a:t>
            </a:r>
            <a:endParaRPr lang="tr-TR" dirty="0"/>
          </a:p>
          <a:p>
            <a:r>
              <a:rPr lang="tr-TR" b="1" i="1" dirty="0"/>
              <a:t>1. </a:t>
            </a:r>
            <a:r>
              <a:rPr lang="tr-TR" b="1" i="1" dirty="0">
                <a:hlinkClick r:id="rId3"/>
              </a:rPr>
              <a:t>Nokta ( . )</a:t>
            </a:r>
            <a:endParaRPr lang="tr-TR" dirty="0"/>
          </a:p>
          <a:p>
            <a:r>
              <a:rPr lang="tr-TR" b="1" i="1" dirty="0"/>
              <a:t>2. </a:t>
            </a:r>
            <a:r>
              <a:rPr lang="tr-TR" b="1" i="1" dirty="0">
                <a:hlinkClick r:id="rId4"/>
              </a:rPr>
              <a:t>Virgül ( , )</a:t>
            </a:r>
            <a:endParaRPr lang="tr-TR" dirty="0"/>
          </a:p>
          <a:p>
            <a:r>
              <a:rPr lang="tr-TR" b="1" i="1" dirty="0"/>
              <a:t>3. </a:t>
            </a:r>
            <a:r>
              <a:rPr lang="tr-TR" b="1" i="1" dirty="0">
                <a:hlinkClick r:id="rId5"/>
              </a:rPr>
              <a:t>Noktalı Virgül ( ; )</a:t>
            </a:r>
            <a:endParaRPr lang="tr-TR" dirty="0"/>
          </a:p>
          <a:p>
            <a:r>
              <a:rPr lang="tr-TR" b="1" i="1" dirty="0"/>
              <a:t>4. </a:t>
            </a:r>
            <a:r>
              <a:rPr lang="tr-TR" b="1" i="1" dirty="0">
                <a:hlinkClick r:id="rId6"/>
              </a:rPr>
              <a:t>İki Nokta ( : )</a:t>
            </a:r>
            <a:endParaRPr lang="tr-TR" dirty="0"/>
          </a:p>
          <a:p>
            <a:r>
              <a:rPr lang="tr-TR" b="1" i="1" dirty="0"/>
              <a:t>5. </a:t>
            </a:r>
            <a:r>
              <a:rPr lang="tr-TR" b="1" i="1" dirty="0">
                <a:hlinkClick r:id="rId7"/>
              </a:rPr>
              <a:t>Üç Nokta (… )</a:t>
            </a:r>
            <a:endParaRPr lang="tr-TR" dirty="0"/>
          </a:p>
          <a:p>
            <a:r>
              <a:rPr lang="tr-TR" b="1" i="1" dirty="0"/>
              <a:t>6. </a:t>
            </a:r>
            <a:r>
              <a:rPr lang="tr-TR" b="1" i="1" dirty="0">
                <a:hlinkClick r:id="rId8"/>
              </a:rPr>
              <a:t>Soru İşareti ( ? )</a:t>
            </a:r>
            <a:endParaRPr lang="tr-TR" dirty="0"/>
          </a:p>
          <a:p>
            <a:r>
              <a:rPr lang="tr-TR" b="1" i="1" dirty="0"/>
              <a:t>7. </a:t>
            </a:r>
            <a:r>
              <a:rPr lang="tr-TR" b="1" i="1" dirty="0">
                <a:hlinkClick r:id="rId9"/>
              </a:rPr>
              <a:t>Kesme İşareti ( ‘ )</a:t>
            </a:r>
            <a:endParaRPr lang="tr-TR" dirty="0"/>
          </a:p>
          <a:p>
            <a:r>
              <a:rPr lang="tr-TR" b="1" i="1" dirty="0"/>
              <a:t>8. </a:t>
            </a:r>
            <a:r>
              <a:rPr lang="tr-TR" b="1" i="1" dirty="0">
                <a:hlinkClick r:id="rId10"/>
              </a:rPr>
              <a:t>Ünlem İşareti ( ! )</a:t>
            </a:r>
            <a:endParaRPr lang="tr-TR" dirty="0"/>
          </a:p>
          <a:p>
            <a:r>
              <a:rPr lang="tr-TR" b="1" i="1" dirty="0"/>
              <a:t>9. </a:t>
            </a:r>
            <a:r>
              <a:rPr lang="tr-TR" b="1" i="1" dirty="0">
                <a:hlinkClick r:id="rId11"/>
              </a:rPr>
              <a:t>Kısa Çizgi ( – )</a:t>
            </a:r>
            <a:endParaRPr lang="tr-TR" dirty="0"/>
          </a:p>
          <a:p>
            <a:r>
              <a:rPr lang="tr-TR" b="1" i="1" dirty="0"/>
              <a:t>10. </a:t>
            </a:r>
            <a:r>
              <a:rPr lang="tr-TR" b="1" i="1" dirty="0">
                <a:hlinkClick r:id="rId12"/>
              </a:rPr>
              <a:t>Uzun Çizgi ( − )</a:t>
            </a:r>
            <a:endParaRPr lang="tr-TR" dirty="0"/>
          </a:p>
          <a:p>
            <a:r>
              <a:rPr lang="tr-TR" b="1" i="1" dirty="0"/>
              <a:t>11. </a:t>
            </a:r>
            <a:r>
              <a:rPr lang="tr-TR" b="1" i="1" dirty="0">
                <a:hlinkClick r:id="rId13"/>
              </a:rPr>
              <a:t>Eğik Çizgi ( / )</a:t>
            </a:r>
            <a:endParaRPr lang="tr-TR" dirty="0"/>
          </a:p>
          <a:p>
            <a:r>
              <a:rPr lang="tr-TR" b="1" i="1" dirty="0"/>
              <a:t>12. </a:t>
            </a:r>
            <a:r>
              <a:rPr lang="tr-TR" b="1" i="1" dirty="0">
                <a:hlinkClick r:id="rId14"/>
              </a:rPr>
              <a:t>Tırnak İşareti ( “…” )</a:t>
            </a:r>
            <a:endParaRPr lang="tr-TR" dirty="0"/>
          </a:p>
          <a:p>
            <a:r>
              <a:rPr lang="tr-TR" b="1" i="1" dirty="0"/>
              <a:t>13. </a:t>
            </a:r>
            <a:r>
              <a:rPr lang="tr-TR" b="1" i="1" dirty="0">
                <a:hlinkClick r:id="rId15"/>
              </a:rPr>
              <a:t>Parantez (Yay Ayraç)</a:t>
            </a:r>
            <a:endParaRPr lang="tr-TR" dirty="0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062D50B4-5A3B-C140-AEE1-BE2D4CBF2856}"/>
              </a:ext>
            </a:extLst>
          </p:cNvPr>
          <p:cNvSpPr txBox="1"/>
          <p:nvPr/>
        </p:nvSpPr>
        <p:spPr>
          <a:xfrm>
            <a:off x="3059832" y="915566"/>
            <a:ext cx="26269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/>
              <a:t>14. </a:t>
            </a:r>
            <a:r>
              <a:rPr lang="tr-TR" b="1" i="1" dirty="0">
                <a:solidFill>
                  <a:srgbClr val="1F45F6"/>
                </a:solidFill>
              </a:rPr>
              <a:t>Tek Tırnak İşareti ( ‘ ’ )</a:t>
            </a:r>
            <a:endParaRPr lang="tr-TR" i="1" dirty="0">
              <a:solidFill>
                <a:srgbClr val="1F45F6"/>
              </a:solidFill>
            </a:endParaRPr>
          </a:p>
          <a:p>
            <a:r>
              <a:rPr lang="tr-TR" b="1" i="1" dirty="0"/>
              <a:t>15. </a:t>
            </a:r>
            <a:r>
              <a:rPr lang="tr-TR" b="1" i="1" dirty="0">
                <a:solidFill>
                  <a:srgbClr val="1F45F6"/>
                </a:solidFill>
              </a:rPr>
              <a:t>Denden İşareti ( ” )</a:t>
            </a:r>
            <a:endParaRPr lang="tr-TR" i="1" dirty="0">
              <a:solidFill>
                <a:srgbClr val="1F45F6"/>
              </a:solidFill>
            </a:endParaRPr>
          </a:p>
          <a:p>
            <a:r>
              <a:rPr lang="tr-TR" b="1" i="1" dirty="0"/>
              <a:t>16. </a:t>
            </a:r>
            <a:r>
              <a:rPr lang="tr-TR" b="1" i="1" dirty="0">
                <a:solidFill>
                  <a:srgbClr val="1F45F6"/>
                </a:solidFill>
              </a:rPr>
              <a:t>Köşeli Ayraç ( [ ] )</a:t>
            </a:r>
            <a:endParaRPr lang="tr-TR" i="1" dirty="0">
              <a:solidFill>
                <a:srgbClr val="1F45F6"/>
              </a:solidFill>
            </a:endParaRPr>
          </a:p>
          <a:p>
            <a:r>
              <a:rPr lang="tr-TR" b="1" i="1" dirty="0"/>
              <a:t>17. </a:t>
            </a:r>
            <a:r>
              <a:rPr lang="tr-TR" b="1" i="1" dirty="0">
                <a:solidFill>
                  <a:srgbClr val="1F45F6"/>
                </a:solidFill>
              </a:rPr>
              <a:t>Ters Eğik Çizgi ( \ )</a:t>
            </a:r>
            <a:endParaRPr lang="tr-TR" i="1" dirty="0">
              <a:solidFill>
                <a:srgbClr val="1F45F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18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1" y="555526"/>
            <a:ext cx="903649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i="1" dirty="0">
                <a:solidFill>
                  <a:srgbClr val="FF0000"/>
                </a:solidFill>
              </a:rPr>
              <a:t>DİKKAT!</a:t>
            </a:r>
            <a:r>
              <a:rPr lang="tr-TR" sz="2200" dirty="0">
                <a:solidFill>
                  <a:srgbClr val="FF0000"/>
                </a:solidFill>
              </a:rPr>
              <a:t> Temel cümlenin zarf tümleci “mı / mi” ekleri soru anlamı katmadığından cümle sonuna soru işareti konulmaz.</a:t>
            </a:r>
          </a:p>
          <a:p>
            <a:endParaRPr lang="tr-TR" sz="2200" dirty="0"/>
          </a:p>
          <a:p>
            <a:r>
              <a:rPr lang="tr-TR" sz="2200" i="1" dirty="0"/>
              <a:t>Ders çalıştı mı tüm soruları cevaplardı.</a:t>
            </a:r>
          </a:p>
          <a:p>
            <a:r>
              <a:rPr lang="tr-TR" sz="2200" i="1" dirty="0"/>
              <a:t>Yemek yaptı mı mutfağı dağıtırdı.</a:t>
            </a:r>
          </a:p>
          <a:p>
            <a:endParaRPr lang="tr-TR" sz="2200" dirty="0"/>
          </a:p>
          <a:p>
            <a:r>
              <a:rPr lang="tr-TR" sz="2200" b="1" i="1" dirty="0">
                <a:solidFill>
                  <a:srgbClr val="FF0000"/>
                </a:solidFill>
              </a:rPr>
              <a:t>DİKKAT!</a:t>
            </a:r>
            <a:r>
              <a:rPr lang="tr-TR" sz="2200" dirty="0">
                <a:solidFill>
                  <a:srgbClr val="FF0000"/>
                </a:solidFill>
              </a:rPr>
              <a:t> Sıralı ve bağlı cümlelerin hepsi soru anlamı taşısa da soru işareti en sona konur.</a:t>
            </a:r>
          </a:p>
          <a:p>
            <a:endParaRPr lang="tr-TR" sz="2200" dirty="0"/>
          </a:p>
          <a:p>
            <a:r>
              <a:rPr lang="tr-TR" sz="2200" i="1" dirty="0"/>
              <a:t>Acaba arayan Ahmet mi, Yılmaz mı</a:t>
            </a:r>
            <a:r>
              <a:rPr lang="tr-TR" sz="2200" b="1" i="1" dirty="0"/>
              <a:t>?</a:t>
            </a:r>
            <a:endParaRPr lang="tr-TR" sz="2200" i="1" dirty="0"/>
          </a:p>
          <a:p>
            <a:r>
              <a:rPr lang="tr-TR" sz="2200" i="1" dirty="0"/>
              <a:t>Yemeği evde mi yesek, dışarı mı çıksak</a:t>
            </a:r>
            <a:r>
              <a:rPr lang="tr-TR" sz="2200" b="1" i="1" dirty="0"/>
              <a:t>?</a:t>
            </a:r>
            <a:endParaRPr lang="tr-TR" sz="2200" i="1" dirty="0"/>
          </a:p>
          <a:p>
            <a:br>
              <a:rPr lang="tr-TR" sz="2200" dirty="0"/>
            </a:br>
            <a:endParaRPr lang="tr-TR" sz="22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120831" y="0"/>
            <a:ext cx="290233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 İŞARETİ ( ? )</a:t>
            </a:r>
          </a:p>
        </p:txBody>
      </p:sp>
    </p:spTree>
    <p:extLst>
      <p:ext uri="{BB962C8B-B14F-4D97-AF65-F5344CB8AC3E}">
        <p14:creationId xmlns:p14="http://schemas.microsoft.com/office/powerpoint/2010/main" val="327618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1" y="555526"/>
            <a:ext cx="90364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Özel adlara gelen her türlü iyelik, bildirme ve durum ekleri kesmeyle ayrılır.</a:t>
            </a:r>
          </a:p>
          <a:p>
            <a:endParaRPr lang="tr-TR" sz="2200" dirty="0"/>
          </a:p>
          <a:p>
            <a:r>
              <a:rPr lang="tr-TR" sz="2200" i="1" dirty="0"/>
              <a:t>Atatürk</a:t>
            </a:r>
            <a:r>
              <a:rPr lang="tr-TR" sz="2200" b="1" i="1" dirty="0"/>
              <a:t>‘</a:t>
            </a:r>
            <a:r>
              <a:rPr lang="tr-TR" sz="2200" i="1" dirty="0"/>
              <a:t>e olan sevgimiz hiç bitmez.</a:t>
            </a:r>
          </a:p>
          <a:p>
            <a:r>
              <a:rPr lang="tr-TR" sz="2200" i="1" dirty="0"/>
              <a:t>Türkiye</a:t>
            </a:r>
            <a:r>
              <a:rPr lang="tr-TR" sz="2200" b="1" i="1" dirty="0"/>
              <a:t>‘</a:t>
            </a:r>
            <a:r>
              <a:rPr lang="tr-TR" sz="2200" i="1" dirty="0"/>
              <a:t>ye</a:t>
            </a:r>
          </a:p>
          <a:p>
            <a:r>
              <a:rPr lang="tr-TR" sz="2200" i="1" dirty="0"/>
              <a:t>İstanbul</a:t>
            </a:r>
            <a:r>
              <a:rPr lang="tr-TR" sz="2200" b="1" i="1" dirty="0"/>
              <a:t>‘</a:t>
            </a:r>
            <a:r>
              <a:rPr lang="tr-TR" sz="2200" i="1" dirty="0"/>
              <a:t>un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Kanun, yönetmelik, tüzük vb. adlara gelen ekler kesme işaretiyle ayrılır.</a:t>
            </a:r>
          </a:p>
          <a:p>
            <a:endParaRPr lang="tr-TR" sz="2200" b="1" dirty="0">
              <a:solidFill>
                <a:srgbClr val="0070C0"/>
              </a:solidFill>
            </a:endParaRPr>
          </a:p>
          <a:p>
            <a:r>
              <a:rPr lang="tr-TR" sz="2200" i="1" dirty="0"/>
              <a:t>Ortaöğretim Kurumlar Yönetmeliği</a:t>
            </a:r>
            <a:r>
              <a:rPr lang="tr-TR" sz="2200" b="1" i="1" dirty="0"/>
              <a:t>‘</a:t>
            </a:r>
            <a:r>
              <a:rPr lang="tr-TR" sz="2200" i="1" dirty="0"/>
              <a:t>nde</a:t>
            </a:r>
          </a:p>
          <a:p>
            <a:br>
              <a:rPr lang="tr-TR" sz="2200" dirty="0"/>
            </a:br>
            <a:endParaRPr lang="tr-TR" sz="22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117788" y="0"/>
            <a:ext cx="29084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KESME İŞARETİ ( ‘ )</a:t>
            </a:r>
          </a:p>
        </p:txBody>
      </p:sp>
    </p:spTree>
    <p:extLst>
      <p:ext uri="{BB962C8B-B14F-4D97-AF65-F5344CB8AC3E}">
        <p14:creationId xmlns:p14="http://schemas.microsoft.com/office/powerpoint/2010/main" val="323647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155704"/>
            <a:ext cx="903649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i="1" dirty="0">
                <a:solidFill>
                  <a:srgbClr val="FF0000"/>
                </a:solidFill>
              </a:rPr>
              <a:t>DİKKAT!</a:t>
            </a:r>
            <a:r>
              <a:rPr lang="tr-TR" sz="2200" dirty="0">
                <a:solidFill>
                  <a:srgbClr val="FF0000"/>
                </a:solidFill>
              </a:rPr>
              <a:t> Bir özel adın sonunda eğer 3.tekil şahıs eki (-i, -ı, -u, -ü) varsa ve bu sözcüğe başka bir iyelik eki eklenirse kesmeyle ayrılmaz.</a:t>
            </a:r>
          </a:p>
          <a:p>
            <a:r>
              <a:rPr lang="tr-TR" sz="2200" i="1" dirty="0"/>
              <a:t>Boğaz Köprümüzün…</a:t>
            </a:r>
          </a:p>
          <a:p>
            <a:r>
              <a:rPr lang="tr-TR" sz="2200" i="1" dirty="0"/>
              <a:t>Munzur Vadimiz</a:t>
            </a:r>
          </a:p>
          <a:p>
            <a:endParaRPr lang="tr-TR" sz="2200" dirty="0"/>
          </a:p>
          <a:p>
            <a:r>
              <a:rPr lang="tr-TR" sz="2200" b="1" i="1" dirty="0">
                <a:solidFill>
                  <a:srgbClr val="FF0000"/>
                </a:solidFill>
              </a:rPr>
              <a:t>DİKKAT!</a:t>
            </a:r>
            <a:r>
              <a:rPr lang="tr-TR" sz="2200" dirty="0">
                <a:solidFill>
                  <a:srgbClr val="FF0000"/>
                </a:solidFill>
              </a:rPr>
              <a:t> Kurum, kuruluş, iş yeri, birleşim ve oturum isimlerine gelen ekler kesmeyle ayrılmaz.</a:t>
            </a:r>
          </a:p>
          <a:p>
            <a:r>
              <a:rPr lang="tr-TR" sz="2200" dirty="0"/>
              <a:t>Türk Dil Kurumuna</a:t>
            </a:r>
          </a:p>
          <a:p>
            <a:r>
              <a:rPr lang="tr-TR" sz="2200" dirty="0"/>
              <a:t>Kadıköy Anadolu Lisesine</a:t>
            </a:r>
          </a:p>
          <a:p>
            <a:endParaRPr lang="tr-TR" sz="2200" dirty="0"/>
          </a:p>
          <a:p>
            <a:r>
              <a:rPr lang="tr-TR" sz="2200" b="1" i="1" dirty="0">
                <a:solidFill>
                  <a:srgbClr val="FF0000"/>
                </a:solidFill>
              </a:rPr>
              <a:t>DİKKAT!</a:t>
            </a:r>
            <a:r>
              <a:rPr lang="tr-TR" sz="2200" dirty="0">
                <a:solidFill>
                  <a:srgbClr val="FF0000"/>
                </a:solidFill>
              </a:rPr>
              <a:t> Eğer bir özel isme </a:t>
            </a:r>
            <a:r>
              <a:rPr lang="tr-TR" sz="22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yapım ekleri</a:t>
            </a:r>
            <a:r>
              <a:rPr lang="tr-TR" sz="2200" dirty="0">
                <a:solidFill>
                  <a:srgbClr val="FF0000"/>
                </a:solidFill>
              </a:rPr>
              <a:t> getirilirse bundan sonra gelecek hiçbir ek kesme işaretiyle ayrılmaz.</a:t>
            </a:r>
          </a:p>
          <a:p>
            <a:r>
              <a:rPr lang="tr-TR" sz="2200" i="1" dirty="0"/>
              <a:t>Müslümanlıkta</a:t>
            </a:r>
          </a:p>
          <a:p>
            <a:r>
              <a:rPr lang="tr-TR" sz="2200" i="1" dirty="0"/>
              <a:t>Türkçenin</a:t>
            </a:r>
          </a:p>
        </p:txBody>
      </p:sp>
    </p:spTree>
    <p:extLst>
      <p:ext uri="{BB962C8B-B14F-4D97-AF65-F5344CB8AC3E}">
        <p14:creationId xmlns:p14="http://schemas.microsoft.com/office/powerpoint/2010/main" val="410220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434519"/>
            <a:ext cx="903649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</a:rPr>
              <a:t>⇒ Kişi isimlerine getirilen “Bey, hanım, efendi, paşa” gibi saygı ve unvanlara gelen ekler kesmeyle ayrılır.</a:t>
            </a:r>
          </a:p>
          <a:p>
            <a:r>
              <a:rPr lang="tr-TR" sz="2000" dirty="0"/>
              <a:t>Rıza Bey</a:t>
            </a:r>
            <a:r>
              <a:rPr lang="tr-TR" sz="2000" b="1" dirty="0"/>
              <a:t>‘</a:t>
            </a:r>
            <a:r>
              <a:rPr lang="tr-TR" sz="2000" dirty="0"/>
              <a:t>in / Esma Hanım</a:t>
            </a:r>
            <a:r>
              <a:rPr lang="tr-TR" sz="2000" b="1" dirty="0"/>
              <a:t>‘</a:t>
            </a:r>
            <a:r>
              <a:rPr lang="tr-TR" sz="2000" dirty="0"/>
              <a:t>a</a:t>
            </a:r>
          </a:p>
          <a:p>
            <a:endParaRPr lang="tr-TR" sz="2000" dirty="0"/>
          </a:p>
          <a:p>
            <a:r>
              <a:rPr lang="tr-TR" sz="2000" b="1" dirty="0">
                <a:solidFill>
                  <a:srgbClr val="0070C0"/>
                </a:solidFill>
              </a:rPr>
              <a:t>⇒ Kısaltmalara gelen ekleri ayırmak için kullanılır.</a:t>
            </a:r>
          </a:p>
          <a:p>
            <a:r>
              <a:rPr lang="tr-TR" sz="2000" dirty="0"/>
              <a:t>THY</a:t>
            </a:r>
            <a:r>
              <a:rPr lang="tr-TR" sz="2000" b="1" dirty="0"/>
              <a:t>‘</a:t>
            </a:r>
            <a:r>
              <a:rPr lang="tr-TR" sz="2000" dirty="0"/>
              <a:t>nin / TDK</a:t>
            </a:r>
            <a:r>
              <a:rPr lang="tr-TR" sz="2000" b="1" dirty="0"/>
              <a:t>‘</a:t>
            </a:r>
            <a:r>
              <a:rPr lang="tr-TR" sz="2000" dirty="0"/>
              <a:t>ye</a:t>
            </a:r>
          </a:p>
          <a:p>
            <a:endParaRPr lang="tr-TR" sz="2000" dirty="0"/>
          </a:p>
          <a:p>
            <a:r>
              <a:rPr lang="tr-TR" sz="2000" b="1" dirty="0">
                <a:solidFill>
                  <a:srgbClr val="0070C0"/>
                </a:solidFill>
              </a:rPr>
              <a:t>⇒ Sayılara gelen ekler de kesme işaretiyle ayrılır.</a:t>
            </a:r>
          </a:p>
          <a:p>
            <a:r>
              <a:rPr lang="tr-TR" sz="2000" dirty="0"/>
              <a:t>1938</a:t>
            </a:r>
            <a:r>
              <a:rPr lang="tr-TR" sz="2000" b="1" dirty="0"/>
              <a:t>‘</a:t>
            </a:r>
            <a:r>
              <a:rPr lang="tr-TR" sz="2000" dirty="0"/>
              <a:t>de Atatürk’ü kaybettik.</a:t>
            </a:r>
          </a:p>
          <a:p>
            <a:endParaRPr lang="tr-TR" sz="2000" dirty="0"/>
          </a:p>
          <a:p>
            <a:r>
              <a:rPr lang="tr-TR" sz="2000" b="1" dirty="0">
                <a:solidFill>
                  <a:srgbClr val="0070C0"/>
                </a:solidFill>
              </a:rPr>
              <a:t>⇒ Belirli bir tarihi belirten aylara ve günlere gelen ekler kesmeyle ayrılır.</a:t>
            </a:r>
          </a:p>
          <a:p>
            <a:r>
              <a:rPr lang="tr-TR" sz="2000" dirty="0"/>
              <a:t>27 Haziran</a:t>
            </a:r>
            <a:r>
              <a:rPr lang="tr-TR" sz="2000" b="1" dirty="0"/>
              <a:t>‘</a:t>
            </a:r>
            <a:r>
              <a:rPr lang="tr-TR" sz="2000" dirty="0"/>
              <a:t>da…</a:t>
            </a:r>
          </a:p>
          <a:p>
            <a:endParaRPr lang="tr-TR" sz="2000" dirty="0"/>
          </a:p>
          <a:p>
            <a:r>
              <a:rPr lang="tr-TR" sz="2000" b="1" dirty="0">
                <a:solidFill>
                  <a:srgbClr val="0070C0"/>
                </a:solidFill>
              </a:rPr>
              <a:t>⇒ Bir ek ve harfe gelen ekler kesmeyle ayrılır.</a:t>
            </a:r>
          </a:p>
          <a:p>
            <a:r>
              <a:rPr lang="tr-TR" sz="2000" dirty="0"/>
              <a:t>a</a:t>
            </a:r>
            <a:r>
              <a:rPr lang="tr-TR" sz="2000" b="1" dirty="0"/>
              <a:t>‘</a:t>
            </a:r>
            <a:r>
              <a:rPr lang="tr-TR" sz="2000" dirty="0"/>
              <a:t>dan z</a:t>
            </a:r>
            <a:r>
              <a:rPr lang="tr-TR" sz="2000" b="1" dirty="0"/>
              <a:t>‘</a:t>
            </a:r>
            <a:r>
              <a:rPr lang="tr-TR" sz="2000" dirty="0"/>
              <a:t>ye kadar hepsini yazdım.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117788" y="0"/>
            <a:ext cx="29084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KESME İŞARETİ ( ‘ )</a:t>
            </a:r>
          </a:p>
        </p:txBody>
      </p:sp>
    </p:spTree>
    <p:extLst>
      <p:ext uri="{BB962C8B-B14F-4D97-AF65-F5344CB8AC3E}">
        <p14:creationId xmlns:p14="http://schemas.microsoft.com/office/powerpoint/2010/main" val="382773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523220"/>
            <a:ext cx="9036495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Şaşma, acı, sevinç, korku gibi duyguları yansıtan sözlerin sonuna konur.</a:t>
            </a:r>
          </a:p>
          <a:p>
            <a:r>
              <a:rPr lang="tr-TR" sz="2200" dirty="0"/>
              <a:t>Hava çok soğuk</a:t>
            </a:r>
            <a:r>
              <a:rPr lang="tr-TR" sz="2200" b="1" dirty="0"/>
              <a:t>!</a:t>
            </a:r>
            <a:endParaRPr lang="tr-TR" sz="2200" dirty="0"/>
          </a:p>
          <a:p>
            <a:r>
              <a:rPr lang="tr-TR" sz="2200" dirty="0"/>
              <a:t>Eyvah</a:t>
            </a:r>
            <a:r>
              <a:rPr lang="tr-TR" sz="2200" b="1" dirty="0"/>
              <a:t>!</a:t>
            </a:r>
          </a:p>
          <a:p>
            <a:endParaRPr lang="tr-TR" sz="2200" b="1" dirty="0"/>
          </a:p>
          <a:p>
            <a:r>
              <a:rPr lang="tr-TR" sz="2200" b="1" dirty="0">
                <a:solidFill>
                  <a:srgbClr val="0070C0"/>
                </a:solidFill>
              </a:rPr>
              <a:t>⇒ Hitap sözleri, seslenme sözleri ve uyarılardan sonra konur.</a:t>
            </a:r>
          </a:p>
          <a:p>
            <a:r>
              <a:rPr lang="tr-TR" sz="2200" dirty="0"/>
              <a:t>Dur, yolcu</a:t>
            </a:r>
            <a:r>
              <a:rPr lang="tr-TR" sz="2200" b="1" dirty="0"/>
              <a:t>!</a:t>
            </a:r>
            <a:endParaRPr lang="tr-TR" sz="2200" dirty="0"/>
          </a:p>
          <a:p>
            <a:r>
              <a:rPr lang="tr-TR" sz="2200" dirty="0"/>
              <a:t>Hey</a:t>
            </a:r>
            <a:r>
              <a:rPr lang="tr-TR" sz="2200" b="1" dirty="0"/>
              <a:t>!</a:t>
            </a:r>
            <a:endParaRPr lang="tr-TR" sz="2200" dirty="0"/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Alayın, kinayenin ve küçümsemenin yer aldığı sözlerden sonra konur.</a:t>
            </a:r>
          </a:p>
          <a:p>
            <a:r>
              <a:rPr lang="tr-TR" sz="2200" dirty="0"/>
              <a:t>İsteseymiş tatile gidermiş ( </a:t>
            </a:r>
            <a:r>
              <a:rPr lang="tr-TR" sz="2200" b="1" dirty="0"/>
              <a:t>!</a:t>
            </a:r>
            <a:r>
              <a:rPr lang="tr-TR" sz="2200" dirty="0"/>
              <a:t> ) ama canı sıkkınmış.</a:t>
            </a:r>
          </a:p>
          <a:p>
            <a:endParaRPr lang="tr-TR" sz="2200" dirty="0"/>
          </a:p>
          <a:p>
            <a:r>
              <a:rPr lang="tr-TR" b="1" i="1" dirty="0">
                <a:solidFill>
                  <a:srgbClr val="FF0000"/>
                </a:solidFill>
              </a:rPr>
              <a:t>DİKKAT!</a:t>
            </a:r>
            <a:r>
              <a:rPr lang="tr-TR" dirty="0">
                <a:solidFill>
                  <a:srgbClr val="FF0000"/>
                </a:solidFill>
              </a:rPr>
              <a:t> Ünlem işareti, ilgili sözden sonra konulabileceği gibi cümlenin sonuna da konulabilir.</a:t>
            </a:r>
          </a:p>
          <a:p>
            <a:r>
              <a:rPr lang="tr-TR" dirty="0"/>
              <a:t>Arkadaş, çalışıp hak edeceksin!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066332" y="0"/>
            <a:ext cx="301133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ÜNLEM İŞARETİ ( ! )</a:t>
            </a:r>
          </a:p>
        </p:txBody>
      </p:sp>
    </p:spTree>
    <p:extLst>
      <p:ext uri="{BB962C8B-B14F-4D97-AF65-F5344CB8AC3E}">
        <p14:creationId xmlns:p14="http://schemas.microsoft.com/office/powerpoint/2010/main" val="414360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523220"/>
            <a:ext cx="903649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Satır sonuna kelimenin tamamı değil de bir parçası sığıyorsa kelimenin bölündüğü yere konur.</a:t>
            </a:r>
          </a:p>
          <a:p>
            <a:endParaRPr lang="tr-TR" sz="2200" dirty="0"/>
          </a:p>
          <a:p>
            <a:r>
              <a:rPr lang="tr-TR" sz="2200" i="1" dirty="0"/>
              <a:t>Bugün bizim için çok heyecanlı bir gündü. Yıllardır bek</a:t>
            </a:r>
            <a:r>
              <a:rPr lang="tr-TR" sz="2200" b="1" i="1" dirty="0"/>
              <a:t>–</a:t>
            </a:r>
            <a:br>
              <a:rPr lang="tr-TR" sz="2200" i="1" dirty="0"/>
            </a:br>
            <a:r>
              <a:rPr lang="tr-TR" sz="2200" i="1" dirty="0" err="1"/>
              <a:t>lediğimiz</a:t>
            </a:r>
            <a:r>
              <a:rPr lang="tr-TR" sz="2200" i="1" dirty="0"/>
              <a:t> güzel haber elimize ulaşmıştı.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Cümle içinde yer alan ara sözleri, ara cümleleri ayırmak için bu cümlelerin başına ve sonuna konur.</a:t>
            </a:r>
          </a:p>
          <a:p>
            <a:endParaRPr lang="tr-TR" sz="2200" b="1" dirty="0">
              <a:solidFill>
                <a:srgbClr val="0070C0"/>
              </a:solidFill>
            </a:endParaRPr>
          </a:p>
          <a:p>
            <a:r>
              <a:rPr lang="tr-TR" sz="2200" i="1" dirty="0"/>
              <a:t>Beklediğimiz haber </a:t>
            </a:r>
            <a:r>
              <a:rPr lang="tr-TR" sz="2200" b="1" i="1" dirty="0"/>
              <a:t>–</a:t>
            </a:r>
            <a:r>
              <a:rPr lang="tr-TR" sz="2200" i="1" dirty="0"/>
              <a:t>ablamın atanması</a:t>
            </a:r>
            <a:r>
              <a:rPr lang="tr-TR" sz="2200" b="1" i="1" dirty="0"/>
              <a:t>–</a:t>
            </a:r>
            <a:r>
              <a:rPr lang="tr-TR" sz="2200" i="1" dirty="0"/>
              <a:t> sonunda gelmişti.</a:t>
            </a:r>
          </a:p>
          <a:p>
            <a:endParaRPr lang="tr-TR" sz="22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445155" y="0"/>
            <a:ext cx="22536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KISA ÇİZGİ ( - )</a:t>
            </a:r>
          </a:p>
        </p:txBody>
      </p:sp>
    </p:spTree>
    <p:extLst>
      <p:ext uri="{BB962C8B-B14F-4D97-AF65-F5344CB8AC3E}">
        <p14:creationId xmlns:p14="http://schemas.microsoft.com/office/powerpoint/2010/main" val="194181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523220"/>
            <a:ext cx="903649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Dil bilgisi dersinde sözcüklerin kökleri, ekleri ayrılırken aralara konur.</a:t>
            </a:r>
          </a:p>
          <a:p>
            <a:endParaRPr lang="tr-TR" sz="2200" b="1" dirty="0">
              <a:solidFill>
                <a:srgbClr val="0070C0"/>
              </a:solidFill>
            </a:endParaRPr>
          </a:p>
          <a:p>
            <a:r>
              <a:rPr lang="tr-TR" sz="2200" i="1" dirty="0"/>
              <a:t>Göz</a:t>
            </a:r>
            <a:r>
              <a:rPr lang="tr-TR" sz="2200" b="1" i="1" dirty="0"/>
              <a:t>–</a:t>
            </a:r>
            <a:r>
              <a:rPr lang="tr-TR" sz="2200" i="1" dirty="0"/>
              <a:t>lük</a:t>
            </a:r>
            <a:r>
              <a:rPr lang="tr-TR" sz="2200" b="1" i="1" dirty="0"/>
              <a:t>–</a:t>
            </a:r>
            <a:r>
              <a:rPr lang="tr-TR" sz="2200" i="1" dirty="0" err="1"/>
              <a:t>çü</a:t>
            </a:r>
            <a:endParaRPr lang="tr-TR" sz="2200" i="1" dirty="0"/>
          </a:p>
          <a:p>
            <a:r>
              <a:rPr lang="tr-TR" sz="2200" b="1" i="1" dirty="0"/>
              <a:t>–</a:t>
            </a:r>
            <a:r>
              <a:rPr lang="tr-TR" sz="2200" i="1" dirty="0"/>
              <a:t>ki eki her zaman bitişik yazılır.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Türkçede fiil olan kök ve gövdelerden sonra konur.</a:t>
            </a:r>
          </a:p>
          <a:p>
            <a:r>
              <a:rPr lang="tr-TR" sz="2200" i="1" dirty="0"/>
              <a:t>Al</a:t>
            </a:r>
            <a:r>
              <a:rPr lang="tr-TR" sz="2200" b="1" i="1" dirty="0"/>
              <a:t>–</a:t>
            </a:r>
            <a:r>
              <a:rPr lang="tr-TR" sz="2200" i="1" dirty="0"/>
              <a:t>, git</a:t>
            </a:r>
            <a:r>
              <a:rPr lang="tr-TR" sz="2200" b="1" i="1" dirty="0"/>
              <a:t>–</a:t>
            </a:r>
            <a:r>
              <a:rPr lang="tr-TR" sz="2200" i="1" dirty="0"/>
              <a:t>, gel</a:t>
            </a:r>
            <a:r>
              <a:rPr lang="tr-TR" sz="2200" b="1" i="1" dirty="0"/>
              <a:t>–</a:t>
            </a:r>
            <a:r>
              <a:rPr lang="tr-TR" sz="2200" i="1" dirty="0"/>
              <a:t>, izle</a:t>
            </a:r>
            <a:r>
              <a:rPr lang="tr-TR" sz="2200" b="1" i="1" dirty="0"/>
              <a:t>–</a:t>
            </a:r>
            <a:r>
              <a:rPr lang="tr-TR" sz="2200" i="1" dirty="0"/>
              <a:t>, sev</a:t>
            </a:r>
            <a:r>
              <a:rPr lang="tr-TR" sz="2200" b="1" i="1" dirty="0"/>
              <a:t>–</a:t>
            </a:r>
            <a:r>
              <a:rPr lang="tr-TR" sz="2200" i="1" dirty="0"/>
              <a:t>, ye</a:t>
            </a:r>
            <a:r>
              <a:rPr lang="tr-TR" sz="2200" b="1" i="1" dirty="0"/>
              <a:t>–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İsim yapan eklerin hemen başına, fiil yapan eklerin ise başına ve sonuna konur.</a:t>
            </a:r>
          </a:p>
          <a:p>
            <a:endParaRPr lang="tr-TR" sz="2200" dirty="0"/>
          </a:p>
          <a:p>
            <a:r>
              <a:rPr lang="tr-TR" sz="2200" i="1" dirty="0"/>
              <a:t>İsim yapan ekler: </a:t>
            </a:r>
            <a:r>
              <a:rPr lang="tr-TR" sz="2200" b="1" i="1" dirty="0"/>
              <a:t>–</a:t>
            </a:r>
            <a:r>
              <a:rPr lang="tr-TR" sz="2200" i="1" dirty="0"/>
              <a:t>ak, </a:t>
            </a:r>
            <a:r>
              <a:rPr lang="tr-TR" sz="2200" b="1" i="1" dirty="0"/>
              <a:t>–</a:t>
            </a:r>
            <a:r>
              <a:rPr lang="tr-TR" sz="2200" i="1" dirty="0"/>
              <a:t>den, –</a:t>
            </a:r>
            <a:r>
              <a:rPr lang="tr-TR" sz="2200" i="1" dirty="0" err="1"/>
              <a:t>ış</a:t>
            </a:r>
            <a:endParaRPr lang="tr-TR" sz="2200" i="1" dirty="0"/>
          </a:p>
          <a:p>
            <a:r>
              <a:rPr lang="tr-TR" sz="2200" i="1" dirty="0"/>
              <a:t>Fiil yapan ekler: </a:t>
            </a:r>
            <a:r>
              <a:rPr lang="tr-TR" sz="2200" b="1" i="1" dirty="0"/>
              <a:t>–</a:t>
            </a:r>
            <a:r>
              <a:rPr lang="tr-TR" sz="2200" i="1" dirty="0" err="1"/>
              <a:t>ımsa</a:t>
            </a:r>
            <a:r>
              <a:rPr lang="tr-TR" sz="2200" b="1" i="1" dirty="0"/>
              <a:t>–</a:t>
            </a:r>
            <a:r>
              <a:rPr lang="tr-TR" sz="2200" i="1" dirty="0"/>
              <a:t>, </a:t>
            </a:r>
            <a:r>
              <a:rPr lang="tr-TR" sz="2200" b="1" i="1" dirty="0"/>
              <a:t>–</a:t>
            </a:r>
            <a:r>
              <a:rPr lang="tr-TR" sz="2200" i="1" dirty="0"/>
              <a:t>tır</a:t>
            </a:r>
            <a:r>
              <a:rPr lang="tr-TR" sz="2200" b="1" i="1" dirty="0"/>
              <a:t>–</a:t>
            </a:r>
            <a:endParaRPr lang="tr-TR" sz="2200" i="1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445155" y="0"/>
            <a:ext cx="22536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KISA ÇİZGİ ( - )</a:t>
            </a:r>
          </a:p>
        </p:txBody>
      </p:sp>
    </p:spTree>
    <p:extLst>
      <p:ext uri="{BB962C8B-B14F-4D97-AF65-F5344CB8AC3E}">
        <p14:creationId xmlns:p14="http://schemas.microsoft.com/office/powerpoint/2010/main" val="420337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523220"/>
            <a:ext cx="903649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Kelimeleri hecelerine ayırırken aralara konur.</a:t>
            </a:r>
          </a:p>
          <a:p>
            <a:r>
              <a:rPr lang="tr-TR" sz="2200" i="1" dirty="0"/>
              <a:t>He</a:t>
            </a:r>
            <a:r>
              <a:rPr lang="tr-TR" sz="2200" b="1" i="1" dirty="0"/>
              <a:t>–</a:t>
            </a:r>
            <a:r>
              <a:rPr lang="tr-TR" sz="2200" i="1" dirty="0"/>
              <a:t>ce</a:t>
            </a:r>
            <a:r>
              <a:rPr lang="tr-TR" sz="2200" b="1" i="1" dirty="0"/>
              <a:t>–</a:t>
            </a:r>
            <a:r>
              <a:rPr lang="tr-TR" sz="2200" i="1" dirty="0"/>
              <a:t>le</a:t>
            </a:r>
            <a:r>
              <a:rPr lang="tr-TR" sz="2200" b="1" i="1" dirty="0"/>
              <a:t>–</a:t>
            </a:r>
            <a:r>
              <a:rPr lang="tr-TR" sz="2200" i="1" dirty="0" err="1"/>
              <a:t>mek</a:t>
            </a:r>
            <a:endParaRPr lang="tr-TR" sz="2200" i="1" dirty="0"/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Kelime ve sayıların arasına “…-e, …-den, ve, ile, ila” anlamını vermek için konur.</a:t>
            </a:r>
          </a:p>
          <a:p>
            <a:r>
              <a:rPr lang="tr-TR" sz="2200" i="1" dirty="0"/>
              <a:t>İstanbul</a:t>
            </a:r>
            <a:r>
              <a:rPr lang="tr-TR" sz="2200" b="1" i="1" dirty="0"/>
              <a:t>–</a:t>
            </a:r>
            <a:r>
              <a:rPr lang="tr-TR" sz="2200" i="1" dirty="0"/>
              <a:t>Bursa yolu 2 saate düştü.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Matematikte ( – ) çıkarma işaretidir.</a:t>
            </a:r>
          </a:p>
          <a:p>
            <a:r>
              <a:rPr lang="tr-TR" sz="2200" i="1" dirty="0"/>
              <a:t>10</a:t>
            </a:r>
            <a:r>
              <a:rPr lang="tr-TR" sz="2200" b="1" i="1" dirty="0"/>
              <a:t>–</a:t>
            </a:r>
            <a:r>
              <a:rPr lang="tr-TR" sz="2200" i="1" dirty="0"/>
              <a:t>5= 5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Sıfırın altındaki değerleri göstermek için ( – ) işareti kullanılır.</a:t>
            </a:r>
          </a:p>
          <a:p>
            <a:r>
              <a:rPr lang="tr-TR" sz="2200" i="1" dirty="0"/>
              <a:t>Hava yarın </a:t>
            </a:r>
            <a:r>
              <a:rPr lang="tr-TR" sz="2200" b="1" i="1" dirty="0"/>
              <a:t>–</a:t>
            </a:r>
            <a:r>
              <a:rPr lang="tr-TR" sz="2200" i="1" dirty="0"/>
              <a:t>10 derece olacakmış.</a:t>
            </a:r>
          </a:p>
          <a:p>
            <a:endParaRPr lang="tr-TR" sz="22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445155" y="0"/>
            <a:ext cx="22536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KISA ÇİZGİ ( - )</a:t>
            </a:r>
          </a:p>
        </p:txBody>
      </p:sp>
    </p:spTree>
    <p:extLst>
      <p:ext uri="{BB962C8B-B14F-4D97-AF65-F5344CB8AC3E}">
        <p14:creationId xmlns:p14="http://schemas.microsoft.com/office/powerpoint/2010/main" val="229892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523220"/>
            <a:ext cx="903649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Bir metinde yer alan konuşmaları göstermede kullanılır.</a:t>
            </a:r>
          </a:p>
          <a:p>
            <a:endParaRPr lang="tr-TR" sz="2200" dirty="0"/>
          </a:p>
          <a:p>
            <a:r>
              <a:rPr lang="tr-TR" sz="2200" i="1" dirty="0"/>
              <a:t>Yoklamayı alırken:</a:t>
            </a:r>
            <a:br>
              <a:rPr lang="tr-TR" sz="2200" i="1" dirty="0"/>
            </a:br>
            <a:r>
              <a:rPr lang="tr-TR" sz="2200" b="1" i="1" dirty="0"/>
              <a:t>−</a:t>
            </a:r>
            <a:r>
              <a:rPr lang="tr-TR" sz="2200" i="1" dirty="0"/>
              <a:t> Çocuklar, siz de defterlerinizi çıkarın.</a:t>
            </a:r>
          </a:p>
          <a:p>
            <a:endParaRPr lang="tr-TR" sz="2200" i="1" dirty="0"/>
          </a:p>
          <a:p>
            <a:r>
              <a:rPr lang="tr-TR" sz="2200" b="1" i="1" dirty="0">
                <a:solidFill>
                  <a:srgbClr val="FF0000"/>
                </a:solidFill>
              </a:rPr>
              <a:t>DİKKAT!</a:t>
            </a:r>
            <a:r>
              <a:rPr lang="tr-TR" sz="2200" dirty="0">
                <a:solidFill>
                  <a:srgbClr val="FF0000"/>
                </a:solidFill>
              </a:rPr>
              <a:t> Eğer konuşmalar tırnak işareti içinde verilirse uzun çizgi kullanılmaz.</a:t>
            </a:r>
          </a:p>
          <a:p>
            <a:endParaRPr lang="tr-TR" sz="2200" dirty="0"/>
          </a:p>
          <a:p>
            <a:r>
              <a:rPr lang="tr-TR" sz="2200" i="1" dirty="0"/>
              <a:t>Televizyon izlerken:</a:t>
            </a:r>
            <a:br>
              <a:rPr lang="tr-TR" sz="2200" i="1" dirty="0"/>
            </a:br>
            <a:r>
              <a:rPr lang="tr-TR" sz="2200" i="1" dirty="0"/>
              <a:t>“Hanım, çocukları görmeyeli bayağı oldu, onlara çay içmeye mi gitsek?” dedi.</a:t>
            </a:r>
          </a:p>
          <a:p>
            <a:endParaRPr lang="tr-TR" sz="2200" i="1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338039" y="2318"/>
            <a:ext cx="246792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UZUN ÇİZGİ ( </a:t>
            </a:r>
            <a:r>
              <a:rPr lang="tr-TR" b="1" dirty="0"/>
              <a:t>−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741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523220"/>
            <a:ext cx="903649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Şiirin dizeleri yan yana yazıldığında dizeler arasına konur.</a:t>
            </a:r>
          </a:p>
          <a:p>
            <a:r>
              <a:rPr lang="tr-TR" sz="2200" i="1" dirty="0"/>
              <a:t>Nasıl yar diyeyim ben böyle yâre</a:t>
            </a:r>
            <a:r>
              <a:rPr lang="tr-TR" sz="2200" dirty="0"/>
              <a:t> </a:t>
            </a:r>
            <a:r>
              <a:rPr lang="tr-TR" sz="2200" b="1" dirty="0"/>
              <a:t>/</a:t>
            </a:r>
            <a:r>
              <a:rPr lang="tr-TR" sz="2200" dirty="0"/>
              <a:t> </a:t>
            </a:r>
            <a:r>
              <a:rPr lang="tr-TR" sz="2200" i="1" dirty="0"/>
              <a:t>Mecnun edip çöle saldıktan sonra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Adreslerde ev numarası ile daire numarası, semt ile şehir arasına konur.</a:t>
            </a:r>
          </a:p>
          <a:p>
            <a:r>
              <a:rPr lang="tr-TR" sz="2200" i="1" dirty="0"/>
              <a:t>Defne Sokağı No: 25</a:t>
            </a:r>
            <a:r>
              <a:rPr lang="tr-TR" sz="2200" b="1" i="1" dirty="0"/>
              <a:t>/</a:t>
            </a:r>
            <a:r>
              <a:rPr lang="tr-TR" sz="2200" i="1" dirty="0"/>
              <a:t>8 </a:t>
            </a:r>
            <a:r>
              <a:rPr lang="tr-TR" sz="2200" i="1" dirty="0" err="1"/>
              <a:t>Güllübağlar</a:t>
            </a:r>
            <a:r>
              <a:rPr lang="tr-TR" sz="2200" b="1" i="1" dirty="0"/>
              <a:t>/</a:t>
            </a:r>
            <a:r>
              <a:rPr lang="tr-TR" sz="2200" i="1" dirty="0"/>
              <a:t>İstanbul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Tarihlerin yazımında gün, ay ve yıl arasına konur.</a:t>
            </a:r>
          </a:p>
          <a:p>
            <a:r>
              <a:rPr lang="tr-TR" sz="2200" i="1" dirty="0"/>
              <a:t>23</a:t>
            </a:r>
            <a:r>
              <a:rPr lang="tr-TR" sz="2200" b="1" i="1" dirty="0"/>
              <a:t>/</a:t>
            </a:r>
            <a:r>
              <a:rPr lang="tr-TR" sz="2200" i="1" dirty="0"/>
              <a:t>09</a:t>
            </a:r>
            <a:r>
              <a:rPr lang="tr-TR" sz="2200" b="1" i="1" dirty="0"/>
              <a:t>/</a:t>
            </a:r>
            <a:r>
              <a:rPr lang="tr-TR" sz="2200" i="1" dirty="0"/>
              <a:t>2010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Değişik şekillerini göstermek için ekler arasına konur.</a:t>
            </a:r>
          </a:p>
          <a:p>
            <a:r>
              <a:rPr lang="tr-TR" sz="2200" i="1" dirty="0"/>
              <a:t>-de </a:t>
            </a:r>
            <a:r>
              <a:rPr lang="tr-TR" sz="2200" b="1" i="1" dirty="0"/>
              <a:t>/</a:t>
            </a:r>
            <a:r>
              <a:rPr lang="tr-TR" sz="2200" i="1" dirty="0"/>
              <a:t> -da, -</a:t>
            </a:r>
            <a:r>
              <a:rPr lang="tr-TR" sz="2200" i="1" dirty="0" err="1"/>
              <a:t>çü</a:t>
            </a:r>
            <a:r>
              <a:rPr lang="tr-TR" sz="2200" i="1" dirty="0"/>
              <a:t> </a:t>
            </a:r>
            <a:r>
              <a:rPr lang="tr-TR" sz="2200" b="1" i="1" dirty="0"/>
              <a:t>/</a:t>
            </a:r>
            <a:r>
              <a:rPr lang="tr-TR" sz="2200" i="1" dirty="0"/>
              <a:t> -</a:t>
            </a:r>
            <a:r>
              <a:rPr lang="tr-TR" sz="2200" i="1" dirty="0" err="1"/>
              <a:t>çu</a:t>
            </a:r>
            <a:r>
              <a:rPr lang="tr-TR" sz="2200" i="1" dirty="0"/>
              <a:t>, -deki </a:t>
            </a:r>
            <a:r>
              <a:rPr lang="tr-TR" sz="2200" b="1" i="1" dirty="0"/>
              <a:t>/</a:t>
            </a:r>
            <a:r>
              <a:rPr lang="tr-TR" sz="2200" i="1" dirty="0"/>
              <a:t> -</a:t>
            </a:r>
            <a:r>
              <a:rPr lang="tr-TR" sz="2200" i="1" dirty="0" err="1"/>
              <a:t>daki</a:t>
            </a:r>
            <a:endParaRPr lang="tr-TR" sz="2200" i="1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413893" y="0"/>
            <a:ext cx="231621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EĞİK ÇİZGİ ( 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005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697016" y="0"/>
            <a:ext cx="174996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NOKTA ( . )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7504" y="411510"/>
            <a:ext cx="90364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Bitmiş olan cümlelerin sonlarına konur.</a:t>
            </a:r>
          </a:p>
          <a:p>
            <a:r>
              <a:rPr lang="tr-TR" sz="2200" dirty="0"/>
              <a:t>Dün akşam buraya geldiler</a:t>
            </a:r>
            <a:r>
              <a:rPr lang="tr-TR" sz="2200" b="1" dirty="0"/>
              <a:t>.</a:t>
            </a:r>
          </a:p>
          <a:p>
            <a:endParaRPr lang="tr-TR" sz="2200" b="1" dirty="0"/>
          </a:p>
          <a:p>
            <a:r>
              <a:rPr lang="tr-TR" sz="2200" b="1" dirty="0">
                <a:solidFill>
                  <a:srgbClr val="0070C0"/>
                </a:solidFill>
              </a:rPr>
              <a:t>⇒ Bazı kelimelerin kısaltmasının sonuna konur.</a:t>
            </a:r>
          </a:p>
          <a:p>
            <a:r>
              <a:rPr lang="tr-TR" sz="2200" i="1" dirty="0"/>
              <a:t>Doktor → Dr.</a:t>
            </a:r>
          </a:p>
          <a:p>
            <a:r>
              <a:rPr lang="tr-TR" sz="2200" i="1" dirty="0"/>
              <a:t>Profesör → Prof.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Nokta işareti aynı zamanda sıra bildirdiği için sayılardan sonra kullanılır. </a:t>
            </a:r>
          </a:p>
          <a:p>
            <a:r>
              <a:rPr lang="tr-TR" sz="2200" dirty="0"/>
              <a:t>5. → (5’inci / Beşinci)</a:t>
            </a:r>
          </a:p>
          <a:p>
            <a:r>
              <a:rPr lang="tr-TR" sz="2200" dirty="0"/>
              <a:t>25. → (25’inci / Yirmi beşinci)</a:t>
            </a:r>
            <a:br>
              <a:rPr lang="tr-TR" sz="2200" dirty="0"/>
            </a:br>
            <a:endParaRPr lang="tr-TR" sz="2200" dirty="0"/>
          </a:p>
          <a:p>
            <a:r>
              <a:rPr lang="tr-TR" dirty="0">
                <a:solidFill>
                  <a:srgbClr val="FF0000"/>
                </a:solidFill>
              </a:rPr>
              <a:t>* Sayıların yanına konulan nokta (.) “</a:t>
            </a:r>
            <a:r>
              <a:rPr lang="tr-TR" i="1" dirty="0">
                <a:solidFill>
                  <a:srgbClr val="FF0000"/>
                </a:solidFill>
              </a:rPr>
              <a:t>-</a:t>
            </a:r>
            <a:r>
              <a:rPr lang="tr-TR" i="1" dirty="0" err="1">
                <a:solidFill>
                  <a:srgbClr val="FF0000"/>
                </a:solidFill>
              </a:rPr>
              <a:t>ıncı</a:t>
            </a:r>
            <a:r>
              <a:rPr lang="tr-TR" i="1" dirty="0">
                <a:solidFill>
                  <a:srgbClr val="FF0000"/>
                </a:solidFill>
              </a:rPr>
              <a:t>, -inci, -uncu, -üncü</a:t>
            </a:r>
            <a:r>
              <a:rPr lang="tr-TR" dirty="0">
                <a:solidFill>
                  <a:srgbClr val="FF0000"/>
                </a:solidFill>
              </a:rPr>
              <a:t>” eklerinin yerine geçer.</a:t>
            </a:r>
          </a:p>
        </p:txBody>
      </p:sp>
    </p:spTree>
    <p:extLst>
      <p:ext uri="{BB962C8B-B14F-4D97-AF65-F5344CB8AC3E}">
        <p14:creationId xmlns:p14="http://schemas.microsoft.com/office/powerpoint/2010/main" val="4505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523220"/>
            <a:ext cx="903649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Web sitesi adreslerinde “http” uzantısı sonrasına konur.</a:t>
            </a:r>
          </a:p>
          <a:p>
            <a:r>
              <a:rPr lang="tr-TR" sz="2200" i="1" dirty="0"/>
              <a:t>https:</a:t>
            </a:r>
            <a:r>
              <a:rPr lang="tr-TR" sz="2200" b="1" i="1" dirty="0"/>
              <a:t>//</a:t>
            </a:r>
            <a:r>
              <a:rPr lang="tr-TR" sz="2200" i="1" dirty="0"/>
              <a:t>www.edebiyatciyim.com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Matematikte ( / ) bölme işaretidir.</a:t>
            </a:r>
          </a:p>
          <a:p>
            <a:r>
              <a:rPr lang="tr-TR" sz="2200" i="1" dirty="0"/>
              <a:t>100</a:t>
            </a:r>
            <a:r>
              <a:rPr lang="tr-TR" sz="2200" b="1" i="1" dirty="0"/>
              <a:t>/</a:t>
            </a:r>
            <a:r>
              <a:rPr lang="tr-TR" sz="2200" i="1" dirty="0"/>
              <a:t>10=10</a:t>
            </a:r>
          </a:p>
          <a:p>
            <a:r>
              <a:rPr lang="tr-TR" sz="2200" i="1" dirty="0"/>
              <a:t>55</a:t>
            </a:r>
            <a:r>
              <a:rPr lang="tr-TR" sz="2200" b="1" i="1" dirty="0"/>
              <a:t>/</a:t>
            </a:r>
            <a:r>
              <a:rPr lang="tr-TR" sz="2200" i="1" dirty="0"/>
              <a:t>5=11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Birimler arasındaki oranları göstermede kullanılır.</a:t>
            </a:r>
          </a:p>
          <a:p>
            <a:r>
              <a:rPr lang="tr-TR" sz="2200" i="1" dirty="0"/>
              <a:t>km</a:t>
            </a:r>
            <a:r>
              <a:rPr lang="tr-TR" sz="2200" b="1" i="1" dirty="0"/>
              <a:t>/</a:t>
            </a:r>
            <a:r>
              <a:rPr lang="tr-TR" sz="2200" i="1" dirty="0" err="1"/>
              <a:t>sa</a:t>
            </a:r>
            <a:r>
              <a:rPr lang="tr-TR" sz="2200" i="1" dirty="0"/>
              <a:t>= kilometre/saat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413893" y="0"/>
            <a:ext cx="231621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EĞİK ÇİZGİ ( 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8938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523220"/>
            <a:ext cx="903649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Birinden ya da başka bir yazıdan olduğu gibi alıntılanan sözler tırnak içinde gösterilir.</a:t>
            </a:r>
          </a:p>
          <a:p>
            <a:r>
              <a:rPr lang="tr-TR" sz="2200" i="1" dirty="0"/>
              <a:t>Okulumuzun girişinde Atatürk’ün </a:t>
            </a:r>
            <a:r>
              <a:rPr lang="tr-TR" sz="2200" b="1" i="1" dirty="0"/>
              <a:t>“</a:t>
            </a:r>
            <a:r>
              <a:rPr lang="tr-TR" sz="2200" i="1" dirty="0"/>
              <a:t>Öğretmenler! Cumhuriyet sizden düşünceleri hür, vicdanı hür, irfanı hür nesiller ister.</a:t>
            </a:r>
            <a:r>
              <a:rPr lang="tr-TR" sz="2200" b="1" i="1" dirty="0"/>
              <a:t>“</a:t>
            </a:r>
            <a:r>
              <a:rPr lang="tr-TR" sz="2200" i="1" dirty="0"/>
              <a:t> sözü yer alıyordu.</a:t>
            </a:r>
          </a:p>
          <a:p>
            <a:endParaRPr lang="tr-TR" sz="2200" dirty="0"/>
          </a:p>
          <a:p>
            <a:r>
              <a:rPr lang="tr-TR" sz="2200" b="1" i="1" dirty="0">
                <a:solidFill>
                  <a:srgbClr val="FF0000"/>
                </a:solidFill>
              </a:rPr>
              <a:t>DİKKAT!</a:t>
            </a:r>
            <a:r>
              <a:rPr lang="tr-TR" sz="2200" dirty="0">
                <a:solidFill>
                  <a:srgbClr val="FF0000"/>
                </a:solidFill>
              </a:rPr>
              <a:t> Alıntı sözlerin sonuna konulması gereken “nokta, soru işareti, ünlem işareti, üç nokta vb.” noktalama işareti mutlaka tırnak içinde kalmalıdır.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Bir cümle içinde özellikle vurgulanmak istenen sözler tırnak içinde gösterilir.</a:t>
            </a:r>
          </a:p>
          <a:p>
            <a:r>
              <a:rPr lang="tr-TR" sz="2200" dirty="0"/>
              <a:t>Bu sınavda özellikle </a:t>
            </a:r>
            <a:r>
              <a:rPr lang="tr-TR" sz="2200" b="1" dirty="0"/>
              <a:t>“</a:t>
            </a:r>
            <a:r>
              <a:rPr lang="tr-TR" sz="2200" dirty="0"/>
              <a:t>Servet-i </a:t>
            </a:r>
            <a:r>
              <a:rPr lang="tr-TR" sz="2200" dirty="0" err="1"/>
              <a:t>Fünun</a:t>
            </a:r>
            <a:r>
              <a:rPr lang="tr-TR" sz="2200" b="1" dirty="0"/>
              <a:t>“</a:t>
            </a:r>
            <a:r>
              <a:rPr lang="tr-TR" sz="2200" dirty="0"/>
              <a:t> konusuna çalışmalısınız.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2974157" y="0"/>
            <a:ext cx="319568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TIRNAK İŞARETİ (</a:t>
            </a:r>
            <a:r>
              <a:rPr lang="tr-TR" b="1" dirty="0"/>
              <a:t>“…”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4317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523220"/>
            <a:ext cx="90364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Cümle içinde geçen eser ve yazı adları tırnak içinde gösterilir.</a:t>
            </a:r>
          </a:p>
          <a:p>
            <a:endParaRPr lang="tr-TR" sz="2200" dirty="0"/>
          </a:p>
          <a:p>
            <a:r>
              <a:rPr lang="tr-TR" sz="2200" i="1" dirty="0"/>
              <a:t>Yarışmada Cahit Sıtkı Tarancı’nın </a:t>
            </a:r>
            <a:r>
              <a:rPr lang="tr-TR" sz="2200" b="1" i="1" dirty="0"/>
              <a:t>“</a:t>
            </a:r>
            <a:r>
              <a:rPr lang="tr-TR" sz="2200" i="1" dirty="0"/>
              <a:t>Yaş Otuz Beş</a:t>
            </a:r>
            <a:r>
              <a:rPr lang="tr-TR" sz="2200" b="1" i="1" dirty="0"/>
              <a:t>“</a:t>
            </a:r>
            <a:r>
              <a:rPr lang="tr-TR" sz="2200" i="1" dirty="0"/>
              <a:t> adlı şiirini okudu.</a:t>
            </a:r>
          </a:p>
          <a:p>
            <a:endParaRPr lang="tr-TR" sz="2200" b="1" i="1" dirty="0"/>
          </a:p>
          <a:p>
            <a:r>
              <a:rPr lang="tr-TR" sz="2200" b="1" i="1" dirty="0">
                <a:solidFill>
                  <a:srgbClr val="FF0000"/>
                </a:solidFill>
              </a:rPr>
              <a:t>DİKKAT!</a:t>
            </a:r>
            <a:r>
              <a:rPr lang="tr-TR" sz="2200" dirty="0">
                <a:solidFill>
                  <a:srgbClr val="FF0000"/>
                </a:solidFill>
              </a:rPr>
              <a:t> Bir cümle içinde vurgulanmak istenen sözler, kitap ve dergi isimleri, başlıklar tırnak içinde gösterilmeden eğik bir yazıyla da gösterilebilir.</a:t>
            </a:r>
          </a:p>
          <a:p>
            <a:endParaRPr lang="tr-TR" sz="2200" dirty="0"/>
          </a:p>
          <a:p>
            <a:r>
              <a:rPr lang="tr-TR" sz="2200" dirty="0"/>
              <a:t>Ahmet Hamdi Tanpınar’ın son yıllarda tekrar ilgi gören </a:t>
            </a:r>
            <a:r>
              <a:rPr lang="tr-TR" sz="2200" b="1" i="1" dirty="0"/>
              <a:t> “ </a:t>
            </a:r>
            <a:r>
              <a:rPr lang="tr-TR" sz="2200" dirty="0"/>
              <a:t>Saatleri Ayarlama Enstitüsü</a:t>
            </a:r>
            <a:r>
              <a:rPr lang="tr-TR" sz="2200" b="1" dirty="0"/>
              <a:t> “ </a:t>
            </a:r>
            <a:r>
              <a:rPr lang="tr-TR" sz="2200" dirty="0"/>
              <a:t> adlı kitabını sınavda sormuşlardır.</a:t>
            </a:r>
          </a:p>
          <a:p>
            <a:endParaRPr lang="tr-TR" sz="2200" dirty="0"/>
          </a:p>
          <a:p>
            <a:r>
              <a:rPr lang="tr-TR" sz="2200" dirty="0"/>
              <a:t>Ahmet Hamdi Tanpınar’ın son yıllarda tekrar ilgi gören </a:t>
            </a:r>
            <a:r>
              <a:rPr lang="tr-TR" sz="2200" i="1" dirty="0"/>
              <a:t>Saatleri Ayarlama Enstitüsü</a:t>
            </a:r>
            <a:r>
              <a:rPr lang="tr-TR" sz="2200" dirty="0"/>
              <a:t> adlı kitabını sınavda sormuşlardır.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2974157" y="0"/>
            <a:ext cx="319568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TIRNAK İŞARETİ (</a:t>
            </a:r>
            <a:r>
              <a:rPr lang="tr-TR" b="1" dirty="0"/>
              <a:t>“…”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779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523220"/>
            <a:ext cx="903649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i="1" dirty="0">
                <a:solidFill>
                  <a:srgbClr val="FF0000"/>
                </a:solidFill>
              </a:rPr>
              <a:t>DİKKAT!</a:t>
            </a:r>
            <a:r>
              <a:rPr lang="tr-TR" sz="2200" dirty="0">
                <a:solidFill>
                  <a:srgbClr val="FF0000"/>
                </a:solidFill>
              </a:rPr>
              <a:t> Tırnak içinde gösterilen sözlerin sonuna gelen ekleri ayırmada kesme işareti hiçbir zaman kullanılmaz.</a:t>
            </a:r>
          </a:p>
          <a:p>
            <a:endParaRPr lang="tr-TR" sz="2200" dirty="0"/>
          </a:p>
          <a:p>
            <a:r>
              <a:rPr lang="tr-TR" sz="2200" i="1" dirty="0"/>
              <a:t>Bana Sabahattin Ali’nin</a:t>
            </a:r>
            <a:r>
              <a:rPr lang="tr-TR" sz="2200" b="1" i="1" dirty="0"/>
              <a:t> “</a:t>
            </a:r>
            <a:r>
              <a:rPr lang="tr-TR" sz="2200" i="1" dirty="0"/>
              <a:t>Kürk Mantolu </a:t>
            </a:r>
            <a:r>
              <a:rPr lang="tr-TR" sz="2200" i="1" dirty="0" err="1"/>
              <a:t>Madonna</a:t>
            </a:r>
            <a:r>
              <a:rPr lang="tr-TR" sz="2200" b="1" i="1" dirty="0" err="1"/>
              <a:t>“</a:t>
            </a:r>
            <a:r>
              <a:rPr lang="tr-TR" sz="2200" i="1" dirty="0" err="1"/>
              <a:t>sını</a:t>
            </a:r>
            <a:r>
              <a:rPr lang="tr-TR" sz="2200" i="1" dirty="0"/>
              <a:t> okudun mu diye sordu.</a:t>
            </a:r>
          </a:p>
          <a:p>
            <a:r>
              <a:rPr lang="tr-TR" sz="2200" i="1" dirty="0"/>
              <a:t>Bu yemek </a:t>
            </a:r>
            <a:r>
              <a:rPr lang="tr-TR" sz="2200" b="1" i="1" dirty="0"/>
              <a:t>“</a:t>
            </a:r>
            <a:r>
              <a:rPr lang="tr-TR" sz="2200" i="1" dirty="0" err="1"/>
              <a:t>Gaziantep</a:t>
            </a:r>
            <a:r>
              <a:rPr lang="tr-TR" sz="2200" b="1" i="1" dirty="0" err="1"/>
              <a:t>“</a:t>
            </a:r>
            <a:r>
              <a:rPr lang="tr-TR" sz="2200" i="1" dirty="0" err="1"/>
              <a:t>in</a:t>
            </a:r>
            <a:r>
              <a:rPr lang="tr-TR" sz="2200" i="1" dirty="0"/>
              <a:t> simgesi haline geldi.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2974157" y="0"/>
            <a:ext cx="319568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TIRNAK İŞARETİ (</a:t>
            </a:r>
            <a:r>
              <a:rPr lang="tr-TR" b="1" dirty="0"/>
              <a:t>“…”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3266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523220"/>
            <a:ext cx="90364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Bir cümlenin anlamını tamamlayan ya da cümlenin dışında ek bilgiler verilirken kullanılır. </a:t>
            </a:r>
          </a:p>
          <a:p>
            <a:endParaRPr lang="tr-TR" sz="2200" b="1" dirty="0">
              <a:solidFill>
                <a:srgbClr val="0070C0"/>
              </a:solidFill>
            </a:endParaRPr>
          </a:p>
          <a:p>
            <a:r>
              <a:rPr lang="tr-TR" sz="2200" i="1" dirty="0"/>
              <a:t>Geçen sene yaptığımız gezide yanımızda Ahmet de (Kendisinden pek hoşlanmam.) vardı.</a:t>
            </a:r>
          </a:p>
          <a:p>
            <a:r>
              <a:rPr lang="tr-TR" sz="2200" i="1" dirty="0"/>
              <a:t>Zamirler (Adıllar) isimlerin yerine kullanılan sözcüklerdir.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Alıntı yapılan sözlerin sonuna alıntı sözün sahibinin ismi parantez içinde yazılır.</a:t>
            </a:r>
          </a:p>
          <a:p>
            <a:endParaRPr lang="tr-TR" sz="2200" b="1" dirty="0">
              <a:solidFill>
                <a:srgbClr val="0070C0"/>
              </a:solidFill>
            </a:endParaRPr>
          </a:p>
          <a:p>
            <a:r>
              <a:rPr lang="tr-TR" sz="2200" dirty="0"/>
              <a:t>Her milletin dili o milletin çağlar boyunca yaşadığı tarihin adeta özetidir. (Mehmet Kaplan)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2601495" y="0"/>
            <a:ext cx="394101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PARANTEZ (YAY AYRAÇ) (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856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523220"/>
            <a:ext cx="903649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Bir tiyatro metninde ya da senaryoda konuşma sırasında kişilerin hareketleri, durumları parantez içinde gösterilir.</a:t>
            </a:r>
          </a:p>
          <a:p>
            <a:endParaRPr lang="tr-TR" sz="2200" dirty="0"/>
          </a:p>
          <a:p>
            <a:r>
              <a:rPr lang="tr-TR" sz="2200" i="1" dirty="0"/>
              <a:t>Yolcu: — (Koltuğundan öne doğru eğilir) Buralarda mola vereceğimiz bir yer var mı?</a:t>
            </a:r>
            <a:br>
              <a:rPr lang="tr-TR" sz="2200" i="1" dirty="0"/>
            </a:br>
            <a:r>
              <a:rPr lang="tr-TR" sz="2200" i="1" dirty="0"/>
              <a:t>Şoför: — Hayır! (Başını sağa sola çevirir.)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Bir cümle içinde alay geçilen, küçümsemenin yapılan sözlerden sonra konulan ünlem parantez içinde gösterilir.</a:t>
            </a:r>
          </a:p>
          <a:p>
            <a:endParaRPr lang="tr-TR" sz="2200" b="1" dirty="0">
              <a:solidFill>
                <a:srgbClr val="0070C0"/>
              </a:solidFill>
            </a:endParaRPr>
          </a:p>
          <a:p>
            <a:r>
              <a:rPr lang="tr-TR" sz="2200" i="1" dirty="0"/>
              <a:t>Çocuk, ev içinde düzenli (!) olduğunu söylüyordu.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2601495" y="0"/>
            <a:ext cx="394101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PARANTEZ (YAY AYRAÇ) (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3089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523220"/>
            <a:ext cx="903649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Cümle içinde verilen bir bilginin doğruluğu hakkında kesinlik yoksa konulan soru işareti parantez içinde gösterilir.</a:t>
            </a:r>
          </a:p>
          <a:p>
            <a:endParaRPr lang="tr-TR" sz="2200" dirty="0"/>
          </a:p>
          <a:p>
            <a:r>
              <a:rPr lang="tr-TR" sz="2200" i="1" dirty="0"/>
              <a:t>Nasrettin Hoca’nın Konya’da (?) yaşadığı söylenmektedir.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Bir metinde yer alan maddeleri gösteren sayılardan ya da harflerden sonra kapama ayracı konur.</a:t>
            </a:r>
          </a:p>
          <a:p>
            <a:r>
              <a:rPr lang="tr-TR" sz="2200" i="1" dirty="0"/>
              <a:t>I)</a:t>
            </a:r>
            <a:br>
              <a:rPr lang="tr-TR" sz="2200" i="1" dirty="0"/>
            </a:br>
            <a:r>
              <a:rPr lang="tr-TR" sz="2200" i="1" dirty="0"/>
              <a:t>II)</a:t>
            </a:r>
            <a:br>
              <a:rPr lang="tr-TR" sz="2200" i="1" dirty="0"/>
            </a:br>
            <a:br>
              <a:rPr lang="tr-TR" sz="2200" i="1" dirty="0"/>
            </a:br>
            <a:r>
              <a:rPr lang="tr-TR" sz="2200" i="1" dirty="0"/>
              <a:t>1)</a:t>
            </a:r>
            <a:br>
              <a:rPr lang="tr-TR" sz="2200" i="1" dirty="0"/>
            </a:br>
            <a:r>
              <a:rPr lang="tr-TR" sz="2200" i="1" dirty="0"/>
              <a:t>2)</a:t>
            </a:r>
            <a:br>
              <a:rPr lang="tr-TR" sz="2200" dirty="0"/>
            </a:br>
            <a:endParaRPr lang="tr-TR" sz="22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2601495" y="0"/>
            <a:ext cx="394101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PARANTEZ (YAY AYRAÇ) (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5088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523220"/>
            <a:ext cx="903649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Tırnak içerisinde alınan bir cümlenin içinde tekrar tırnak içerisine alınacak bir cümle ya da söz olursa bu ikinci sözü belirtmede kullanılır.</a:t>
            </a:r>
          </a:p>
          <a:p>
            <a:endParaRPr lang="tr-TR" sz="2200" dirty="0"/>
          </a:p>
          <a:p>
            <a:r>
              <a:rPr lang="tr-TR" sz="2200" i="1" dirty="0"/>
              <a:t>Öğretmenimiz “Bu dönem hepiniz ‛Yaş Otuz Beş’ şiirini sınıfta okuyacaksınız.” dedi.</a:t>
            </a:r>
            <a:br>
              <a:rPr lang="tr-TR" sz="2200" dirty="0"/>
            </a:br>
            <a:endParaRPr lang="tr-TR" sz="22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2654358" y="0"/>
            <a:ext cx="383528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 TIRNAK İŞARETİ ( </a:t>
            </a:r>
            <a:r>
              <a:rPr lang="tr-TR" b="1" dirty="0"/>
              <a:t>‘… ’ 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4055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523220"/>
            <a:ext cx="903649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Bir metinde maddelerin sıralanmasında ya da bir tabloda alt alta gelen aynı kelimelerin, kelime gruplarının ve sayıların defalarca yazılmasını engellemek için kullanılır.</a:t>
            </a:r>
          </a:p>
          <a:p>
            <a:endParaRPr lang="tr-TR" sz="2200" dirty="0"/>
          </a:p>
          <a:p>
            <a:r>
              <a:rPr lang="tr-TR" sz="2200" i="1" dirty="0"/>
              <a:t>a) İsim Tamlaması</a:t>
            </a:r>
            <a:br>
              <a:rPr lang="tr-TR" sz="2200" i="1" dirty="0"/>
            </a:br>
            <a:r>
              <a:rPr lang="tr-TR" sz="2200" i="1" dirty="0"/>
              <a:t>b) Sıfat         </a:t>
            </a:r>
            <a:r>
              <a:rPr lang="tr-TR" sz="2200" b="1" i="1" dirty="0"/>
              <a:t>“</a:t>
            </a:r>
            <a:endParaRPr lang="tr-TR" sz="2200" i="1" dirty="0"/>
          </a:p>
          <a:p>
            <a:br>
              <a:rPr lang="tr-TR" sz="2200" dirty="0"/>
            </a:br>
            <a:endParaRPr lang="tr-TR" sz="22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2994999" y="0"/>
            <a:ext cx="315400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DENDEN İŞARETİ ( </a:t>
            </a:r>
            <a:r>
              <a:rPr lang="tr-TR" b="1" dirty="0"/>
              <a:t>” 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833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523220"/>
            <a:ext cx="90364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Ayraç içine alınmış sözlerin içinde de ayraç kullanmak gerekirse yay ayraçtan önce köşeli ayraç kullanılır.</a:t>
            </a:r>
          </a:p>
          <a:p>
            <a:endParaRPr lang="tr-TR" sz="2200" b="1" dirty="0">
              <a:solidFill>
                <a:srgbClr val="0070C0"/>
              </a:solidFill>
            </a:endParaRPr>
          </a:p>
          <a:p>
            <a:r>
              <a:rPr lang="tr-TR" sz="2200" i="1" dirty="0"/>
              <a:t>Kirpi mahlasını kullanan yazar [Refik Halit Karay (1888-1965)]  Suriye ve Lübnan’da yaşadığı dönemde “Gurbet Hikayeleri” adlı eserini yazmıştı.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Bir metin çalışması yapan kişi başka metinlerle ilgili çeviri ve alıntı yaparken sözlerde eksik kalan yerlere kendi sözlerini ekleyebilir. Sonradan eklenen bu sözler köşeli ayraç içinde gösterilir.</a:t>
            </a:r>
          </a:p>
          <a:p>
            <a:endParaRPr lang="tr-TR" sz="2200" b="1" dirty="0">
              <a:solidFill>
                <a:srgbClr val="0070C0"/>
              </a:solidFill>
            </a:endParaRPr>
          </a:p>
          <a:p>
            <a:r>
              <a:rPr lang="tr-TR" sz="2200" b="1" dirty="0">
                <a:solidFill>
                  <a:srgbClr val="0070C0"/>
                </a:solidFill>
              </a:rPr>
              <a:t>⇒ Makale sonlarında yer alan künyede eserler ve yazarlarla ilgili bazı ayrıntıları gösterirken kullanılır.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095992" y="0"/>
            <a:ext cx="295202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KÖŞELİ AYRAÇ ( 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 ]</a:t>
            </a:r>
            <a:r>
              <a:rPr lang="tr-TR" b="1" dirty="0"/>
              <a:t> 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6040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7504" y="556394"/>
            <a:ext cx="9001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Tarihlerin kullanımda “gün-ay-yıl” aralarına konur.</a:t>
            </a:r>
          </a:p>
          <a:p>
            <a:r>
              <a:rPr lang="tr-TR" sz="2200" i="1" dirty="0"/>
              <a:t>27.08.1985</a:t>
            </a:r>
          </a:p>
          <a:p>
            <a:r>
              <a:rPr lang="tr-TR" sz="2200" i="1" dirty="0"/>
              <a:t>04.11.1974</a:t>
            </a:r>
          </a:p>
          <a:p>
            <a:endParaRPr lang="tr-TR" sz="2200" dirty="0"/>
          </a:p>
          <a:p>
            <a:r>
              <a:rPr lang="tr-TR" sz="2200" b="1" i="1" dirty="0">
                <a:solidFill>
                  <a:srgbClr val="FF0000"/>
                </a:solidFill>
              </a:rPr>
              <a:t>DİKKAT!</a:t>
            </a:r>
            <a:r>
              <a:rPr lang="tr-TR" sz="2200" dirty="0">
                <a:solidFill>
                  <a:srgbClr val="FF0000"/>
                </a:solidFill>
              </a:rPr>
              <a:t> Tarih belirtilirken aylar yazıyla da ifade edilebilir.</a:t>
            </a:r>
          </a:p>
          <a:p>
            <a:endParaRPr lang="tr-TR" sz="2200" dirty="0"/>
          </a:p>
          <a:p>
            <a:r>
              <a:rPr lang="tr-TR" sz="2200" i="1" dirty="0"/>
              <a:t>29 Ekim 1923</a:t>
            </a:r>
          </a:p>
          <a:p>
            <a:r>
              <a:rPr lang="tr-TR" sz="2200" i="1" dirty="0"/>
              <a:t>23 Nisan 1920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Saatlerin ifade edilmesinde saat ve dakika arasında kullanılır.</a:t>
            </a:r>
          </a:p>
          <a:p>
            <a:r>
              <a:rPr lang="tr-TR" sz="2200" i="1" dirty="0"/>
              <a:t>Maç akşam 21.45’te başlayacak.</a:t>
            </a:r>
          </a:p>
          <a:p>
            <a:r>
              <a:rPr lang="tr-TR" sz="2200" i="1" dirty="0"/>
              <a:t>Dersimiz 13.35’te bitiyor.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AEFBF37E-F5E9-2745-90F1-111AECD1B6EE}"/>
              </a:ext>
            </a:extLst>
          </p:cNvPr>
          <p:cNvSpPr/>
          <p:nvPr/>
        </p:nvSpPr>
        <p:spPr>
          <a:xfrm>
            <a:off x="4010340" y="0"/>
            <a:ext cx="119532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NOKTA</a:t>
            </a:r>
          </a:p>
        </p:txBody>
      </p:sp>
    </p:spTree>
    <p:extLst>
      <p:ext uri="{BB962C8B-B14F-4D97-AF65-F5344CB8AC3E}">
        <p14:creationId xmlns:p14="http://schemas.microsoft.com/office/powerpoint/2010/main" val="390443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523220"/>
            <a:ext cx="903649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Bilişim uygulamalarında iç içe açılan dosya dizinlerinin yolunu gösterirken bu dizinleri birbirinden ayırmada kullanılır.</a:t>
            </a:r>
          </a:p>
          <a:p>
            <a:endParaRPr lang="tr-TR" sz="2200" dirty="0"/>
          </a:p>
          <a:p>
            <a:r>
              <a:rPr lang="tr-TR" sz="2200" i="1" dirty="0"/>
              <a:t>D:\Müzikler\Pop\Tarkan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062006" y="0"/>
            <a:ext cx="30199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 EĞİK ÇİZGİ ( </a:t>
            </a:r>
            <a:r>
              <a:rPr lang="tr-TR" b="1" dirty="0"/>
              <a:t>\ 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0433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Çevrimiçi Medya 1" descr="NOKTALAMA İŞARETLERİ En Detaylı Anlatım + Örnekler (TYT, 9.Sınıf)">
            <a:hlinkClick r:id="" action="ppaction://media"/>
            <a:extLst>
              <a:ext uri="{FF2B5EF4-FFF2-40B4-BE49-F238E27FC236}">
                <a16:creationId xmlns:a16="http://schemas.microsoft.com/office/drawing/2014/main" id="{AC410002-182C-2B45-AE92-F7DE9BBF31E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42571" y="1851670"/>
            <a:ext cx="4658853" cy="2632251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57E4327E-BC58-D64C-8262-BDD7031AA21D}"/>
              </a:ext>
            </a:extLst>
          </p:cNvPr>
          <p:cNvSpPr txBox="1"/>
          <p:nvPr/>
        </p:nvSpPr>
        <p:spPr>
          <a:xfrm>
            <a:off x="352061" y="771550"/>
            <a:ext cx="8439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1F45F6"/>
                </a:solidFill>
              </a:rPr>
              <a:t>Detaylı Bilgi İçin Aşağıdaki Videomuzu Seyredebilirsiniz.</a:t>
            </a:r>
          </a:p>
        </p:txBody>
      </p:sp>
    </p:spTree>
    <p:extLst>
      <p:ext uri="{BB962C8B-B14F-4D97-AF65-F5344CB8AC3E}">
        <p14:creationId xmlns:p14="http://schemas.microsoft.com/office/powerpoint/2010/main" val="3459943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A4AF30BA-7E75-D941-9A18-CCE7B3014075}"/>
              </a:ext>
            </a:extLst>
          </p:cNvPr>
          <p:cNvSpPr txBox="1"/>
          <p:nvPr/>
        </p:nvSpPr>
        <p:spPr>
          <a:xfrm>
            <a:off x="1108765" y="4155926"/>
            <a:ext cx="6926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Comic Sans MS" panose="030F0902030302020204" pitchFamily="66" charset="0"/>
              </a:rPr>
              <a:t>Kanalımıza Abone Olmayı Unutmayın </a:t>
            </a:r>
            <a:r>
              <a:rPr lang="tr-TR" sz="2800" b="1" dirty="0">
                <a:latin typeface="Comic Sans MS" panose="030F0902030302020204" pitchFamily="66" charset="0"/>
                <a:sym typeface="Wingdings" pitchFamily="2" charset="2"/>
              </a:rPr>
              <a:t></a:t>
            </a:r>
            <a:endParaRPr lang="tr-TR" sz="2800" b="1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63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556394"/>
            <a:ext cx="878497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İnternet sitesi adreslerinde alan adlarıyla uzantılar arasına konur.</a:t>
            </a:r>
          </a:p>
          <a:p>
            <a:r>
              <a:rPr lang="tr-TR" sz="2200" dirty="0"/>
              <a:t>https://www.edebiyatciyim.com/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Matematik biliminde çarpma sembollerinden biridir.</a:t>
            </a:r>
          </a:p>
          <a:p>
            <a:r>
              <a:rPr lang="tr-TR" sz="2200" dirty="0"/>
              <a:t>7.7=49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Binli sayılardan sonra her üçlü sayı grubunun arasına konur.</a:t>
            </a:r>
          </a:p>
          <a:p>
            <a:r>
              <a:rPr lang="tr-TR" sz="2200" dirty="0"/>
              <a:t>1</a:t>
            </a:r>
            <a:r>
              <a:rPr lang="tr-TR" sz="2200" b="1" dirty="0"/>
              <a:t>.</a:t>
            </a:r>
            <a:r>
              <a:rPr lang="tr-TR" sz="2200" dirty="0"/>
              <a:t>750</a:t>
            </a:r>
            <a:r>
              <a:rPr lang="tr-TR" sz="2200" b="1" dirty="0"/>
              <a:t>.</a:t>
            </a:r>
            <a:r>
              <a:rPr lang="tr-TR" sz="2200" dirty="0"/>
              <a:t>000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Kitaplar ve makaleler sonunda yer alan kaynakçada yer alan künye sonuna konur.</a:t>
            </a:r>
          </a:p>
          <a:p>
            <a:r>
              <a:rPr lang="tr-TR" sz="2200" dirty="0"/>
              <a:t>KORKMAZ Zeynep, Türkiye Türkçesi Grameri Şekil Bilgisi, TDK Yayınları, Ankara, 1980</a:t>
            </a:r>
            <a:r>
              <a:rPr lang="tr-TR" sz="2200" b="1" dirty="0"/>
              <a:t>.</a:t>
            </a:r>
            <a:endParaRPr lang="tr-TR" sz="22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974336" y="0"/>
            <a:ext cx="119532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NOKTA</a:t>
            </a:r>
          </a:p>
        </p:txBody>
      </p:sp>
    </p:spTree>
    <p:extLst>
      <p:ext uri="{BB962C8B-B14F-4D97-AF65-F5344CB8AC3E}">
        <p14:creationId xmlns:p14="http://schemas.microsoft.com/office/powerpoint/2010/main" val="212958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1" y="555526"/>
            <a:ext cx="903649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 Yan yana sıralanan eş görevli sözcüklerin ve sözcük gruplarının arasına konularak birbiriyle karışması engellenir.</a:t>
            </a:r>
            <a:endParaRPr lang="tr-TR" sz="2200" dirty="0"/>
          </a:p>
          <a:p>
            <a:r>
              <a:rPr lang="tr-TR" sz="2200" i="1" dirty="0"/>
              <a:t>Üstünde siyah şapka</a:t>
            </a:r>
            <a:r>
              <a:rPr lang="tr-TR" sz="2200" b="1" i="1" dirty="0"/>
              <a:t>,</a:t>
            </a:r>
            <a:r>
              <a:rPr lang="tr-TR" sz="2200" i="1" dirty="0"/>
              <a:t> kırmızı tişört</a:t>
            </a:r>
            <a:r>
              <a:rPr lang="tr-TR" sz="2200" b="1" i="1" dirty="0"/>
              <a:t>,</a:t>
            </a:r>
            <a:r>
              <a:rPr lang="tr-TR" sz="2200" i="1" dirty="0"/>
              <a:t> mavi pantolon ve beyaz ayakkabı vardı.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Sıralı cümlelerin arasına gelir.</a:t>
            </a:r>
          </a:p>
          <a:p>
            <a:endParaRPr lang="tr-TR" sz="2200" b="1" dirty="0">
              <a:solidFill>
                <a:srgbClr val="0070C0"/>
              </a:solidFill>
            </a:endParaRPr>
          </a:p>
          <a:p>
            <a:r>
              <a:rPr lang="tr-TR" sz="2200" i="1" dirty="0"/>
              <a:t>Akşamları gelince ders çalışıyor</a:t>
            </a:r>
            <a:r>
              <a:rPr lang="tr-TR" sz="2200" b="1" i="1" dirty="0"/>
              <a:t>,</a:t>
            </a:r>
            <a:r>
              <a:rPr lang="tr-TR" sz="2200" i="1" dirty="0"/>
              <a:t> temizlik yapıyor</a:t>
            </a:r>
            <a:r>
              <a:rPr lang="tr-TR" sz="2200" b="1" i="1" dirty="0"/>
              <a:t>,</a:t>
            </a:r>
            <a:r>
              <a:rPr lang="tr-TR" sz="2200" i="1" dirty="0"/>
              <a:t> yemek yapıyor ve sonra uyuyordu</a:t>
            </a:r>
            <a:r>
              <a:rPr lang="tr-TR" sz="2200" dirty="0"/>
              <a:t>.</a:t>
            </a:r>
          </a:p>
          <a:p>
            <a:endParaRPr lang="tr-TR" sz="2200" dirty="0">
              <a:solidFill>
                <a:srgbClr val="00B050"/>
              </a:solidFill>
            </a:endParaRPr>
          </a:p>
          <a:p>
            <a:r>
              <a:rPr lang="tr-TR" sz="2200" b="1" dirty="0">
                <a:solidFill>
                  <a:srgbClr val="0070C0"/>
                </a:solidFill>
              </a:rPr>
              <a:t>⇒ Uzun cümlelerde özneyi vurgulamak için kullanılır.</a:t>
            </a:r>
          </a:p>
          <a:p>
            <a:endParaRPr lang="tr-TR" sz="2200" i="1" dirty="0">
              <a:solidFill>
                <a:srgbClr val="00B050"/>
              </a:solidFill>
            </a:endParaRPr>
          </a:p>
          <a:p>
            <a:r>
              <a:rPr lang="tr-TR" sz="2200" i="1" dirty="0"/>
              <a:t>İstanbul</a:t>
            </a:r>
            <a:r>
              <a:rPr lang="tr-TR" sz="2200" b="1" i="1" dirty="0"/>
              <a:t>,</a:t>
            </a:r>
            <a:r>
              <a:rPr lang="tr-TR" sz="2200" i="1" dirty="0"/>
              <a:t> barındırmış olduğu köklü bir tarih ve yoğun nüfusuyla dünyanın en önemli kentleri arasındaydı.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656587" y="0"/>
            <a:ext cx="183082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VİRGÜL ( , )</a:t>
            </a:r>
          </a:p>
        </p:txBody>
      </p:sp>
    </p:spTree>
    <p:extLst>
      <p:ext uri="{BB962C8B-B14F-4D97-AF65-F5344CB8AC3E}">
        <p14:creationId xmlns:p14="http://schemas.microsoft.com/office/powerpoint/2010/main" val="33388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1" y="555526"/>
            <a:ext cx="90364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Cümle ortasında yer alan ara cümlelerin başına ve sonuna konur.</a:t>
            </a:r>
          </a:p>
          <a:p>
            <a:endParaRPr lang="tr-TR" sz="2200" b="1" dirty="0"/>
          </a:p>
          <a:p>
            <a:r>
              <a:rPr lang="tr-TR" sz="2200" i="1" dirty="0"/>
              <a:t>Ailesi bu kadar ısrardan sonra</a:t>
            </a:r>
            <a:r>
              <a:rPr lang="tr-TR" sz="2200" b="1" i="1" dirty="0"/>
              <a:t>,</a:t>
            </a:r>
            <a:r>
              <a:rPr lang="tr-TR" sz="2200" i="1" dirty="0"/>
              <a:t> istemeyerek de olsa</a:t>
            </a:r>
            <a:r>
              <a:rPr lang="tr-TR" sz="2200" b="1" i="1" dirty="0"/>
              <a:t>,</a:t>
            </a:r>
            <a:r>
              <a:rPr lang="tr-TR" sz="2200" i="1" dirty="0"/>
              <a:t> gerekli izni verdi.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Cümle içinde tekrar eden kelimeler arasına konur.</a:t>
            </a:r>
          </a:p>
          <a:p>
            <a:endParaRPr lang="tr-TR" sz="2200" b="1" dirty="0"/>
          </a:p>
          <a:p>
            <a:r>
              <a:rPr lang="tr-TR" sz="2200" i="1" dirty="0"/>
              <a:t>Akşam</a:t>
            </a:r>
            <a:r>
              <a:rPr lang="tr-TR" sz="2200" b="1" i="1" dirty="0"/>
              <a:t>,</a:t>
            </a:r>
            <a:r>
              <a:rPr lang="tr-TR" sz="2200" i="1" dirty="0"/>
              <a:t> yine akşam</a:t>
            </a:r>
            <a:r>
              <a:rPr lang="tr-TR" sz="2200" b="1" i="1" dirty="0"/>
              <a:t>,</a:t>
            </a:r>
            <a:r>
              <a:rPr lang="tr-TR" sz="2200" i="1" dirty="0"/>
              <a:t> yine akşam.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  Alıntı cümlelerden sonra konur.</a:t>
            </a:r>
          </a:p>
          <a:p>
            <a:endParaRPr lang="tr-TR" sz="2200" b="1" dirty="0"/>
          </a:p>
          <a:p>
            <a:r>
              <a:rPr lang="tr-TR" sz="2200" i="1" dirty="0"/>
              <a:t>Onu bir daha görmek istemiyorum</a:t>
            </a:r>
            <a:r>
              <a:rPr lang="tr-TR" sz="2200" b="1" i="1" dirty="0"/>
              <a:t>,</a:t>
            </a:r>
            <a:r>
              <a:rPr lang="tr-TR" sz="2200" i="1" dirty="0"/>
              <a:t> dedi.</a:t>
            </a:r>
          </a:p>
          <a:p>
            <a:endParaRPr lang="tr-TR" sz="22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656587" y="0"/>
            <a:ext cx="183082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VİRGÜL ( , )</a:t>
            </a:r>
          </a:p>
        </p:txBody>
      </p:sp>
    </p:spTree>
    <p:extLst>
      <p:ext uri="{BB962C8B-B14F-4D97-AF65-F5344CB8AC3E}">
        <p14:creationId xmlns:p14="http://schemas.microsoft.com/office/powerpoint/2010/main" val="33760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1" y="555526"/>
            <a:ext cx="90364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Sanatsal metinlerin içinde konuşmalardan önce konur.</a:t>
            </a:r>
          </a:p>
          <a:p>
            <a:endParaRPr lang="tr-TR" sz="2200" dirty="0"/>
          </a:p>
          <a:p>
            <a:r>
              <a:rPr lang="tr-TR" sz="2200" i="1" dirty="0"/>
              <a:t>Masasından hızlıca kalkarak</a:t>
            </a:r>
            <a:r>
              <a:rPr lang="tr-TR" sz="2200" b="1" i="1" dirty="0"/>
              <a:t>,</a:t>
            </a:r>
            <a:br>
              <a:rPr lang="tr-TR" sz="2200" i="1" dirty="0"/>
            </a:br>
            <a:r>
              <a:rPr lang="tr-TR" sz="2200" i="1" dirty="0"/>
              <a:t>– Sizden bunun hesabını soracağım</a:t>
            </a:r>
            <a:r>
              <a:rPr lang="tr-TR" sz="2200" b="1" i="1" dirty="0"/>
              <a:t>,</a:t>
            </a:r>
            <a:r>
              <a:rPr lang="tr-TR" sz="2200" i="1" dirty="0"/>
              <a:t> dedi.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Devamındaki cümlenin reddedildiğini ya da onaylandığını gösteren “</a:t>
            </a:r>
            <a:r>
              <a:rPr lang="tr-TR" sz="2200" dirty="0">
                <a:solidFill>
                  <a:srgbClr val="0070C0"/>
                </a:solidFill>
              </a:rPr>
              <a:t>Hayhay, haydi, evet, hayır, </a:t>
            </a:r>
            <a:r>
              <a:rPr lang="tr-TR" sz="2200" dirty="0" err="1">
                <a:solidFill>
                  <a:srgbClr val="0070C0"/>
                </a:solidFill>
              </a:rPr>
              <a:t>başüstüne</a:t>
            </a:r>
            <a:r>
              <a:rPr lang="tr-TR" sz="2200" dirty="0">
                <a:solidFill>
                  <a:srgbClr val="0070C0"/>
                </a:solidFill>
              </a:rPr>
              <a:t>, peki, yok, pekala, tamam, elbette, olur</a:t>
            </a:r>
            <a:r>
              <a:rPr lang="tr-TR" sz="2200" b="1" dirty="0">
                <a:solidFill>
                  <a:srgbClr val="0070C0"/>
                </a:solidFill>
              </a:rPr>
              <a:t>” gibi sözcüklerden sonra konur.</a:t>
            </a:r>
          </a:p>
          <a:p>
            <a:endParaRPr lang="tr-TR" sz="2200" dirty="0"/>
          </a:p>
          <a:p>
            <a:r>
              <a:rPr lang="tr-TR" sz="2200" i="1" dirty="0"/>
              <a:t>Evet</a:t>
            </a:r>
            <a:r>
              <a:rPr lang="tr-TR" sz="2200" b="1" i="1" dirty="0"/>
              <a:t>,</a:t>
            </a:r>
            <a:r>
              <a:rPr lang="tr-TR" sz="2200" i="1" dirty="0"/>
              <a:t> bu konuda yapılacak tek şey bu.</a:t>
            </a:r>
          </a:p>
          <a:p>
            <a:r>
              <a:rPr lang="tr-TR" sz="2200" i="1" dirty="0"/>
              <a:t>Hayhay</a:t>
            </a:r>
            <a:r>
              <a:rPr lang="tr-TR" sz="2200" b="1" i="1" dirty="0"/>
              <a:t>,</a:t>
            </a:r>
            <a:r>
              <a:rPr lang="tr-TR" sz="2200" i="1" dirty="0"/>
              <a:t> siz istersiniz de biz yapmaz mıyız.</a:t>
            </a:r>
          </a:p>
          <a:p>
            <a:endParaRPr lang="tr-TR" sz="22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656587" y="0"/>
            <a:ext cx="183082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VİRGÜL ( , )</a:t>
            </a:r>
          </a:p>
        </p:txBody>
      </p:sp>
    </p:spTree>
    <p:extLst>
      <p:ext uri="{BB962C8B-B14F-4D97-AF65-F5344CB8AC3E}">
        <p14:creationId xmlns:p14="http://schemas.microsoft.com/office/powerpoint/2010/main" val="20411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1" y="555526"/>
            <a:ext cx="903649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0C0"/>
                </a:solidFill>
              </a:rPr>
              <a:t>⇒ Anlam karışıklığını engellemek için kullanılır.</a:t>
            </a:r>
          </a:p>
          <a:p>
            <a:endParaRPr lang="tr-TR" sz="2200" dirty="0"/>
          </a:p>
          <a:p>
            <a:r>
              <a:rPr lang="tr-TR" sz="2200" i="1" dirty="0"/>
              <a:t>İhtiyar</a:t>
            </a:r>
            <a:r>
              <a:rPr lang="tr-TR" sz="2200" b="1" i="1" dirty="0"/>
              <a:t>,</a:t>
            </a:r>
            <a:r>
              <a:rPr lang="tr-TR" sz="2200" i="1" dirty="0"/>
              <a:t> adamı sert bir şekilde uyardı.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Hitapların sonuna konur.</a:t>
            </a:r>
          </a:p>
          <a:p>
            <a:endParaRPr lang="tr-TR" sz="2200" dirty="0"/>
          </a:p>
          <a:p>
            <a:r>
              <a:rPr lang="tr-TR" sz="2200" i="1" dirty="0"/>
              <a:t>Sevgili Kardeşim</a:t>
            </a:r>
            <a:r>
              <a:rPr lang="tr-TR" sz="2200" b="1" i="1" dirty="0"/>
              <a:t>,</a:t>
            </a:r>
            <a:endParaRPr lang="tr-TR" sz="2200" i="1" dirty="0"/>
          </a:p>
          <a:p>
            <a:r>
              <a:rPr lang="tr-TR" sz="2200" i="1" dirty="0"/>
              <a:t>Değerli Dostum</a:t>
            </a:r>
            <a:r>
              <a:rPr lang="tr-TR" sz="2200" b="1" i="1" dirty="0"/>
              <a:t>,</a:t>
            </a:r>
            <a:endParaRPr lang="tr-TR" sz="2200" i="1" dirty="0"/>
          </a:p>
          <a:p>
            <a:endParaRPr lang="tr-TR" sz="2200" dirty="0"/>
          </a:p>
          <a:p>
            <a:r>
              <a:rPr lang="tr-TR" sz="2200" b="1" dirty="0">
                <a:solidFill>
                  <a:srgbClr val="0070C0"/>
                </a:solidFill>
              </a:rPr>
              <a:t>⇒ Sayılardaki kesirleri ayırmak için kullanılır.</a:t>
            </a:r>
          </a:p>
          <a:p>
            <a:endParaRPr lang="tr-TR" sz="2200" dirty="0"/>
          </a:p>
          <a:p>
            <a:r>
              <a:rPr lang="tr-TR" sz="2200" i="1" dirty="0"/>
              <a:t>27</a:t>
            </a:r>
            <a:r>
              <a:rPr lang="tr-TR" sz="2200" b="1" i="1" dirty="0"/>
              <a:t>,</a:t>
            </a:r>
            <a:r>
              <a:rPr lang="tr-TR" sz="2200" i="1" dirty="0"/>
              <a:t>5</a:t>
            </a:r>
          </a:p>
          <a:p>
            <a:r>
              <a:rPr lang="tr-TR" sz="2200" i="1" dirty="0"/>
              <a:t>0</a:t>
            </a:r>
            <a:r>
              <a:rPr lang="tr-TR" sz="2200" b="1" i="1" dirty="0"/>
              <a:t>,</a:t>
            </a:r>
            <a:r>
              <a:rPr lang="tr-TR" sz="2200" i="1" dirty="0"/>
              <a:t>65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4BBFF40E-D995-9F44-A73A-D16D2FCE56FF}"/>
              </a:ext>
            </a:extLst>
          </p:cNvPr>
          <p:cNvSpPr/>
          <p:nvPr/>
        </p:nvSpPr>
        <p:spPr>
          <a:xfrm>
            <a:off x="3656587" y="0"/>
            <a:ext cx="183082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VİRGÜL ( , )</a:t>
            </a:r>
          </a:p>
        </p:txBody>
      </p:sp>
    </p:spTree>
    <p:extLst>
      <p:ext uri="{BB962C8B-B14F-4D97-AF65-F5344CB8AC3E}">
        <p14:creationId xmlns:p14="http://schemas.microsoft.com/office/powerpoint/2010/main" val="362038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2808</Words>
  <Application>Microsoft Macintosh PowerPoint</Application>
  <PresentationFormat>Ekran Gösterisi (16:9)</PresentationFormat>
  <Paragraphs>441</Paragraphs>
  <Slides>42</Slides>
  <Notes>42</Notes>
  <HiddenSlides>0</HiddenSlides>
  <MMClips>1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7" baseType="lpstr">
      <vt:lpstr>Arial</vt:lpstr>
      <vt:lpstr>Calibri</vt:lpstr>
      <vt:lpstr>Comic Sans MS</vt:lpstr>
      <vt:lpstr>Segoe Print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154</cp:revision>
  <dcterms:created xsi:type="dcterms:W3CDTF">2013-01-27T12:21:31Z</dcterms:created>
  <dcterms:modified xsi:type="dcterms:W3CDTF">2021-01-16T19:31:02Z</dcterms:modified>
</cp:coreProperties>
</file>