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9144000" cy="5143500" type="screen16x9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03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23" autoAdjust="0"/>
    <p:restoredTop sz="94836"/>
  </p:normalViewPr>
  <p:slideViewPr>
    <p:cSldViewPr>
      <p:cViewPr varScale="1">
        <p:scale>
          <a:sx n="139" d="100"/>
          <a:sy n="139" d="100"/>
        </p:scale>
        <p:origin x="126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713CA-1053-4205-A2C6-90AF2B5F3A28}" type="datetimeFigureOut">
              <a:rPr lang="tr-TR" smtClean="0"/>
              <a:t>24.01.2021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6EE4F2-A439-43C9-B2A1-9D3603252B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6246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54389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28644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87219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36365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59291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67088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46EE4F2-A439-43C9-B2A1-9D3603252B9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33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24.01.2021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24.01.2021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24.01.2021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24.01.2021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24.01.2021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24.01.2021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24.01.2021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24.01.2021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24.01.2021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24.01.2021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ED15D-0FDD-47EA-AC4E-36BA1E52F8ED}" type="datetimeFigureOut">
              <a:rPr lang="tr-TR" smtClean="0"/>
              <a:pPr/>
              <a:t>24.01.2021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D15D-0FDD-47EA-AC4E-36BA1E52F8ED}" type="datetimeFigureOut">
              <a:rPr lang="tr-TR" smtClean="0"/>
              <a:pPr/>
              <a:t>24.01.2021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CEF62-19F7-4214-AD8E-70643B1C8FDD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ebiyatciyim.com/oznel-cumleler-nesnel-cumlele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V-3srREfs9g?feature=oembed" TargetMode="Externa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channel/UC_ke4VQZo9TewOf-p-LSx_Q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www.edebiyatciyim.com/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2582258" y="0"/>
            <a:ext cx="4036682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ÖZNEL-NESNEL CÜMLELER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"</a:t>
            </a:r>
            <a:r>
              <a:rPr lang="tr-TR" sz="2400" dirty="0">
                <a:hlinkClick r:id="rId3"/>
              </a:rPr>
              <a:t>Öznel ve Nesnel Cümleler</a:t>
            </a:r>
            <a:r>
              <a:rPr lang="tr-TR" sz="2400" dirty="0"/>
              <a:t>" konusu, cümlede anlam konu başlığı altında ele aldığımız önemli başlıklardan birisidir.</a:t>
            </a:r>
          </a:p>
          <a:p>
            <a:endParaRPr lang="tr-TR" sz="2400" dirty="0"/>
          </a:p>
          <a:p>
            <a:r>
              <a:rPr lang="tr-TR" sz="2400" dirty="0"/>
              <a:t> İfade ettikleri yargının özelliklerine cümleleri “Öznel Yargılı Cümleler ve Nesnel Yargılı Cümleler” şeklinde sınıflandırabiliriz.</a:t>
            </a:r>
          </a:p>
          <a:p>
            <a:endParaRPr lang="tr-TR" sz="2400" dirty="0"/>
          </a:p>
          <a:p>
            <a:r>
              <a:rPr lang="tr-TR" sz="2400" dirty="0">
                <a:solidFill>
                  <a:srgbClr val="00B050"/>
                </a:solidFill>
              </a:rPr>
              <a:t>Fenerbahçe, bugün sezonun en güzel oyununu sergiledi.</a:t>
            </a:r>
          </a:p>
          <a:p>
            <a:endParaRPr lang="tr-TR" sz="2400" dirty="0">
              <a:solidFill>
                <a:srgbClr val="00B050"/>
              </a:solidFill>
            </a:endParaRPr>
          </a:p>
          <a:p>
            <a:r>
              <a:rPr lang="tr-TR" sz="2400" dirty="0">
                <a:solidFill>
                  <a:srgbClr val="00B050"/>
                </a:solidFill>
              </a:rPr>
              <a:t>Fenerbahçe, bugün sezonun en gollü galibiyetini aldı.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201145" y="0"/>
            <a:ext cx="2798908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ÖZNEL CÜMLELER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Kişilerin kendi duygularını, düşüncelerini, beğenilerini, yargılarını yani kişisel ifadelerini içeren; kanıtlanamayan ve kişiden kişiye değişebilen yargıları içeren cümlelerdir. </a:t>
            </a:r>
          </a:p>
          <a:p>
            <a:endParaRPr lang="tr-TR" sz="2400" dirty="0"/>
          </a:p>
          <a:p>
            <a:r>
              <a:rPr lang="tr-TR" sz="2400" dirty="0"/>
              <a:t>Bu tür cümlelerin doğruluğu ya da yanlışlığı kişiden kişiye değişeceği için bu türde yargı bildiren cümlelerde “Bence, bana göre” anlamı bulunmaktadır.</a:t>
            </a:r>
          </a:p>
          <a:p>
            <a:endParaRPr lang="tr-TR" sz="2400" dirty="0"/>
          </a:p>
          <a:p>
            <a:r>
              <a:rPr lang="tr-TR" sz="2400" dirty="0">
                <a:solidFill>
                  <a:srgbClr val="00B050"/>
                </a:solidFill>
              </a:rPr>
              <a:t>İstanbul, dünyanın en güzel şehirlerinin başında geliyor.</a:t>
            </a:r>
          </a:p>
          <a:p>
            <a:endParaRPr lang="tr-TR" sz="2400" dirty="0"/>
          </a:p>
          <a:p>
            <a:r>
              <a:rPr lang="tr-TR" b="1" dirty="0">
                <a:solidFill>
                  <a:srgbClr val="FF0000"/>
                </a:solidFill>
              </a:rPr>
              <a:t>Uyarı:</a:t>
            </a:r>
            <a:r>
              <a:rPr lang="tr-TR" dirty="0">
                <a:solidFill>
                  <a:srgbClr val="FF0000"/>
                </a:solidFill>
              </a:rPr>
              <a:t> Hangisi öznel cümledir şeklinde soru yerine “Kişisel duygu ve düşüncelerin katıldığı, yorum yapılan ya da kişiden kişiye değişen bir yargı içeren cümle” tarzında sorular yöneltilir.</a:t>
            </a:r>
            <a:endParaRPr lang="tr-TR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4806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3087619" y="9144"/>
            <a:ext cx="2968761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NESNEL CÜMLELER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/>
              <a:t>Kişilerin duygu ve düşüncelerini içermeyen; gerçekliği kanıtlanabilen, kişilere göre değişmeyen yargıları içeren cümlelere “Nesnel Cümle” denir. </a:t>
            </a:r>
          </a:p>
          <a:p>
            <a:endParaRPr lang="tr-TR" sz="2400" dirty="0"/>
          </a:p>
          <a:p>
            <a:r>
              <a:rPr lang="tr-TR" sz="2400" dirty="0"/>
              <a:t>Bu türdeki cümleler, herkese göre değişmeyen ve araştırmalar sonucunda ulaşılabilen kanıtlanabilir nesnel yargılar içermektedir.</a:t>
            </a:r>
          </a:p>
          <a:p>
            <a:endParaRPr lang="tr-TR" sz="2400" dirty="0"/>
          </a:p>
          <a:p>
            <a:r>
              <a:rPr lang="tr-TR" sz="2400" dirty="0"/>
              <a:t>Nesnel cümlelerin, öznel cümleden ayrılan en büyük farkı kanıtlanabilir nitelikte olup değişmeyen bilgiler içermesidir.</a:t>
            </a:r>
          </a:p>
          <a:p>
            <a:endParaRPr lang="tr-TR" sz="2400" dirty="0"/>
          </a:p>
          <a:p>
            <a:r>
              <a:rPr lang="tr-TR" sz="2400" dirty="0">
                <a:solidFill>
                  <a:srgbClr val="00B050"/>
                </a:solidFill>
              </a:rPr>
              <a:t>Türkiye’nin </a:t>
            </a:r>
            <a:r>
              <a:rPr lang="tr-TR" sz="2400">
                <a:solidFill>
                  <a:srgbClr val="00B050"/>
                </a:solidFill>
              </a:rPr>
              <a:t>en kalabalık </a:t>
            </a:r>
            <a:r>
              <a:rPr lang="tr-TR" sz="2400" dirty="0">
                <a:solidFill>
                  <a:srgbClr val="00B050"/>
                </a:solidFill>
              </a:rPr>
              <a:t>şehri İstanbul’dur.</a:t>
            </a:r>
          </a:p>
        </p:txBody>
      </p:sp>
    </p:spTree>
    <p:extLst>
      <p:ext uri="{BB962C8B-B14F-4D97-AF65-F5344CB8AC3E}">
        <p14:creationId xmlns:p14="http://schemas.microsoft.com/office/powerpoint/2010/main" val="1756953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948527" y="0"/>
            <a:ext cx="530414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ÖZNEL-NESNEL CÜMLE ÖRNEKLERİ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i="1" dirty="0"/>
              <a:t>Kırmızı en sevdiğim ve kendime yakıştırdığım renktir.</a:t>
            </a:r>
          </a:p>
          <a:p>
            <a:endParaRPr lang="tr-TR" sz="2400" i="1" dirty="0"/>
          </a:p>
          <a:p>
            <a:r>
              <a:rPr lang="tr-TR" sz="2400" i="1" dirty="0"/>
              <a:t>Dizi, üç sezonda toplamda 15 bölümden oluşuyor.</a:t>
            </a:r>
            <a:endParaRPr lang="tr-TR" sz="2400" dirty="0"/>
          </a:p>
          <a:p>
            <a:endParaRPr lang="tr-TR" sz="2400" dirty="0"/>
          </a:p>
          <a:p>
            <a:r>
              <a:rPr lang="tr-TR" sz="2400" i="1" dirty="0"/>
              <a:t>Kar yağdıkça hepimiz mutlu oluyorduk.</a:t>
            </a:r>
            <a:endParaRPr lang="tr-TR" sz="2400" dirty="0"/>
          </a:p>
          <a:p>
            <a:endParaRPr lang="tr-TR" sz="2400" dirty="0"/>
          </a:p>
          <a:p>
            <a:r>
              <a:rPr lang="tr-TR" sz="2400" i="1" dirty="0"/>
              <a:t>Öğretmen derste nesnel cümleler konusunu anlattı.</a:t>
            </a:r>
            <a:endParaRPr lang="tr-TR" sz="2400" dirty="0"/>
          </a:p>
          <a:p>
            <a:endParaRPr lang="tr-TR" sz="2400" dirty="0"/>
          </a:p>
          <a:p>
            <a:r>
              <a:rPr lang="tr-TR" sz="2400" i="1" dirty="0"/>
              <a:t>Bu kitabın soruları daha basit.</a:t>
            </a:r>
            <a:endParaRPr lang="tr-TR" sz="2400" dirty="0"/>
          </a:p>
          <a:p>
            <a:endParaRPr lang="tr-TR" sz="2400" dirty="0"/>
          </a:p>
          <a:p>
            <a:r>
              <a:rPr lang="tr-TR" sz="2400" i="1" dirty="0"/>
              <a:t>Dünya, Mars'tan daha büyüktür.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270472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Dikdörtgen"/>
          <p:cNvSpPr/>
          <p:nvPr/>
        </p:nvSpPr>
        <p:spPr>
          <a:xfrm>
            <a:off x="1948527" y="0"/>
            <a:ext cx="5304144" cy="52322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tr-TR" sz="2800" dirty="0"/>
              <a:t>ÖZNEL-NESNEL CÜMLE ÖRNEKLERİ</a:t>
            </a:r>
          </a:p>
        </p:txBody>
      </p:sp>
      <p:sp>
        <p:nvSpPr>
          <p:cNvPr id="4" name="Dikdörtgen 3"/>
          <p:cNvSpPr/>
          <p:nvPr/>
        </p:nvSpPr>
        <p:spPr>
          <a:xfrm>
            <a:off x="208111" y="523220"/>
            <a:ext cx="87849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i="1" dirty="0"/>
              <a:t>Hafta sonu, her öğrencinin sevdiği zamanlardır.</a:t>
            </a:r>
          </a:p>
          <a:p>
            <a:endParaRPr lang="tr-TR" sz="2400" i="1" dirty="0"/>
          </a:p>
          <a:p>
            <a:r>
              <a:rPr lang="tr-TR" sz="2400" i="1" dirty="0"/>
              <a:t>Akdeniz Bölgesi, 7 coğrafi bölgemizden birisidir.</a:t>
            </a:r>
            <a:endParaRPr lang="tr-TR" sz="2400" dirty="0"/>
          </a:p>
          <a:p>
            <a:endParaRPr lang="tr-TR" sz="2400" dirty="0"/>
          </a:p>
          <a:p>
            <a:r>
              <a:rPr lang="tr-TR" sz="2400" i="1" dirty="0"/>
              <a:t>Şarkıcının sesi insanları derinden etkiliyordu.</a:t>
            </a:r>
            <a:endParaRPr lang="tr-TR" sz="2400" dirty="0"/>
          </a:p>
          <a:p>
            <a:endParaRPr lang="tr-TR" sz="2400" dirty="0"/>
          </a:p>
          <a:p>
            <a:r>
              <a:rPr lang="tr-TR" sz="2400" i="1" dirty="0"/>
              <a:t>Bu yıl turist sayısında artış görüldü.</a:t>
            </a:r>
            <a:endParaRPr lang="tr-TR" sz="2400" dirty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111167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523220"/>
            <a:ext cx="9144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pPr algn="ctr"/>
            <a:r>
              <a:rPr lang="tr-TR" sz="2600" b="1" dirty="0">
                <a:solidFill>
                  <a:srgbClr val="0403DA"/>
                </a:solidFill>
                <a:latin typeface="Comic Sans MS" panose="030F0902030302020204" pitchFamily="66" charset="0"/>
              </a:rPr>
              <a:t>Daha fazla bilgi için aşağıdaki videomu izleyebilirsiniz.</a:t>
            </a:r>
          </a:p>
        </p:txBody>
      </p:sp>
      <p:pic>
        <p:nvPicPr>
          <p:cNvPr id="2" name="Çevrimiçi Medya 1" descr="Öznel Cümleler - Nesnel Cümleler (Öznel ve Nesnel Cümleler) Örnekler + PDF">
            <a:hlinkClick r:id="" action="ppaction://media"/>
            <a:extLst>
              <a:ext uri="{FF2B5EF4-FFF2-40B4-BE49-F238E27FC236}">
                <a16:creationId xmlns:a16="http://schemas.microsoft.com/office/drawing/2014/main" id="{CF3DFA43-4A17-C34C-A317-FF935D3F8CC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835447" y="1779662"/>
            <a:ext cx="5473106" cy="30923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9706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14:window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08111" y="523220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r-TR" sz="2400" dirty="0"/>
          </a:p>
          <a:p>
            <a:endParaRPr lang="tr-TR" sz="2400" dirty="0"/>
          </a:p>
        </p:txBody>
      </p:sp>
      <p:sp>
        <p:nvSpPr>
          <p:cNvPr id="5" name="Metin kutusu 4"/>
          <p:cNvSpPr txBox="1"/>
          <p:nvPr/>
        </p:nvSpPr>
        <p:spPr>
          <a:xfrm>
            <a:off x="1687977" y="523220"/>
            <a:ext cx="582524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Teşekkür Ederiz</a:t>
            </a:r>
            <a:r>
              <a:rPr lang="mr-IN" sz="5000" b="1" dirty="0">
                <a:solidFill>
                  <a:srgbClr val="FF0000"/>
                </a:solidFill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tr-TR" sz="5000" b="1" dirty="0">
              <a:solidFill>
                <a:srgbClr val="FF0000"/>
              </a:solidFill>
              <a:latin typeface="Segoe Print" charset="0"/>
              <a:ea typeface="Segoe Print" charset="0"/>
              <a:cs typeface="Segoe Print" charset="0"/>
            </a:endParaRPr>
          </a:p>
        </p:txBody>
      </p:sp>
      <p:pic>
        <p:nvPicPr>
          <p:cNvPr id="6" name="Resim 5">
            <a:hlinkClick r:id="rId3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645" y="2067694"/>
            <a:ext cx="3766428" cy="1224136"/>
          </a:xfrm>
          <a:prstGeom prst="rect">
            <a:avLst/>
          </a:prstGeom>
        </p:spPr>
      </p:pic>
      <p:pic>
        <p:nvPicPr>
          <p:cNvPr id="8" name="Resim 7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067694"/>
            <a:ext cx="3990230" cy="100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5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1514</TotalTime>
  <Words>303</Words>
  <Application>Microsoft Macintosh PowerPoint</Application>
  <PresentationFormat>Ekran Gösterisi (16:9)</PresentationFormat>
  <Paragraphs>54</Paragraphs>
  <Slides>7</Slides>
  <Notes>7</Notes>
  <HiddenSlides>0</HiddenSlides>
  <MMClips>1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Comic Sans MS</vt:lpstr>
      <vt:lpstr>Segoe Print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pasa</dc:creator>
  <cp:lastModifiedBy>Microsoft Office User</cp:lastModifiedBy>
  <cp:revision>119</cp:revision>
  <dcterms:created xsi:type="dcterms:W3CDTF">2013-01-27T12:21:31Z</dcterms:created>
  <dcterms:modified xsi:type="dcterms:W3CDTF">2021-01-24T14:14:44Z</dcterms:modified>
</cp:coreProperties>
</file>