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73" r:id="rId2"/>
    <p:sldId id="258" r:id="rId3"/>
    <p:sldId id="274" r:id="rId4"/>
    <p:sldId id="275" r:id="rId5"/>
    <p:sldId id="277" r:id="rId6"/>
    <p:sldId id="278" r:id="rId7"/>
    <p:sldId id="279" r:id="rId8"/>
    <p:sldId id="280" r:id="rId9"/>
    <p:sldId id="281" r:id="rId10"/>
    <p:sldId id="282" r:id="rId11"/>
    <p:sldId id="283" r:id="rId12"/>
    <p:sldId id="284" r:id="rId13"/>
    <p:sldId id="285" r:id="rId14"/>
    <p:sldId id="286" r:id="rId15"/>
    <p:sldId id="287" r:id="rId16"/>
    <p:sldId id="288" r:id="rId17"/>
    <p:sldId id="289" r:id="rId18"/>
    <p:sldId id="290" r:id="rId19"/>
    <p:sldId id="291" r:id="rId20"/>
    <p:sldId id="276" r:id="rId21"/>
    <p:sldId id="292" r:id="rId22"/>
    <p:sldId id="294" r:id="rId23"/>
    <p:sldId id="295" r:id="rId24"/>
    <p:sldId id="296" r:id="rId25"/>
    <p:sldId id="297" r:id="rId26"/>
    <p:sldId id="257" r:id="rId27"/>
  </p:sldIdLst>
  <p:sldSz cx="9144000" cy="5143500" type="screen16x9"/>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084" autoAdjust="0"/>
    <p:restoredTop sz="94679"/>
  </p:normalViewPr>
  <p:slideViewPr>
    <p:cSldViewPr>
      <p:cViewPr varScale="1">
        <p:scale>
          <a:sx n="139" d="100"/>
          <a:sy n="139" d="100"/>
        </p:scale>
        <p:origin x="1272" y="168"/>
      </p:cViewPr>
      <p:guideLst>
        <p:guide orient="horz" pos="162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F713CA-1053-4205-A2C6-90AF2B5F3A28}" type="datetimeFigureOut">
              <a:rPr lang="tr-TR" smtClean="0"/>
              <a:t>1.02.2021</a:t>
            </a:fld>
            <a:endParaRPr lang="tr-TR"/>
          </a:p>
        </p:txBody>
      </p:sp>
      <p:sp>
        <p:nvSpPr>
          <p:cNvPr id="4" name="3 Slayt Görüntüsü Yer Tutucusu"/>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46EE4F2-A439-43C9-B2A1-9D3603252B96}" type="slidenum">
              <a:rPr lang="tr-TR" smtClean="0"/>
              <a:t>‹#›</a:t>
            </a:fld>
            <a:endParaRPr lang="tr-TR"/>
          </a:p>
        </p:txBody>
      </p:sp>
    </p:spTree>
    <p:extLst>
      <p:ext uri="{BB962C8B-B14F-4D97-AF65-F5344CB8AC3E}">
        <p14:creationId xmlns:p14="http://schemas.microsoft.com/office/powerpoint/2010/main" val="30262461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381000" y="685800"/>
            <a:ext cx="6096000" cy="3429000"/>
          </a:xfrm>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346EE4F2-A439-43C9-B2A1-9D3603252B96}" type="slidenum">
              <a:rPr lang="tr-TR" smtClean="0"/>
              <a:t>1</a:t>
            </a:fld>
            <a:endParaRPr lang="tr-TR"/>
          </a:p>
        </p:txBody>
      </p:sp>
    </p:spTree>
    <p:extLst>
      <p:ext uri="{BB962C8B-B14F-4D97-AF65-F5344CB8AC3E}">
        <p14:creationId xmlns:p14="http://schemas.microsoft.com/office/powerpoint/2010/main" val="17454389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381000" y="685800"/>
            <a:ext cx="6096000" cy="3429000"/>
          </a:xfrm>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346EE4F2-A439-43C9-B2A1-9D3603252B96}" type="slidenum">
              <a:rPr lang="tr-TR" smtClean="0"/>
              <a:t>10</a:t>
            </a:fld>
            <a:endParaRPr lang="tr-TR"/>
          </a:p>
        </p:txBody>
      </p:sp>
    </p:spTree>
    <p:extLst>
      <p:ext uri="{BB962C8B-B14F-4D97-AF65-F5344CB8AC3E}">
        <p14:creationId xmlns:p14="http://schemas.microsoft.com/office/powerpoint/2010/main" val="41101029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381000" y="685800"/>
            <a:ext cx="6096000" cy="3429000"/>
          </a:xfrm>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346EE4F2-A439-43C9-B2A1-9D3603252B96}" type="slidenum">
              <a:rPr lang="tr-TR" smtClean="0"/>
              <a:t>11</a:t>
            </a:fld>
            <a:endParaRPr lang="tr-TR"/>
          </a:p>
        </p:txBody>
      </p:sp>
    </p:spTree>
    <p:extLst>
      <p:ext uri="{BB962C8B-B14F-4D97-AF65-F5344CB8AC3E}">
        <p14:creationId xmlns:p14="http://schemas.microsoft.com/office/powerpoint/2010/main" val="22670714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381000" y="685800"/>
            <a:ext cx="6096000" cy="3429000"/>
          </a:xfrm>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346EE4F2-A439-43C9-B2A1-9D3603252B96}" type="slidenum">
              <a:rPr lang="tr-TR" smtClean="0"/>
              <a:t>12</a:t>
            </a:fld>
            <a:endParaRPr lang="tr-TR"/>
          </a:p>
        </p:txBody>
      </p:sp>
    </p:spTree>
    <p:extLst>
      <p:ext uri="{BB962C8B-B14F-4D97-AF65-F5344CB8AC3E}">
        <p14:creationId xmlns:p14="http://schemas.microsoft.com/office/powerpoint/2010/main" val="28180121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381000" y="685800"/>
            <a:ext cx="6096000" cy="3429000"/>
          </a:xfrm>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346EE4F2-A439-43C9-B2A1-9D3603252B96}" type="slidenum">
              <a:rPr lang="tr-TR" smtClean="0"/>
              <a:t>13</a:t>
            </a:fld>
            <a:endParaRPr lang="tr-TR"/>
          </a:p>
        </p:txBody>
      </p:sp>
    </p:spTree>
    <p:extLst>
      <p:ext uri="{BB962C8B-B14F-4D97-AF65-F5344CB8AC3E}">
        <p14:creationId xmlns:p14="http://schemas.microsoft.com/office/powerpoint/2010/main" val="41026487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381000" y="685800"/>
            <a:ext cx="6096000" cy="3429000"/>
          </a:xfrm>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346EE4F2-A439-43C9-B2A1-9D3603252B96}" type="slidenum">
              <a:rPr lang="tr-TR" smtClean="0"/>
              <a:t>14</a:t>
            </a:fld>
            <a:endParaRPr lang="tr-TR"/>
          </a:p>
        </p:txBody>
      </p:sp>
    </p:spTree>
    <p:extLst>
      <p:ext uri="{BB962C8B-B14F-4D97-AF65-F5344CB8AC3E}">
        <p14:creationId xmlns:p14="http://schemas.microsoft.com/office/powerpoint/2010/main" val="35857271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381000" y="685800"/>
            <a:ext cx="6096000" cy="3429000"/>
          </a:xfrm>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346EE4F2-A439-43C9-B2A1-9D3603252B96}" type="slidenum">
              <a:rPr lang="tr-TR" smtClean="0"/>
              <a:t>15</a:t>
            </a:fld>
            <a:endParaRPr lang="tr-TR"/>
          </a:p>
        </p:txBody>
      </p:sp>
    </p:spTree>
    <p:extLst>
      <p:ext uri="{BB962C8B-B14F-4D97-AF65-F5344CB8AC3E}">
        <p14:creationId xmlns:p14="http://schemas.microsoft.com/office/powerpoint/2010/main" val="150215789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381000" y="685800"/>
            <a:ext cx="6096000" cy="3429000"/>
          </a:xfrm>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346EE4F2-A439-43C9-B2A1-9D3603252B96}" type="slidenum">
              <a:rPr lang="tr-TR" smtClean="0"/>
              <a:t>16</a:t>
            </a:fld>
            <a:endParaRPr lang="tr-TR"/>
          </a:p>
        </p:txBody>
      </p:sp>
    </p:spTree>
    <p:extLst>
      <p:ext uri="{BB962C8B-B14F-4D97-AF65-F5344CB8AC3E}">
        <p14:creationId xmlns:p14="http://schemas.microsoft.com/office/powerpoint/2010/main" val="95607706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381000" y="685800"/>
            <a:ext cx="6096000" cy="3429000"/>
          </a:xfrm>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346EE4F2-A439-43C9-B2A1-9D3603252B96}" type="slidenum">
              <a:rPr lang="tr-TR" smtClean="0"/>
              <a:t>17</a:t>
            </a:fld>
            <a:endParaRPr lang="tr-TR"/>
          </a:p>
        </p:txBody>
      </p:sp>
    </p:spTree>
    <p:extLst>
      <p:ext uri="{BB962C8B-B14F-4D97-AF65-F5344CB8AC3E}">
        <p14:creationId xmlns:p14="http://schemas.microsoft.com/office/powerpoint/2010/main" val="15579523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381000" y="685800"/>
            <a:ext cx="6096000" cy="3429000"/>
          </a:xfrm>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346EE4F2-A439-43C9-B2A1-9D3603252B96}" type="slidenum">
              <a:rPr lang="tr-TR" smtClean="0"/>
              <a:t>18</a:t>
            </a:fld>
            <a:endParaRPr lang="tr-TR"/>
          </a:p>
        </p:txBody>
      </p:sp>
    </p:spTree>
    <p:extLst>
      <p:ext uri="{BB962C8B-B14F-4D97-AF65-F5344CB8AC3E}">
        <p14:creationId xmlns:p14="http://schemas.microsoft.com/office/powerpoint/2010/main" val="336433590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381000" y="685800"/>
            <a:ext cx="6096000" cy="3429000"/>
          </a:xfrm>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346EE4F2-A439-43C9-B2A1-9D3603252B96}" type="slidenum">
              <a:rPr lang="tr-TR" smtClean="0"/>
              <a:t>19</a:t>
            </a:fld>
            <a:endParaRPr lang="tr-TR"/>
          </a:p>
        </p:txBody>
      </p:sp>
    </p:spTree>
    <p:extLst>
      <p:ext uri="{BB962C8B-B14F-4D97-AF65-F5344CB8AC3E}">
        <p14:creationId xmlns:p14="http://schemas.microsoft.com/office/powerpoint/2010/main" val="36044356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381000" y="685800"/>
            <a:ext cx="6096000" cy="3429000"/>
          </a:xfrm>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346EE4F2-A439-43C9-B2A1-9D3603252B96}" type="slidenum">
              <a:rPr lang="tr-TR" smtClean="0"/>
              <a:t>2</a:t>
            </a:fld>
            <a:endParaRPr lang="tr-TR"/>
          </a:p>
        </p:txBody>
      </p:sp>
    </p:spTree>
    <p:extLst>
      <p:ext uri="{BB962C8B-B14F-4D97-AF65-F5344CB8AC3E}">
        <p14:creationId xmlns:p14="http://schemas.microsoft.com/office/powerpoint/2010/main" val="304613022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381000" y="685800"/>
            <a:ext cx="6096000" cy="3429000"/>
          </a:xfrm>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346EE4F2-A439-43C9-B2A1-9D3603252B96}" type="slidenum">
              <a:rPr lang="tr-TR" smtClean="0"/>
              <a:t>20</a:t>
            </a:fld>
            <a:endParaRPr lang="tr-TR"/>
          </a:p>
        </p:txBody>
      </p:sp>
    </p:spTree>
    <p:extLst>
      <p:ext uri="{BB962C8B-B14F-4D97-AF65-F5344CB8AC3E}">
        <p14:creationId xmlns:p14="http://schemas.microsoft.com/office/powerpoint/2010/main" val="400278920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381000" y="685800"/>
            <a:ext cx="6096000" cy="3429000"/>
          </a:xfrm>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346EE4F2-A439-43C9-B2A1-9D3603252B96}" type="slidenum">
              <a:rPr lang="tr-TR" smtClean="0"/>
              <a:t>21</a:t>
            </a:fld>
            <a:endParaRPr lang="tr-TR"/>
          </a:p>
        </p:txBody>
      </p:sp>
    </p:spTree>
    <p:extLst>
      <p:ext uri="{BB962C8B-B14F-4D97-AF65-F5344CB8AC3E}">
        <p14:creationId xmlns:p14="http://schemas.microsoft.com/office/powerpoint/2010/main" val="3799942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381000" y="685800"/>
            <a:ext cx="6096000" cy="3429000"/>
          </a:xfrm>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346EE4F2-A439-43C9-B2A1-9D3603252B96}" type="slidenum">
              <a:rPr lang="tr-TR" smtClean="0"/>
              <a:t>22</a:t>
            </a:fld>
            <a:endParaRPr lang="tr-TR"/>
          </a:p>
        </p:txBody>
      </p:sp>
    </p:spTree>
    <p:extLst>
      <p:ext uri="{BB962C8B-B14F-4D97-AF65-F5344CB8AC3E}">
        <p14:creationId xmlns:p14="http://schemas.microsoft.com/office/powerpoint/2010/main" val="7325365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381000" y="685800"/>
            <a:ext cx="6096000" cy="3429000"/>
          </a:xfrm>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346EE4F2-A439-43C9-B2A1-9D3603252B96}" type="slidenum">
              <a:rPr lang="tr-TR" smtClean="0"/>
              <a:t>23</a:t>
            </a:fld>
            <a:endParaRPr lang="tr-TR"/>
          </a:p>
        </p:txBody>
      </p:sp>
    </p:spTree>
    <p:extLst>
      <p:ext uri="{BB962C8B-B14F-4D97-AF65-F5344CB8AC3E}">
        <p14:creationId xmlns:p14="http://schemas.microsoft.com/office/powerpoint/2010/main" val="165548906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381000" y="685800"/>
            <a:ext cx="6096000" cy="3429000"/>
          </a:xfrm>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346EE4F2-A439-43C9-B2A1-9D3603252B96}" type="slidenum">
              <a:rPr lang="tr-TR" smtClean="0"/>
              <a:t>24</a:t>
            </a:fld>
            <a:endParaRPr lang="tr-TR"/>
          </a:p>
        </p:txBody>
      </p:sp>
    </p:spTree>
    <p:extLst>
      <p:ext uri="{BB962C8B-B14F-4D97-AF65-F5344CB8AC3E}">
        <p14:creationId xmlns:p14="http://schemas.microsoft.com/office/powerpoint/2010/main" val="8383296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381000" y="685800"/>
            <a:ext cx="6096000" cy="3429000"/>
          </a:xfrm>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346EE4F2-A439-43C9-B2A1-9D3603252B96}" type="slidenum">
              <a:rPr lang="tr-TR" smtClean="0"/>
              <a:t>25</a:t>
            </a:fld>
            <a:endParaRPr lang="tr-TR"/>
          </a:p>
        </p:txBody>
      </p:sp>
    </p:spTree>
    <p:extLst>
      <p:ext uri="{BB962C8B-B14F-4D97-AF65-F5344CB8AC3E}">
        <p14:creationId xmlns:p14="http://schemas.microsoft.com/office/powerpoint/2010/main" val="30023298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381000" y="685800"/>
            <a:ext cx="6096000" cy="3429000"/>
          </a:xfrm>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346EE4F2-A439-43C9-B2A1-9D3603252B96}" type="slidenum">
              <a:rPr lang="tr-TR" smtClean="0"/>
              <a:t>26</a:t>
            </a:fld>
            <a:endParaRPr lang="tr-TR"/>
          </a:p>
        </p:txBody>
      </p:sp>
    </p:spTree>
    <p:extLst>
      <p:ext uri="{BB962C8B-B14F-4D97-AF65-F5344CB8AC3E}">
        <p14:creationId xmlns:p14="http://schemas.microsoft.com/office/powerpoint/2010/main" val="27923999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381000" y="685800"/>
            <a:ext cx="6096000" cy="3429000"/>
          </a:xfrm>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346EE4F2-A439-43C9-B2A1-9D3603252B96}" type="slidenum">
              <a:rPr lang="tr-TR" smtClean="0"/>
              <a:t>3</a:t>
            </a:fld>
            <a:endParaRPr lang="tr-TR"/>
          </a:p>
        </p:txBody>
      </p:sp>
    </p:spTree>
    <p:extLst>
      <p:ext uri="{BB962C8B-B14F-4D97-AF65-F5344CB8AC3E}">
        <p14:creationId xmlns:p14="http://schemas.microsoft.com/office/powerpoint/2010/main" val="27109212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381000" y="685800"/>
            <a:ext cx="6096000" cy="3429000"/>
          </a:xfrm>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346EE4F2-A439-43C9-B2A1-9D3603252B96}" type="slidenum">
              <a:rPr lang="tr-TR" smtClean="0"/>
              <a:t>4</a:t>
            </a:fld>
            <a:endParaRPr lang="tr-TR"/>
          </a:p>
        </p:txBody>
      </p:sp>
    </p:spTree>
    <p:extLst>
      <p:ext uri="{BB962C8B-B14F-4D97-AF65-F5344CB8AC3E}">
        <p14:creationId xmlns:p14="http://schemas.microsoft.com/office/powerpoint/2010/main" val="18296222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381000" y="685800"/>
            <a:ext cx="6096000" cy="3429000"/>
          </a:xfrm>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346EE4F2-A439-43C9-B2A1-9D3603252B96}" type="slidenum">
              <a:rPr lang="tr-TR" smtClean="0"/>
              <a:t>5</a:t>
            </a:fld>
            <a:endParaRPr lang="tr-TR"/>
          </a:p>
        </p:txBody>
      </p:sp>
    </p:spTree>
    <p:extLst>
      <p:ext uri="{BB962C8B-B14F-4D97-AF65-F5344CB8AC3E}">
        <p14:creationId xmlns:p14="http://schemas.microsoft.com/office/powerpoint/2010/main" val="38523289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381000" y="685800"/>
            <a:ext cx="6096000" cy="3429000"/>
          </a:xfrm>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346EE4F2-A439-43C9-B2A1-9D3603252B96}" type="slidenum">
              <a:rPr lang="tr-TR" smtClean="0"/>
              <a:t>6</a:t>
            </a:fld>
            <a:endParaRPr lang="tr-TR"/>
          </a:p>
        </p:txBody>
      </p:sp>
    </p:spTree>
    <p:extLst>
      <p:ext uri="{BB962C8B-B14F-4D97-AF65-F5344CB8AC3E}">
        <p14:creationId xmlns:p14="http://schemas.microsoft.com/office/powerpoint/2010/main" val="19712740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381000" y="685800"/>
            <a:ext cx="6096000" cy="3429000"/>
          </a:xfrm>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346EE4F2-A439-43C9-B2A1-9D3603252B96}" type="slidenum">
              <a:rPr lang="tr-TR" smtClean="0"/>
              <a:t>7</a:t>
            </a:fld>
            <a:endParaRPr lang="tr-TR"/>
          </a:p>
        </p:txBody>
      </p:sp>
    </p:spTree>
    <p:extLst>
      <p:ext uri="{BB962C8B-B14F-4D97-AF65-F5344CB8AC3E}">
        <p14:creationId xmlns:p14="http://schemas.microsoft.com/office/powerpoint/2010/main" val="37325583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381000" y="685800"/>
            <a:ext cx="6096000" cy="3429000"/>
          </a:xfrm>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346EE4F2-A439-43C9-B2A1-9D3603252B96}" type="slidenum">
              <a:rPr lang="tr-TR" smtClean="0"/>
              <a:t>8</a:t>
            </a:fld>
            <a:endParaRPr lang="tr-TR"/>
          </a:p>
        </p:txBody>
      </p:sp>
    </p:spTree>
    <p:extLst>
      <p:ext uri="{BB962C8B-B14F-4D97-AF65-F5344CB8AC3E}">
        <p14:creationId xmlns:p14="http://schemas.microsoft.com/office/powerpoint/2010/main" val="10584273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381000" y="685800"/>
            <a:ext cx="6096000" cy="3429000"/>
          </a:xfrm>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346EE4F2-A439-43C9-B2A1-9D3603252B96}" type="slidenum">
              <a:rPr lang="tr-TR" smtClean="0"/>
              <a:t>9</a:t>
            </a:fld>
            <a:endParaRPr lang="tr-TR"/>
          </a:p>
        </p:txBody>
      </p:sp>
    </p:spTree>
    <p:extLst>
      <p:ext uri="{BB962C8B-B14F-4D97-AF65-F5344CB8AC3E}">
        <p14:creationId xmlns:p14="http://schemas.microsoft.com/office/powerpoint/2010/main" val="25482433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1597819"/>
            <a:ext cx="7772400" cy="1102519"/>
          </a:xfrm>
        </p:spPr>
        <p:txBody>
          <a:bodyPr/>
          <a:lstStyle/>
          <a:p>
            <a:r>
              <a:rPr lang="tr-TR"/>
              <a:t>Asıl başlık stili için tıklatın</a:t>
            </a:r>
          </a:p>
        </p:txBody>
      </p:sp>
      <p:sp>
        <p:nvSpPr>
          <p:cNvPr id="3" name="2 Alt Başlık"/>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18FED15D-0FDD-47EA-AC4E-36BA1E52F8ED}" type="datetimeFigureOut">
              <a:rPr lang="tr-TR" smtClean="0"/>
              <a:pPr/>
              <a:t>1.02.2021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D1CEF62-19F7-4214-AD8E-70643B1C8FDD}"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18FED15D-0FDD-47EA-AC4E-36BA1E52F8ED}" type="datetimeFigureOut">
              <a:rPr lang="tr-TR" smtClean="0"/>
              <a:pPr/>
              <a:t>1.02.2021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D1CEF62-19F7-4214-AD8E-70643B1C8FDD}"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05979"/>
            <a:ext cx="2057400" cy="4388644"/>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05979"/>
            <a:ext cx="6019800" cy="4388644"/>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18FED15D-0FDD-47EA-AC4E-36BA1E52F8ED}" type="datetimeFigureOut">
              <a:rPr lang="tr-TR" smtClean="0"/>
              <a:pPr/>
              <a:t>1.02.2021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D1CEF62-19F7-4214-AD8E-70643B1C8FDD}"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18FED15D-0FDD-47EA-AC4E-36BA1E52F8ED}" type="datetimeFigureOut">
              <a:rPr lang="tr-TR" smtClean="0"/>
              <a:pPr/>
              <a:t>1.02.2021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D1CEF62-19F7-4214-AD8E-70643B1C8FDD}"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3305176"/>
            <a:ext cx="7772400" cy="1021556"/>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18FED15D-0FDD-47EA-AC4E-36BA1E52F8ED}" type="datetimeFigureOut">
              <a:rPr lang="tr-TR" smtClean="0"/>
              <a:pPr/>
              <a:t>1.02.2021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D1CEF62-19F7-4214-AD8E-70643B1C8FDD}"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18FED15D-0FDD-47EA-AC4E-36BA1E52F8ED}" type="datetimeFigureOut">
              <a:rPr lang="tr-TR" smtClean="0"/>
              <a:pPr/>
              <a:t>1.02.2021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D1CEF62-19F7-4214-AD8E-70643B1C8FDD}"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18FED15D-0FDD-47EA-AC4E-36BA1E52F8ED}" type="datetimeFigureOut">
              <a:rPr lang="tr-TR" smtClean="0"/>
              <a:pPr/>
              <a:t>1.02.2021</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D1CEF62-19F7-4214-AD8E-70643B1C8FDD}"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18FED15D-0FDD-47EA-AC4E-36BA1E52F8ED}" type="datetimeFigureOut">
              <a:rPr lang="tr-TR" smtClean="0"/>
              <a:pPr/>
              <a:t>1.02.2021</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D1CEF62-19F7-4214-AD8E-70643B1C8FDD}"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18FED15D-0FDD-47EA-AC4E-36BA1E52F8ED}" type="datetimeFigureOut">
              <a:rPr lang="tr-TR" smtClean="0"/>
              <a:pPr/>
              <a:t>1.02.2021</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D1CEF62-19F7-4214-AD8E-70643B1C8FDD}"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1" y="204787"/>
            <a:ext cx="3008313" cy="871538"/>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18FED15D-0FDD-47EA-AC4E-36BA1E52F8ED}" type="datetimeFigureOut">
              <a:rPr lang="tr-TR" smtClean="0"/>
              <a:pPr/>
              <a:t>1.02.2021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D1CEF62-19F7-4214-AD8E-70643B1C8FDD}"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3600450"/>
            <a:ext cx="5486400" cy="425054"/>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18FED15D-0FDD-47EA-AC4E-36BA1E52F8ED}" type="datetimeFigureOut">
              <a:rPr lang="tr-TR" smtClean="0"/>
              <a:pPr/>
              <a:t>1.02.2021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D1CEF62-19F7-4214-AD8E-70643B1C8FDD}"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18FED15D-0FDD-47EA-AC4E-36BA1E52F8ED}" type="datetimeFigureOut">
              <a:rPr lang="tr-TR" smtClean="0"/>
              <a:pPr/>
              <a:t>1.02.2021</a:t>
            </a:fld>
            <a:endParaRPr lang="tr-TR"/>
          </a:p>
        </p:txBody>
      </p:sp>
      <p:sp>
        <p:nvSpPr>
          <p:cNvPr id="5" name="4 Altbilgi Yer Tutucusu"/>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D1CEF62-19F7-4214-AD8E-70643B1C8FDD}"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edebiyatciyim.com/9-sinif-edebiyat-roman-unitesi/"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hyperlink" Target="https://www.edebiyatciyim.com/zamir-adil-konu-anlatimi/" TargetMode="External"/><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edebiyatciyim.com/roman-nedir-roman-turunun-ozellikleri/"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1.xml"/><Relationship Id="rId1" Type="http://schemas.openxmlformats.org/officeDocument/2006/relationships/video" Target="https://www.youtube.com/embed/xWxo6JZEFmk?feature=oembed" TargetMode="External"/><Relationship Id="rId4" Type="http://schemas.openxmlformats.org/officeDocument/2006/relationships/image" Target="../media/image1.jpeg"/></Relationships>
</file>

<file path=ppt/slides/_rels/slide26.xml.rels><?xml version="1.0" encoding="UTF-8" standalone="yes"?>
<Relationships xmlns="http://schemas.openxmlformats.org/package/2006/relationships"><Relationship Id="rId3" Type="http://schemas.openxmlformats.org/officeDocument/2006/relationships/hyperlink" Target="https://www.youtube.com/channel/UC_ke4VQZo9TewOf-p-LSx_Q" TargetMode="External"/><Relationship Id="rId2" Type="http://schemas.openxmlformats.org/officeDocument/2006/relationships/notesSlide" Target="../notesSlides/notesSlide26.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hyperlink" Target="https://www.edebiyatciyim.com/" TargetMode="External"/><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79512" y="123478"/>
            <a:ext cx="8784976" cy="1077218"/>
          </a:xfrm>
          <a:prstGeom prst="rect">
            <a:avLst/>
          </a:prstGeom>
        </p:spPr>
        <p:txBody>
          <a:bodyPr wrap="square">
            <a:spAutoFit/>
          </a:bodyPr>
          <a:lstStyle/>
          <a:p>
            <a:pPr algn="ctr"/>
            <a:r>
              <a:rPr lang="tr-TR" sz="3200" b="1" dirty="0">
                <a:solidFill>
                  <a:srgbClr val="FF0000"/>
                </a:solidFill>
              </a:rPr>
              <a:t>9.SINIF TÜRK DİLİ VE EDEBİYATI</a:t>
            </a:r>
          </a:p>
          <a:p>
            <a:pPr algn="ctr"/>
            <a:r>
              <a:rPr lang="tr-TR" sz="3200" b="1" dirty="0">
                <a:solidFill>
                  <a:srgbClr val="FF0000"/>
                </a:solidFill>
              </a:rPr>
              <a:t>5.ÜNİTE (</a:t>
            </a:r>
            <a:r>
              <a:rPr lang="tr-TR" sz="3200" b="1" dirty="0">
                <a:solidFill>
                  <a:srgbClr val="FF0000"/>
                </a:solidFill>
                <a:hlinkClick r:id="rId3"/>
              </a:rPr>
              <a:t>ROMAN ÜNİTESİ</a:t>
            </a:r>
            <a:r>
              <a:rPr lang="tr-TR" sz="3200" b="1" dirty="0">
                <a:solidFill>
                  <a:srgbClr val="FF0000"/>
                </a:solidFill>
              </a:rPr>
              <a:t>) KONULARI</a:t>
            </a:r>
            <a:endParaRPr lang="tr-TR" sz="3200" dirty="0"/>
          </a:p>
        </p:txBody>
      </p:sp>
      <p:sp>
        <p:nvSpPr>
          <p:cNvPr id="2" name="Metin kutusu 1">
            <a:extLst>
              <a:ext uri="{FF2B5EF4-FFF2-40B4-BE49-F238E27FC236}">
                <a16:creationId xmlns:a16="http://schemas.microsoft.com/office/drawing/2014/main" id="{12F92980-F9A1-F140-8D66-C632BF2518F8}"/>
              </a:ext>
            </a:extLst>
          </p:cNvPr>
          <p:cNvSpPr txBox="1"/>
          <p:nvPr/>
        </p:nvSpPr>
        <p:spPr>
          <a:xfrm>
            <a:off x="755576" y="1084649"/>
            <a:ext cx="5040560" cy="3935373"/>
          </a:xfrm>
          <a:prstGeom prst="rect">
            <a:avLst/>
          </a:prstGeom>
          <a:noFill/>
        </p:spPr>
        <p:txBody>
          <a:bodyPr wrap="square" rtlCol="0">
            <a:spAutoFit/>
          </a:bodyPr>
          <a:lstStyle/>
          <a:p>
            <a:pPr>
              <a:lnSpc>
                <a:spcPct val="150000"/>
              </a:lnSpc>
            </a:pPr>
            <a:r>
              <a:rPr lang="tr-TR" sz="3400" b="1" dirty="0">
                <a:solidFill>
                  <a:srgbClr val="00B0F0"/>
                </a:solidFill>
              </a:rPr>
              <a:t>Roman</a:t>
            </a:r>
          </a:p>
          <a:p>
            <a:pPr>
              <a:lnSpc>
                <a:spcPct val="150000"/>
              </a:lnSpc>
            </a:pPr>
            <a:r>
              <a:rPr lang="tr-TR" sz="3400" b="1" dirty="0">
                <a:solidFill>
                  <a:srgbClr val="00B0F0"/>
                </a:solidFill>
              </a:rPr>
              <a:t>Roman Özellikleri</a:t>
            </a:r>
          </a:p>
          <a:p>
            <a:pPr>
              <a:lnSpc>
                <a:spcPct val="150000"/>
              </a:lnSpc>
            </a:pPr>
            <a:r>
              <a:rPr lang="tr-TR" sz="3400" b="1" dirty="0">
                <a:solidFill>
                  <a:srgbClr val="00B0F0"/>
                </a:solidFill>
              </a:rPr>
              <a:t>Roman Türleri</a:t>
            </a:r>
          </a:p>
          <a:p>
            <a:pPr>
              <a:lnSpc>
                <a:spcPct val="150000"/>
              </a:lnSpc>
            </a:pPr>
            <a:r>
              <a:rPr lang="tr-TR" sz="3400" b="1" dirty="0">
                <a:solidFill>
                  <a:srgbClr val="00B0F0"/>
                </a:solidFill>
              </a:rPr>
              <a:t>Anlatım Teknikleri</a:t>
            </a:r>
          </a:p>
          <a:p>
            <a:pPr>
              <a:lnSpc>
                <a:spcPct val="150000"/>
              </a:lnSpc>
            </a:pPr>
            <a:r>
              <a:rPr lang="tr-TR" sz="3400" b="1">
                <a:solidFill>
                  <a:srgbClr val="00B0F0"/>
                </a:solidFill>
              </a:rPr>
              <a:t>Zamirler</a:t>
            </a:r>
            <a:endParaRPr lang="tr-TR" sz="3400" b="1" dirty="0">
              <a:solidFill>
                <a:srgbClr val="00B0F0"/>
              </a:solidFill>
            </a:endParaRPr>
          </a:p>
        </p:txBody>
      </p:sp>
    </p:spTree>
    <p:extLst>
      <p:ext uri="{BB962C8B-B14F-4D97-AF65-F5344CB8AC3E}">
        <p14:creationId xmlns:p14="http://schemas.microsoft.com/office/powerpoint/2010/main" val="1270047577"/>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Dikdörtgen"/>
          <p:cNvSpPr/>
          <p:nvPr/>
        </p:nvSpPr>
        <p:spPr>
          <a:xfrm>
            <a:off x="2098411" y="0"/>
            <a:ext cx="4947188" cy="523220"/>
          </a:xfrm>
          <a:prstGeom prst="rect">
            <a:avLst/>
          </a:prstGeom>
        </p:spPr>
        <p:style>
          <a:lnRef idx="0">
            <a:schemeClr val="accent2"/>
          </a:lnRef>
          <a:fillRef idx="3">
            <a:schemeClr val="accent2"/>
          </a:fillRef>
          <a:effectRef idx="3">
            <a:schemeClr val="accent2"/>
          </a:effectRef>
          <a:fontRef idx="minor">
            <a:schemeClr val="lt1"/>
          </a:fontRef>
        </p:style>
        <p:txBody>
          <a:bodyPr wrap="none">
            <a:spAutoFit/>
          </a:bodyPr>
          <a:lstStyle/>
          <a:p>
            <a:pPr algn="ctr"/>
            <a:r>
              <a:rPr lang="tr-TR" sz="2800" dirty="0"/>
              <a:t>ROMANDA ANLATIM TEKNİKLERİ</a:t>
            </a:r>
          </a:p>
        </p:txBody>
      </p:sp>
      <p:sp>
        <p:nvSpPr>
          <p:cNvPr id="4" name="Dikdörtgen 3"/>
          <p:cNvSpPr/>
          <p:nvPr/>
        </p:nvSpPr>
        <p:spPr>
          <a:xfrm>
            <a:off x="35496" y="523220"/>
            <a:ext cx="9001000" cy="3139321"/>
          </a:xfrm>
          <a:prstGeom prst="rect">
            <a:avLst/>
          </a:prstGeom>
        </p:spPr>
        <p:txBody>
          <a:bodyPr wrap="square">
            <a:spAutoFit/>
          </a:bodyPr>
          <a:lstStyle/>
          <a:p>
            <a:r>
              <a:rPr lang="tr-TR" sz="2400" b="1" dirty="0">
                <a:solidFill>
                  <a:srgbClr val="0000CF"/>
                </a:solidFill>
              </a:rPr>
              <a:t>3) İç Konuşma Tekniği</a:t>
            </a:r>
            <a:endParaRPr lang="tr-TR" sz="2400" dirty="0">
              <a:solidFill>
                <a:srgbClr val="0000CF"/>
              </a:solidFill>
            </a:endParaRPr>
          </a:p>
          <a:p>
            <a:r>
              <a:rPr lang="tr-TR" sz="2400" dirty="0"/>
              <a:t>Olayların merkezinde yer alan karakterlerin duygu ve düşüncelerinin bizzat karakter tarafından anlatılması tekniğidir.</a:t>
            </a:r>
          </a:p>
          <a:p>
            <a:r>
              <a:rPr lang="tr-TR" sz="2400" dirty="0"/>
              <a:t>Bu teknikte kahramanlar kendi kendine konuşuyor gibidir. Anlatıcı aradan çekilir, anlatım birinci ağızdan yapılır.</a:t>
            </a:r>
          </a:p>
          <a:p>
            <a:endParaRPr lang="tr-TR" sz="2400" dirty="0"/>
          </a:p>
          <a:p>
            <a:r>
              <a:rPr lang="tr-TR" i="1" dirty="0"/>
              <a:t>Prag der demez içim cız etti. Deminden beri aklıma getirmek istemediğim her şeyi bu sefer zapt etmeme imkân kalmamıştı. Fakat ne diye soracaktım? Benim Maria ile olan münasebetimden onun haberi yoktu, sualime ne mana verecekti? </a:t>
            </a:r>
            <a:endParaRPr lang="tr-TR" sz="2400" dirty="0"/>
          </a:p>
        </p:txBody>
      </p:sp>
    </p:spTree>
    <p:extLst>
      <p:ext uri="{BB962C8B-B14F-4D97-AF65-F5344CB8AC3E}">
        <p14:creationId xmlns:p14="http://schemas.microsoft.com/office/powerpoint/2010/main" val="1811783130"/>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Dikdörtgen"/>
          <p:cNvSpPr/>
          <p:nvPr/>
        </p:nvSpPr>
        <p:spPr>
          <a:xfrm>
            <a:off x="2098411" y="0"/>
            <a:ext cx="4947188" cy="523220"/>
          </a:xfrm>
          <a:prstGeom prst="rect">
            <a:avLst/>
          </a:prstGeom>
        </p:spPr>
        <p:style>
          <a:lnRef idx="0">
            <a:schemeClr val="accent2"/>
          </a:lnRef>
          <a:fillRef idx="3">
            <a:schemeClr val="accent2"/>
          </a:fillRef>
          <a:effectRef idx="3">
            <a:schemeClr val="accent2"/>
          </a:effectRef>
          <a:fontRef idx="minor">
            <a:schemeClr val="lt1"/>
          </a:fontRef>
        </p:style>
        <p:txBody>
          <a:bodyPr wrap="none">
            <a:spAutoFit/>
          </a:bodyPr>
          <a:lstStyle/>
          <a:p>
            <a:pPr algn="ctr"/>
            <a:r>
              <a:rPr lang="tr-TR" sz="2800" dirty="0"/>
              <a:t>ROMANDA ANLATIM TEKNİKLERİ</a:t>
            </a:r>
          </a:p>
        </p:txBody>
      </p:sp>
      <p:sp>
        <p:nvSpPr>
          <p:cNvPr id="4" name="Dikdörtgen 3"/>
          <p:cNvSpPr/>
          <p:nvPr/>
        </p:nvSpPr>
        <p:spPr>
          <a:xfrm>
            <a:off x="35496" y="523220"/>
            <a:ext cx="9001000" cy="3416320"/>
          </a:xfrm>
          <a:prstGeom prst="rect">
            <a:avLst/>
          </a:prstGeom>
        </p:spPr>
        <p:txBody>
          <a:bodyPr wrap="square">
            <a:spAutoFit/>
          </a:bodyPr>
          <a:lstStyle/>
          <a:p>
            <a:r>
              <a:rPr lang="tr-TR" sz="2400" b="1" dirty="0">
                <a:solidFill>
                  <a:srgbClr val="0000CF"/>
                </a:solidFill>
              </a:rPr>
              <a:t>4) İç Çözümleme Tekniği</a:t>
            </a:r>
            <a:endParaRPr lang="tr-TR" sz="2400" dirty="0">
              <a:solidFill>
                <a:srgbClr val="0000CF"/>
              </a:solidFill>
            </a:endParaRPr>
          </a:p>
          <a:p>
            <a:r>
              <a:rPr lang="tr-TR" sz="2400" dirty="0"/>
              <a:t>İç konuşmada olduğu bu teknikte de karakterin duygu ve düşünceleri okuyucuya aktarılır. Ancak buradaki temel fark bu duygu ve düşünceler anlatıcı tarafından yani üçüncü ağızdan anlatılmasıdır.</a:t>
            </a:r>
          </a:p>
          <a:p>
            <a:r>
              <a:rPr lang="tr-TR" sz="2400" dirty="0"/>
              <a:t>Burada hakim bakış açısı söz konusudur.</a:t>
            </a:r>
          </a:p>
          <a:p>
            <a:endParaRPr lang="tr-TR" sz="2400" dirty="0"/>
          </a:p>
          <a:p>
            <a:r>
              <a:rPr lang="tr-TR" i="1" dirty="0"/>
              <a:t>Hasat zamanı geldiğinde bunca emeğinin karşılığını alamayacağını aylar öncesinde anlamıştı. İsteksiz bir şekilde tarlasına gidiyor, akşama kadar zoraki bir şekilde çalışmalarını tamamlıyordu. Yine mi aldığı kararlarla ailesinin bunca emeği boşa gidecekti? Canı sıkılıyor ve kimseyle konuşmak istemiyordu.</a:t>
            </a:r>
            <a:endParaRPr lang="tr-TR" sz="2400" dirty="0"/>
          </a:p>
        </p:txBody>
      </p:sp>
    </p:spTree>
    <p:extLst>
      <p:ext uri="{BB962C8B-B14F-4D97-AF65-F5344CB8AC3E}">
        <p14:creationId xmlns:p14="http://schemas.microsoft.com/office/powerpoint/2010/main" val="1480225156"/>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Dikdörtgen"/>
          <p:cNvSpPr/>
          <p:nvPr/>
        </p:nvSpPr>
        <p:spPr>
          <a:xfrm>
            <a:off x="2098411" y="0"/>
            <a:ext cx="4947188" cy="523220"/>
          </a:xfrm>
          <a:prstGeom prst="rect">
            <a:avLst/>
          </a:prstGeom>
        </p:spPr>
        <p:style>
          <a:lnRef idx="0">
            <a:schemeClr val="accent2"/>
          </a:lnRef>
          <a:fillRef idx="3">
            <a:schemeClr val="accent2"/>
          </a:fillRef>
          <a:effectRef idx="3">
            <a:schemeClr val="accent2"/>
          </a:effectRef>
          <a:fontRef idx="minor">
            <a:schemeClr val="lt1"/>
          </a:fontRef>
        </p:style>
        <p:txBody>
          <a:bodyPr wrap="none">
            <a:spAutoFit/>
          </a:bodyPr>
          <a:lstStyle/>
          <a:p>
            <a:pPr algn="ctr"/>
            <a:r>
              <a:rPr lang="tr-TR" sz="2800" dirty="0"/>
              <a:t>ROMANDA ANLATIM TEKNİKLERİ</a:t>
            </a:r>
          </a:p>
        </p:txBody>
      </p:sp>
      <p:sp>
        <p:nvSpPr>
          <p:cNvPr id="4" name="Dikdörtgen 3"/>
          <p:cNvSpPr/>
          <p:nvPr/>
        </p:nvSpPr>
        <p:spPr>
          <a:xfrm>
            <a:off x="35496" y="523220"/>
            <a:ext cx="9001000" cy="4154984"/>
          </a:xfrm>
          <a:prstGeom prst="rect">
            <a:avLst/>
          </a:prstGeom>
        </p:spPr>
        <p:txBody>
          <a:bodyPr wrap="square">
            <a:spAutoFit/>
          </a:bodyPr>
          <a:lstStyle/>
          <a:p>
            <a:r>
              <a:rPr lang="tr-TR" sz="2400" b="1" dirty="0">
                <a:solidFill>
                  <a:srgbClr val="0000CF"/>
                </a:solidFill>
              </a:rPr>
              <a:t>5) Bilinç Akışı</a:t>
            </a:r>
            <a:endParaRPr lang="tr-TR" sz="2400" dirty="0">
              <a:solidFill>
                <a:srgbClr val="0000CF"/>
              </a:solidFill>
            </a:endParaRPr>
          </a:p>
          <a:p>
            <a:r>
              <a:rPr lang="tr-TR" sz="2400" dirty="0"/>
              <a:t>Bu teknikte karakterin iç dünyası tüm boyutlarıyla okuyucunun önüne serilir.</a:t>
            </a:r>
          </a:p>
          <a:p>
            <a:r>
              <a:rPr lang="tr-TR" sz="2400" dirty="0"/>
              <a:t>Bilinçte yer alan duygu ve düşünceler hızlı ve düzensiz bir şekilde resmedilmeye çalışılır. Anlatıcı aradan çıkar ve bu akışı karakterin kendisi bizzat yapar. Bu anlatım adeta bir sayıklamayı andırır, ifade edilenler arasında mantıki bir bağ olmayabilir.</a:t>
            </a:r>
          </a:p>
          <a:p>
            <a:endParaRPr lang="tr-TR" sz="2400" dirty="0"/>
          </a:p>
          <a:p>
            <a:r>
              <a:rPr lang="tr-TR" i="1" dirty="0"/>
              <a:t>Deniz sakindi. Kayalara hafifçe bir dalga vuruyordu. Dalga sesi martılarla karıştı. Fark ettim ki hayatta farklı tonlar var. Belki de onları fark edebilmek gerekiyordu. Bugüne kadar nasıl kaçmıştım her şeyden. Mesela arkadaşlarıma güvenmedim hiçbir zaman. Sanki mutluluklarında ben yoktum. Belki çocukken böyle değildik.</a:t>
            </a:r>
            <a:endParaRPr lang="tr-TR" sz="2400" dirty="0"/>
          </a:p>
        </p:txBody>
      </p:sp>
    </p:spTree>
    <p:extLst>
      <p:ext uri="{BB962C8B-B14F-4D97-AF65-F5344CB8AC3E}">
        <p14:creationId xmlns:p14="http://schemas.microsoft.com/office/powerpoint/2010/main" val="3156108607"/>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Dikdörtgen"/>
          <p:cNvSpPr/>
          <p:nvPr/>
        </p:nvSpPr>
        <p:spPr>
          <a:xfrm>
            <a:off x="2098411" y="0"/>
            <a:ext cx="4947188" cy="523220"/>
          </a:xfrm>
          <a:prstGeom prst="rect">
            <a:avLst/>
          </a:prstGeom>
        </p:spPr>
        <p:style>
          <a:lnRef idx="0">
            <a:schemeClr val="accent2"/>
          </a:lnRef>
          <a:fillRef idx="3">
            <a:schemeClr val="accent2"/>
          </a:fillRef>
          <a:effectRef idx="3">
            <a:schemeClr val="accent2"/>
          </a:effectRef>
          <a:fontRef idx="minor">
            <a:schemeClr val="lt1"/>
          </a:fontRef>
        </p:style>
        <p:txBody>
          <a:bodyPr wrap="none">
            <a:spAutoFit/>
          </a:bodyPr>
          <a:lstStyle/>
          <a:p>
            <a:pPr algn="ctr"/>
            <a:r>
              <a:rPr lang="tr-TR" sz="2800" dirty="0"/>
              <a:t>ROMANDA ANLATIM TEKNİKLERİ</a:t>
            </a:r>
          </a:p>
        </p:txBody>
      </p:sp>
      <p:sp>
        <p:nvSpPr>
          <p:cNvPr id="4" name="Dikdörtgen 3"/>
          <p:cNvSpPr/>
          <p:nvPr/>
        </p:nvSpPr>
        <p:spPr>
          <a:xfrm>
            <a:off x="35496" y="523220"/>
            <a:ext cx="9001000" cy="4154984"/>
          </a:xfrm>
          <a:prstGeom prst="rect">
            <a:avLst/>
          </a:prstGeom>
        </p:spPr>
        <p:txBody>
          <a:bodyPr wrap="square">
            <a:spAutoFit/>
          </a:bodyPr>
          <a:lstStyle/>
          <a:p>
            <a:r>
              <a:rPr lang="tr-TR" sz="2400" b="1" dirty="0">
                <a:solidFill>
                  <a:srgbClr val="0000CF"/>
                </a:solidFill>
              </a:rPr>
              <a:t>6) Özetleme Tekniği</a:t>
            </a:r>
            <a:endParaRPr lang="tr-TR" sz="2400" dirty="0">
              <a:solidFill>
                <a:srgbClr val="0000CF"/>
              </a:solidFill>
            </a:endParaRPr>
          </a:p>
          <a:p>
            <a:r>
              <a:rPr lang="tr-TR" sz="2400" dirty="0"/>
              <a:t>Anlatıcının kişileri ya da hakkında bilgi vermek istediği herhangi bir şeyi özetleyerek anlatmasına özetleme tekniği denir. </a:t>
            </a:r>
          </a:p>
          <a:p>
            <a:endParaRPr lang="tr-TR" sz="2400" dirty="0"/>
          </a:p>
          <a:p>
            <a:r>
              <a:rPr lang="tr-TR" sz="2400" b="1" dirty="0">
                <a:solidFill>
                  <a:srgbClr val="0000CF"/>
                </a:solidFill>
              </a:rPr>
              <a:t>7) Geriye Dönüş Tekniği</a:t>
            </a:r>
            <a:endParaRPr lang="tr-TR" sz="2400" dirty="0">
              <a:solidFill>
                <a:srgbClr val="0000CF"/>
              </a:solidFill>
            </a:endParaRPr>
          </a:p>
          <a:p>
            <a:r>
              <a:rPr lang="tr-TR" sz="2400" dirty="0"/>
              <a:t>Romanlarda şimdiki zamanda akıyor gibi görünse de bu teknikle geçmişe gidilir. Kişiler, olaylar ve mekanlar hakkında daha detaylı bilgi verilirken bu teknikten yararlanılır.</a:t>
            </a:r>
          </a:p>
          <a:p>
            <a:endParaRPr lang="tr-TR" sz="2400" dirty="0"/>
          </a:p>
          <a:p>
            <a:r>
              <a:rPr lang="tr-TR" sz="2400" b="1" dirty="0">
                <a:solidFill>
                  <a:srgbClr val="0000CF"/>
                </a:solidFill>
              </a:rPr>
              <a:t>8) Pastiş</a:t>
            </a:r>
          </a:p>
          <a:p>
            <a:r>
              <a:rPr lang="tr-TR" sz="2400" dirty="0"/>
              <a:t>Bir sanatçının üslubunu, tarzını, dilini veya düşüncesini taklit etmektir. </a:t>
            </a:r>
          </a:p>
        </p:txBody>
      </p:sp>
    </p:spTree>
    <p:extLst>
      <p:ext uri="{BB962C8B-B14F-4D97-AF65-F5344CB8AC3E}">
        <p14:creationId xmlns:p14="http://schemas.microsoft.com/office/powerpoint/2010/main" val="2586313669"/>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Dikdörtgen"/>
          <p:cNvSpPr/>
          <p:nvPr/>
        </p:nvSpPr>
        <p:spPr>
          <a:xfrm>
            <a:off x="2098411" y="0"/>
            <a:ext cx="4947188" cy="523220"/>
          </a:xfrm>
          <a:prstGeom prst="rect">
            <a:avLst/>
          </a:prstGeom>
        </p:spPr>
        <p:style>
          <a:lnRef idx="0">
            <a:schemeClr val="accent2"/>
          </a:lnRef>
          <a:fillRef idx="3">
            <a:schemeClr val="accent2"/>
          </a:fillRef>
          <a:effectRef idx="3">
            <a:schemeClr val="accent2"/>
          </a:effectRef>
          <a:fontRef idx="minor">
            <a:schemeClr val="lt1"/>
          </a:fontRef>
        </p:style>
        <p:txBody>
          <a:bodyPr wrap="none">
            <a:spAutoFit/>
          </a:bodyPr>
          <a:lstStyle/>
          <a:p>
            <a:pPr algn="ctr"/>
            <a:r>
              <a:rPr lang="tr-TR" sz="2800" dirty="0"/>
              <a:t>ROMANDA ANLATIM TEKNİKLERİ</a:t>
            </a:r>
          </a:p>
        </p:txBody>
      </p:sp>
      <p:sp>
        <p:nvSpPr>
          <p:cNvPr id="4" name="Dikdörtgen 3"/>
          <p:cNvSpPr/>
          <p:nvPr/>
        </p:nvSpPr>
        <p:spPr>
          <a:xfrm>
            <a:off x="35496" y="523220"/>
            <a:ext cx="9001000" cy="3416320"/>
          </a:xfrm>
          <a:prstGeom prst="rect">
            <a:avLst/>
          </a:prstGeom>
        </p:spPr>
        <p:txBody>
          <a:bodyPr wrap="square">
            <a:spAutoFit/>
          </a:bodyPr>
          <a:lstStyle/>
          <a:p>
            <a:r>
              <a:rPr lang="tr-TR" sz="2400" b="1" dirty="0">
                <a:solidFill>
                  <a:srgbClr val="0000CF"/>
                </a:solidFill>
              </a:rPr>
              <a:t>9) Parodi</a:t>
            </a:r>
          </a:p>
          <a:p>
            <a:r>
              <a:rPr lang="tr-TR" sz="2400" dirty="0"/>
              <a:t>Bir yazarın eserindeki konuyu, başka bir yazarın eserinden örnek alarak oluşturmasına parodi denir.</a:t>
            </a:r>
          </a:p>
          <a:p>
            <a:r>
              <a:rPr lang="tr-TR" sz="2400" dirty="0"/>
              <a:t>(Pastiş eserin üslubunu, parodi konusunu taklit eder.)</a:t>
            </a:r>
          </a:p>
          <a:p>
            <a:endParaRPr lang="tr-TR" sz="2400" dirty="0"/>
          </a:p>
          <a:p>
            <a:r>
              <a:rPr lang="tr-TR" sz="2400" b="1" dirty="0">
                <a:solidFill>
                  <a:srgbClr val="0000CF"/>
                </a:solidFill>
              </a:rPr>
              <a:t>10) İroni</a:t>
            </a:r>
          </a:p>
          <a:p>
            <a:r>
              <a:rPr lang="tr-TR" sz="2400" dirty="0"/>
              <a:t>Bir yazarın, başka bir sanatçının eserini biraz alay etmek biraz da okuru eğlendirmek amacıyla değiştirip yeni bir mizahi metin oluşturmasıdır.</a:t>
            </a:r>
            <a:endParaRPr lang="tr-TR" sz="2400" b="1" dirty="0"/>
          </a:p>
          <a:p>
            <a:endParaRPr lang="tr-TR" sz="2400" dirty="0"/>
          </a:p>
        </p:txBody>
      </p:sp>
    </p:spTree>
    <p:extLst>
      <p:ext uri="{BB962C8B-B14F-4D97-AF65-F5344CB8AC3E}">
        <p14:creationId xmlns:p14="http://schemas.microsoft.com/office/powerpoint/2010/main" val="2725347874"/>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Dikdörtgen"/>
          <p:cNvSpPr/>
          <p:nvPr/>
        </p:nvSpPr>
        <p:spPr>
          <a:xfrm>
            <a:off x="2751629" y="0"/>
            <a:ext cx="3640741" cy="523220"/>
          </a:xfrm>
          <a:prstGeom prst="rect">
            <a:avLst/>
          </a:prstGeom>
        </p:spPr>
        <p:style>
          <a:lnRef idx="0">
            <a:schemeClr val="accent2"/>
          </a:lnRef>
          <a:fillRef idx="3">
            <a:schemeClr val="accent2"/>
          </a:fillRef>
          <a:effectRef idx="3">
            <a:schemeClr val="accent2"/>
          </a:effectRef>
          <a:fontRef idx="minor">
            <a:schemeClr val="lt1"/>
          </a:fontRef>
        </p:style>
        <p:txBody>
          <a:bodyPr wrap="none">
            <a:spAutoFit/>
          </a:bodyPr>
          <a:lstStyle/>
          <a:p>
            <a:pPr algn="ctr"/>
            <a:r>
              <a:rPr lang="tr-TR" sz="2800" dirty="0"/>
              <a:t>ROMAN – HİKAYE FARKI</a:t>
            </a:r>
          </a:p>
        </p:txBody>
      </p:sp>
      <p:sp>
        <p:nvSpPr>
          <p:cNvPr id="4" name="Dikdörtgen 3"/>
          <p:cNvSpPr/>
          <p:nvPr/>
        </p:nvSpPr>
        <p:spPr>
          <a:xfrm>
            <a:off x="6896" y="496962"/>
            <a:ext cx="9001000" cy="4493538"/>
          </a:xfrm>
          <a:prstGeom prst="rect">
            <a:avLst/>
          </a:prstGeom>
        </p:spPr>
        <p:txBody>
          <a:bodyPr wrap="square">
            <a:spAutoFit/>
          </a:bodyPr>
          <a:lstStyle/>
          <a:p>
            <a:r>
              <a:rPr lang="tr-TR" sz="2200" dirty="0"/>
              <a:t>Romanda birden çok olay uzun bir şekilde ele alınırken hikayelerde kısa bir şekilde tek bir olay ele alınır.</a:t>
            </a:r>
          </a:p>
          <a:p>
            <a:endParaRPr lang="tr-TR" sz="2200" dirty="0"/>
          </a:p>
          <a:p>
            <a:r>
              <a:rPr lang="tr-TR" sz="2200" dirty="0"/>
              <a:t>Romanlarda kişi sayısı fazladır ve bu kişiler tüm ayrıntılarıyla okuyucuya aktarılır fakat hikayede az sayıda kişi detaya inilmeden aktarılır.</a:t>
            </a:r>
          </a:p>
          <a:p>
            <a:endParaRPr lang="tr-TR" sz="2200" dirty="0"/>
          </a:p>
          <a:p>
            <a:r>
              <a:rPr lang="tr-TR" sz="2200" dirty="0"/>
              <a:t>Romanlarda mekan sayısı çeşitlidir ve betimlemeler yapılır fakat hikayede az sayıda mekan vardır ve önemsizdir.</a:t>
            </a:r>
          </a:p>
          <a:p>
            <a:endParaRPr lang="tr-TR" sz="2200" dirty="0"/>
          </a:p>
          <a:p>
            <a:r>
              <a:rPr lang="tr-TR" sz="2200" dirty="0"/>
              <a:t>Romanda dönemin zihniyeti de okuyucuya aktarılır fakat hikayede bu durum söz konusu değildir.</a:t>
            </a:r>
          </a:p>
          <a:p>
            <a:endParaRPr lang="tr-TR" sz="2200" dirty="0"/>
          </a:p>
          <a:p>
            <a:r>
              <a:rPr lang="tr-TR" sz="2200" dirty="0"/>
              <a:t>Romanda geniş bir zaman vardır, hikayede kısa zaman dilimi söz konusudur.</a:t>
            </a:r>
          </a:p>
        </p:txBody>
      </p:sp>
    </p:spTree>
    <p:extLst>
      <p:ext uri="{BB962C8B-B14F-4D97-AF65-F5344CB8AC3E}">
        <p14:creationId xmlns:p14="http://schemas.microsoft.com/office/powerpoint/2010/main" val="1356279448"/>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Dikdörtgen"/>
          <p:cNvSpPr/>
          <p:nvPr/>
        </p:nvSpPr>
        <p:spPr>
          <a:xfrm>
            <a:off x="3699228" y="0"/>
            <a:ext cx="1673535" cy="523220"/>
          </a:xfrm>
          <a:prstGeom prst="rect">
            <a:avLst/>
          </a:prstGeom>
        </p:spPr>
        <p:style>
          <a:lnRef idx="0">
            <a:schemeClr val="accent2"/>
          </a:lnRef>
          <a:fillRef idx="3">
            <a:schemeClr val="accent2"/>
          </a:fillRef>
          <a:effectRef idx="3">
            <a:schemeClr val="accent2"/>
          </a:effectRef>
          <a:fontRef idx="minor">
            <a:schemeClr val="lt1"/>
          </a:fontRef>
        </p:style>
        <p:txBody>
          <a:bodyPr wrap="none">
            <a:spAutoFit/>
          </a:bodyPr>
          <a:lstStyle/>
          <a:p>
            <a:r>
              <a:rPr lang="tr-TR" sz="2800" dirty="0">
                <a:effectLst>
                  <a:outerShdw blurRad="38100" dist="38100" dir="2700000" algn="tl">
                    <a:srgbClr val="000000">
                      <a:alpha val="43137"/>
                    </a:srgbClr>
                  </a:outerShdw>
                </a:effectLst>
              </a:rPr>
              <a:t>ZAMİRLER</a:t>
            </a:r>
          </a:p>
        </p:txBody>
      </p:sp>
      <p:sp>
        <p:nvSpPr>
          <p:cNvPr id="4" name="Dikdörtgen 3"/>
          <p:cNvSpPr/>
          <p:nvPr/>
        </p:nvSpPr>
        <p:spPr>
          <a:xfrm>
            <a:off x="35496" y="659637"/>
            <a:ext cx="9001000" cy="4524315"/>
          </a:xfrm>
          <a:prstGeom prst="rect">
            <a:avLst/>
          </a:prstGeom>
        </p:spPr>
        <p:txBody>
          <a:bodyPr wrap="square">
            <a:spAutoFit/>
          </a:bodyPr>
          <a:lstStyle/>
          <a:p>
            <a:pPr algn="just"/>
            <a:r>
              <a:rPr lang="tr-TR" sz="2400" dirty="0"/>
              <a:t>İsim olmadığı halde cümlede ismin yerini tutan, kişileri ya da herhangi bir varlığı işaret ve soru yoluyla ya da belirsiz bir şekilde karşılayan sözcüklere </a:t>
            </a:r>
            <a:r>
              <a:rPr lang="tr-TR" sz="2400" dirty="0">
                <a:hlinkClick r:id="rId3"/>
              </a:rPr>
              <a:t>zamir</a:t>
            </a:r>
            <a:r>
              <a:rPr lang="tr-TR" sz="2400" dirty="0"/>
              <a:t> denir.</a:t>
            </a:r>
          </a:p>
          <a:p>
            <a:pPr algn="just"/>
            <a:endParaRPr lang="tr-TR" sz="2400" dirty="0"/>
          </a:p>
          <a:p>
            <a:r>
              <a:rPr lang="tr-TR" sz="2400" b="1" dirty="0">
                <a:solidFill>
                  <a:schemeClr val="accent1"/>
                </a:solidFill>
              </a:rPr>
              <a:t>Zamirlerle ilgili bilmemiz gereken iki özellik şudur:</a:t>
            </a:r>
            <a:br>
              <a:rPr lang="tr-TR" sz="2400" dirty="0"/>
            </a:br>
            <a:endParaRPr lang="tr-TR" sz="2400" dirty="0"/>
          </a:p>
          <a:p>
            <a:r>
              <a:rPr lang="tr-TR" sz="2400" i="1" dirty="0">
                <a:solidFill>
                  <a:srgbClr val="FF0000"/>
                </a:solidFill>
              </a:rPr>
              <a:t>1. Zamirler ismin yerini tutar ve isim yerine kullanılır.</a:t>
            </a:r>
            <a:br>
              <a:rPr lang="tr-TR" sz="2400" i="1" dirty="0">
                <a:solidFill>
                  <a:srgbClr val="FF0000"/>
                </a:solidFill>
              </a:rPr>
            </a:br>
            <a:endParaRPr lang="tr-TR" sz="2400" dirty="0">
              <a:solidFill>
                <a:srgbClr val="FF0000"/>
              </a:solidFill>
            </a:endParaRPr>
          </a:p>
          <a:p>
            <a:r>
              <a:rPr lang="tr-TR" sz="2400" i="1" dirty="0">
                <a:solidFill>
                  <a:srgbClr val="FF0000"/>
                </a:solidFill>
              </a:rPr>
              <a:t>2. Zamirler isim çekim eklerini alabilirler.</a:t>
            </a:r>
            <a:endParaRPr lang="tr-TR" sz="2400" dirty="0">
              <a:solidFill>
                <a:srgbClr val="FF0000"/>
              </a:solidFill>
            </a:endParaRPr>
          </a:p>
          <a:p>
            <a:pPr marL="342900" indent="-342900" algn="just">
              <a:buFont typeface="Wingdings" pitchFamily="2" charset="2"/>
              <a:buChar char="Ø"/>
            </a:pPr>
            <a:endParaRPr lang="tr-TR" sz="2400" dirty="0"/>
          </a:p>
          <a:p>
            <a:pPr marL="342900" indent="-342900" algn="just">
              <a:buFont typeface="Wingdings" pitchFamily="2" charset="2"/>
              <a:buChar char="Ø"/>
            </a:pPr>
            <a:endParaRPr lang="tr-TR" sz="2400" dirty="0"/>
          </a:p>
          <a:p>
            <a:pPr marL="342900" indent="-342900" algn="just">
              <a:buFont typeface="Wingdings" pitchFamily="2" charset="2"/>
              <a:buChar char="Ø"/>
            </a:pPr>
            <a:endParaRPr lang="tr-TR" sz="2400" dirty="0"/>
          </a:p>
        </p:txBody>
      </p:sp>
    </p:spTree>
    <p:extLst>
      <p:ext uri="{BB962C8B-B14F-4D97-AF65-F5344CB8AC3E}">
        <p14:creationId xmlns:p14="http://schemas.microsoft.com/office/powerpoint/2010/main" val="123210642"/>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childTnLst>
                                </p:cTn>
                              </p:par>
                              <p:par>
                                <p:cTn id="12" presetID="1" presetClass="entr" presetSubtype="0" fill="hold" nodeType="withEffect">
                                  <p:stCondLst>
                                    <p:cond delay="0"/>
                                  </p:stCondLst>
                                  <p:childTnLst>
                                    <p:set>
                                      <p:cBhvr>
                                        <p:cTn id="13" dur="1" fill="hold">
                                          <p:stCondLst>
                                            <p:cond delay="0"/>
                                          </p:stCondLst>
                                        </p:cTn>
                                        <p:tgtEl>
                                          <p:spTgt spid="4">
                                            <p:txEl>
                                              <p:pRg st="3" end="3"/>
                                            </p:txEl>
                                          </p:spTgt>
                                        </p:tgtEl>
                                        <p:attrNameLst>
                                          <p:attrName>style.visibility</p:attrName>
                                        </p:attrNameLst>
                                      </p:cBhvr>
                                      <p:to>
                                        <p:strVal val="visible"/>
                                      </p:to>
                                    </p:set>
                                  </p:childTnLst>
                                </p:cTn>
                              </p:par>
                              <p:par>
                                <p:cTn id="14" presetID="1" presetClass="entr" presetSubtype="0" fill="hold" nodeType="withEffect">
                                  <p:stCondLst>
                                    <p:cond delay="0"/>
                                  </p:stCondLst>
                                  <p:childTnLst>
                                    <p:set>
                                      <p:cBhvr>
                                        <p:cTn id="15"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79512" y="339502"/>
            <a:ext cx="8784976" cy="4154984"/>
          </a:xfrm>
          <a:prstGeom prst="rect">
            <a:avLst/>
          </a:prstGeom>
        </p:spPr>
        <p:txBody>
          <a:bodyPr wrap="square">
            <a:spAutoFit/>
          </a:bodyPr>
          <a:lstStyle/>
          <a:p>
            <a:pPr algn="just"/>
            <a:r>
              <a:rPr lang="tr-TR" sz="2400" b="1" dirty="0">
                <a:solidFill>
                  <a:srgbClr val="0000CF"/>
                </a:solidFill>
              </a:rPr>
              <a:t>1. Şahıs (Kişi) Zamirleri:</a:t>
            </a:r>
          </a:p>
          <a:p>
            <a:pPr marL="342900" indent="-342900" algn="just">
              <a:buFont typeface="Wingdings" pitchFamily="2" charset="2"/>
              <a:buChar char="Ø"/>
            </a:pPr>
            <a:endParaRPr lang="tr-TR" sz="2400" dirty="0"/>
          </a:p>
          <a:p>
            <a:pPr marL="342900" indent="-342900" algn="just">
              <a:buFont typeface="Wingdings" pitchFamily="2" charset="2"/>
              <a:buChar char="Ø"/>
            </a:pPr>
            <a:r>
              <a:rPr lang="tr-TR" sz="2400" dirty="0"/>
              <a:t>Şahıs yani kişi isimlerinin yerine kullanılan zamir çeşididir. </a:t>
            </a:r>
          </a:p>
          <a:p>
            <a:pPr marL="342900" indent="-342900" algn="just">
              <a:buFont typeface="Wingdings" pitchFamily="2" charset="2"/>
              <a:buChar char="Ø"/>
            </a:pPr>
            <a:endParaRPr lang="tr-TR" sz="2400" dirty="0"/>
          </a:p>
          <a:p>
            <a:pPr marL="342900" indent="-342900" algn="just">
              <a:buFont typeface="Wingdings" pitchFamily="2" charset="2"/>
              <a:buChar char="Ø"/>
            </a:pPr>
            <a:r>
              <a:rPr lang="tr-TR" sz="2400" dirty="0"/>
              <a:t>Şahıs zamirleri şunlardır: Ben, sen, o, biz, siz, onlar.</a:t>
            </a:r>
          </a:p>
          <a:p>
            <a:pPr marL="342900" indent="-342900" algn="just">
              <a:buFont typeface="Wingdings" pitchFamily="2" charset="2"/>
              <a:buChar char="Ø"/>
            </a:pPr>
            <a:endParaRPr lang="tr-TR" sz="2400" dirty="0"/>
          </a:p>
          <a:p>
            <a:r>
              <a:rPr lang="tr-TR" sz="2400" b="1" i="1" dirty="0">
                <a:solidFill>
                  <a:srgbClr val="00B050"/>
                </a:solidFill>
              </a:rPr>
              <a:t>Benim</a:t>
            </a:r>
            <a:r>
              <a:rPr lang="tr-TR" sz="2400" i="1" dirty="0">
                <a:solidFill>
                  <a:srgbClr val="00B050"/>
                </a:solidFill>
              </a:rPr>
              <a:t> bilgisayarım.</a:t>
            </a:r>
          </a:p>
          <a:p>
            <a:r>
              <a:rPr lang="tr-TR" sz="2400" b="1" i="1" dirty="0">
                <a:solidFill>
                  <a:srgbClr val="00B050"/>
                </a:solidFill>
              </a:rPr>
              <a:t>Sizler,</a:t>
            </a:r>
            <a:r>
              <a:rPr lang="tr-TR" sz="2400" i="1" dirty="0">
                <a:solidFill>
                  <a:srgbClr val="00B050"/>
                </a:solidFill>
              </a:rPr>
              <a:t> yarınların umudusunuz.</a:t>
            </a:r>
          </a:p>
          <a:p>
            <a:r>
              <a:rPr lang="tr-TR" sz="2400" b="1" i="1" dirty="0">
                <a:solidFill>
                  <a:srgbClr val="00B050"/>
                </a:solidFill>
              </a:rPr>
              <a:t>Onları</a:t>
            </a:r>
            <a:r>
              <a:rPr lang="tr-TR" sz="2400" i="1" dirty="0">
                <a:solidFill>
                  <a:srgbClr val="00B050"/>
                </a:solidFill>
              </a:rPr>
              <a:t> geçen yaz bodrumda gördüm.</a:t>
            </a:r>
            <a:endParaRPr lang="tr-TR" sz="2400" dirty="0">
              <a:solidFill>
                <a:srgbClr val="00B050"/>
              </a:solidFill>
            </a:endParaRPr>
          </a:p>
          <a:p>
            <a:pPr marL="342900" indent="-342900" algn="just">
              <a:buFont typeface="Wingdings" pitchFamily="2" charset="2"/>
              <a:buChar char="Ø"/>
            </a:pPr>
            <a:endParaRPr lang="tr-TR" sz="2400" dirty="0"/>
          </a:p>
          <a:p>
            <a:pPr marL="342900" indent="-342900" algn="just">
              <a:buFont typeface="Wingdings" pitchFamily="2" charset="2"/>
              <a:buChar char="Ø"/>
            </a:pPr>
            <a:endParaRPr lang="tr-TR" sz="2400" dirty="0"/>
          </a:p>
        </p:txBody>
      </p:sp>
    </p:spTree>
    <p:extLst>
      <p:ext uri="{BB962C8B-B14F-4D97-AF65-F5344CB8AC3E}">
        <p14:creationId xmlns:p14="http://schemas.microsoft.com/office/powerpoint/2010/main" val="2336567305"/>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79512" y="411510"/>
            <a:ext cx="8784976" cy="3785652"/>
          </a:xfrm>
          <a:prstGeom prst="rect">
            <a:avLst/>
          </a:prstGeom>
        </p:spPr>
        <p:txBody>
          <a:bodyPr wrap="square">
            <a:spAutoFit/>
          </a:bodyPr>
          <a:lstStyle/>
          <a:p>
            <a:pPr algn="just"/>
            <a:r>
              <a:rPr lang="tr-TR" sz="2400" b="1" dirty="0">
                <a:solidFill>
                  <a:srgbClr val="FF0000"/>
                </a:solidFill>
                <a:effectLst>
                  <a:outerShdw blurRad="38100" dist="38100" dir="2700000" algn="tl">
                    <a:srgbClr val="000000">
                      <a:alpha val="43137"/>
                    </a:srgbClr>
                  </a:outerShdw>
                </a:effectLst>
              </a:rPr>
              <a:t>UYARILAR</a:t>
            </a:r>
          </a:p>
          <a:p>
            <a:pPr algn="just"/>
            <a:endParaRPr lang="tr-TR" sz="2400" dirty="0"/>
          </a:p>
          <a:p>
            <a:r>
              <a:rPr lang="tr-TR" sz="2400" b="1" dirty="0"/>
              <a:t>⇒</a:t>
            </a:r>
            <a:r>
              <a:rPr lang="tr-TR" sz="2400" dirty="0"/>
              <a:t> “Sen ve Ben” zamirleri “-e” yönelme halk ekini aldıklarında ses değişimine uğrar ve “Bana, Sana” şeklinde kullanılır.</a:t>
            </a:r>
          </a:p>
          <a:p>
            <a:endParaRPr lang="tr-TR" sz="2400" dirty="0"/>
          </a:p>
          <a:p>
            <a:r>
              <a:rPr lang="tr-TR" sz="2400" i="1" dirty="0">
                <a:solidFill>
                  <a:srgbClr val="00B050"/>
                </a:solidFill>
              </a:rPr>
              <a:t>→ </a:t>
            </a:r>
            <a:r>
              <a:rPr lang="tr-TR" sz="2400" b="1" i="1" dirty="0">
                <a:solidFill>
                  <a:srgbClr val="00B050"/>
                </a:solidFill>
              </a:rPr>
              <a:t>Bana</a:t>
            </a:r>
            <a:r>
              <a:rPr lang="tr-TR" sz="2400" i="1" dirty="0">
                <a:solidFill>
                  <a:srgbClr val="00B050"/>
                </a:solidFill>
              </a:rPr>
              <a:t> tüm olanları anlatacaksınız.</a:t>
            </a:r>
            <a:br>
              <a:rPr lang="tr-TR" sz="2400" i="1" dirty="0">
                <a:solidFill>
                  <a:srgbClr val="00B050"/>
                </a:solidFill>
              </a:rPr>
            </a:br>
            <a:r>
              <a:rPr lang="tr-TR" sz="2400" i="1" dirty="0">
                <a:solidFill>
                  <a:srgbClr val="00B050"/>
                </a:solidFill>
              </a:rPr>
              <a:t>→ Tatilde </a:t>
            </a:r>
            <a:r>
              <a:rPr lang="tr-TR" sz="2400" b="1" i="1" dirty="0">
                <a:solidFill>
                  <a:srgbClr val="00B050"/>
                </a:solidFill>
              </a:rPr>
              <a:t>sana</a:t>
            </a:r>
            <a:r>
              <a:rPr lang="tr-TR" sz="2400" i="1" dirty="0">
                <a:solidFill>
                  <a:srgbClr val="00B050"/>
                </a:solidFill>
              </a:rPr>
              <a:t> gelebilirim.</a:t>
            </a:r>
          </a:p>
          <a:p>
            <a:pPr algn="just"/>
            <a:endParaRPr lang="tr-TR" sz="2400" dirty="0"/>
          </a:p>
          <a:p>
            <a:pPr marL="342900" indent="-342900" algn="just">
              <a:buFont typeface="Wingdings" pitchFamily="2" charset="2"/>
              <a:buChar char="Ø"/>
            </a:pPr>
            <a:endParaRPr lang="tr-TR" sz="2400" dirty="0"/>
          </a:p>
          <a:p>
            <a:pPr marL="342900" indent="-342900" algn="just">
              <a:buFont typeface="Wingdings" pitchFamily="2" charset="2"/>
              <a:buChar char="Ø"/>
            </a:pPr>
            <a:endParaRPr lang="tr-TR" sz="2400" dirty="0"/>
          </a:p>
        </p:txBody>
      </p:sp>
    </p:spTree>
    <p:extLst>
      <p:ext uri="{BB962C8B-B14F-4D97-AF65-F5344CB8AC3E}">
        <p14:creationId xmlns:p14="http://schemas.microsoft.com/office/powerpoint/2010/main" val="1116893914"/>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79512" y="309592"/>
            <a:ext cx="8784976" cy="4524315"/>
          </a:xfrm>
          <a:prstGeom prst="rect">
            <a:avLst/>
          </a:prstGeom>
        </p:spPr>
        <p:txBody>
          <a:bodyPr wrap="square">
            <a:spAutoFit/>
          </a:bodyPr>
          <a:lstStyle/>
          <a:p>
            <a:pPr marL="342900" indent="-342900" algn="just">
              <a:buFont typeface="Wingdings" pitchFamily="2" charset="2"/>
              <a:buChar char="Ø"/>
            </a:pPr>
            <a:r>
              <a:rPr lang="tr-TR" sz="2400" b="1" dirty="0">
                <a:solidFill>
                  <a:srgbClr val="0000CF"/>
                </a:solidFill>
              </a:rPr>
              <a:t>2. İşaret Zamirleri:</a:t>
            </a:r>
          </a:p>
          <a:p>
            <a:pPr marL="342900" indent="-342900" algn="just">
              <a:buFont typeface="Wingdings" pitchFamily="2" charset="2"/>
              <a:buChar char="Ø"/>
            </a:pPr>
            <a:endParaRPr lang="tr-TR" sz="2400" dirty="0"/>
          </a:p>
          <a:p>
            <a:pPr marL="342900" indent="-342900" algn="just">
              <a:buFont typeface="Wingdings" pitchFamily="2" charset="2"/>
              <a:buChar char="Ø"/>
            </a:pPr>
            <a:r>
              <a:rPr lang="tr-TR" sz="2400" dirty="0"/>
              <a:t>İsimlerin yerini işaret yoluyla karşılayan zamir çeşididir. </a:t>
            </a:r>
          </a:p>
          <a:p>
            <a:pPr marL="342900" indent="-342900" algn="just">
              <a:buFont typeface="Wingdings" pitchFamily="2" charset="2"/>
              <a:buChar char="Ø"/>
            </a:pPr>
            <a:endParaRPr lang="tr-TR" sz="2400" dirty="0"/>
          </a:p>
          <a:p>
            <a:pPr marL="342900" indent="-342900" algn="just">
              <a:buFont typeface="Wingdings" pitchFamily="2" charset="2"/>
              <a:buChar char="Ø"/>
            </a:pPr>
            <a:r>
              <a:rPr lang="tr-TR" sz="2400" dirty="0"/>
              <a:t>Başlıca işaret zamirleri: bu, şu, o, bunlar, şunlar, diğeri, öteki, beriki.</a:t>
            </a:r>
          </a:p>
          <a:p>
            <a:pPr algn="just"/>
            <a:endParaRPr lang="tr-TR" sz="2400" dirty="0"/>
          </a:p>
          <a:p>
            <a:r>
              <a:rPr lang="tr-TR" sz="2400" b="1" i="1" dirty="0">
                <a:solidFill>
                  <a:srgbClr val="00B050"/>
                </a:solidFill>
              </a:rPr>
              <a:t>Buralarda</a:t>
            </a:r>
            <a:r>
              <a:rPr lang="tr-TR" sz="2400" i="1" dirty="0">
                <a:solidFill>
                  <a:srgbClr val="00B050"/>
                </a:solidFill>
              </a:rPr>
              <a:t> kiralık ev bulmak oldukça zor.</a:t>
            </a:r>
          </a:p>
          <a:p>
            <a:r>
              <a:rPr lang="tr-TR" sz="2400" i="1" dirty="0">
                <a:solidFill>
                  <a:srgbClr val="00B050"/>
                </a:solidFill>
              </a:rPr>
              <a:t>Bu dolap burada kalacak, </a:t>
            </a:r>
            <a:r>
              <a:rPr lang="tr-TR" sz="2400" b="1" i="1" dirty="0">
                <a:solidFill>
                  <a:srgbClr val="00B050"/>
                </a:solidFill>
              </a:rPr>
              <a:t>diğeri</a:t>
            </a:r>
            <a:r>
              <a:rPr lang="tr-TR" sz="2400" i="1" dirty="0">
                <a:solidFill>
                  <a:srgbClr val="00B050"/>
                </a:solidFill>
              </a:rPr>
              <a:t> aşağıya inecek.</a:t>
            </a:r>
          </a:p>
          <a:p>
            <a:r>
              <a:rPr lang="tr-TR" sz="2400" b="1" i="1" dirty="0">
                <a:solidFill>
                  <a:srgbClr val="00B050"/>
                </a:solidFill>
              </a:rPr>
              <a:t>Şunları</a:t>
            </a:r>
            <a:r>
              <a:rPr lang="tr-TR" sz="2400" i="1" dirty="0">
                <a:solidFill>
                  <a:srgbClr val="00B050"/>
                </a:solidFill>
              </a:rPr>
              <a:t> gözümün önünden kaldırın!</a:t>
            </a:r>
          </a:p>
          <a:p>
            <a:pPr marL="342900" indent="-342900" algn="just">
              <a:buFont typeface="Wingdings" pitchFamily="2" charset="2"/>
              <a:buChar char="Ø"/>
            </a:pPr>
            <a:endParaRPr lang="tr-TR" sz="2400" dirty="0"/>
          </a:p>
          <a:p>
            <a:pPr marL="342900" indent="-342900" algn="just">
              <a:buFont typeface="Wingdings" pitchFamily="2" charset="2"/>
              <a:buChar char="Ø"/>
            </a:pPr>
            <a:endParaRPr lang="tr-TR" sz="2400" dirty="0"/>
          </a:p>
        </p:txBody>
      </p:sp>
    </p:spTree>
    <p:extLst>
      <p:ext uri="{BB962C8B-B14F-4D97-AF65-F5344CB8AC3E}">
        <p14:creationId xmlns:p14="http://schemas.microsoft.com/office/powerpoint/2010/main" val="4097074748"/>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Dikdörtgen"/>
          <p:cNvSpPr/>
          <p:nvPr/>
        </p:nvSpPr>
        <p:spPr>
          <a:xfrm>
            <a:off x="3919964" y="0"/>
            <a:ext cx="1361270" cy="523220"/>
          </a:xfrm>
          <a:prstGeom prst="rect">
            <a:avLst/>
          </a:prstGeom>
        </p:spPr>
        <p:style>
          <a:lnRef idx="0">
            <a:schemeClr val="accent2"/>
          </a:lnRef>
          <a:fillRef idx="3">
            <a:schemeClr val="accent2"/>
          </a:fillRef>
          <a:effectRef idx="3">
            <a:schemeClr val="accent2"/>
          </a:effectRef>
          <a:fontRef idx="minor">
            <a:schemeClr val="lt1"/>
          </a:fontRef>
        </p:style>
        <p:txBody>
          <a:bodyPr wrap="none">
            <a:spAutoFit/>
          </a:bodyPr>
          <a:lstStyle/>
          <a:p>
            <a:r>
              <a:rPr lang="tr-TR" sz="2800" dirty="0"/>
              <a:t>ROMAN</a:t>
            </a:r>
          </a:p>
        </p:txBody>
      </p:sp>
      <p:sp>
        <p:nvSpPr>
          <p:cNvPr id="4" name="Dikdörtgen 3"/>
          <p:cNvSpPr/>
          <p:nvPr/>
        </p:nvSpPr>
        <p:spPr>
          <a:xfrm>
            <a:off x="208111" y="523220"/>
            <a:ext cx="8784976" cy="4154984"/>
          </a:xfrm>
          <a:prstGeom prst="rect">
            <a:avLst/>
          </a:prstGeom>
        </p:spPr>
        <p:txBody>
          <a:bodyPr wrap="square">
            <a:spAutoFit/>
          </a:bodyPr>
          <a:lstStyle/>
          <a:p>
            <a:r>
              <a:rPr lang="tr-TR" sz="2400" dirty="0"/>
              <a:t>Yaşanmış ya da yaşanabilecek olayların, insan ilişkilerinin ve psikolojisinin uzun bir şekilde, yer ve zaman bağlamında anlatıldığı edebi türe </a:t>
            </a:r>
            <a:r>
              <a:rPr lang="tr-TR" sz="2400" dirty="0">
                <a:hlinkClick r:id="rId3"/>
              </a:rPr>
              <a:t>roman</a:t>
            </a:r>
            <a:r>
              <a:rPr lang="tr-TR" sz="2400" dirty="0"/>
              <a:t> denir.</a:t>
            </a:r>
          </a:p>
          <a:p>
            <a:endParaRPr lang="tr-TR" sz="2400" dirty="0"/>
          </a:p>
          <a:p>
            <a:r>
              <a:rPr lang="tr-TR" sz="2400" dirty="0"/>
              <a:t>İnsanı en iyi anlatan, tanıtan ve onun psikolojisini en net şekilde yansıtan tür romandır.</a:t>
            </a:r>
          </a:p>
          <a:p>
            <a:endParaRPr lang="tr-TR" sz="2400" dirty="0"/>
          </a:p>
          <a:p>
            <a:r>
              <a:rPr lang="tr-TR" sz="2400" dirty="0"/>
              <a:t>Yazarın kurguladığı bir olayın etrafında gelişen roman, ana olayı destekleyen ikinci dereceden olaylar yardımıyla ilerler, roman kişilerinin detaylı anlatımı ile derinleşir.</a:t>
            </a:r>
          </a:p>
          <a:p>
            <a:endParaRPr lang="tr-TR" sz="2400" dirty="0"/>
          </a:p>
        </p:txBody>
      </p:sp>
    </p:spTree>
    <p:extLst>
      <p:ext uri="{BB962C8B-B14F-4D97-AF65-F5344CB8AC3E}">
        <p14:creationId xmlns:p14="http://schemas.microsoft.com/office/powerpoint/2010/main" val="1917336378"/>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79512" y="483518"/>
            <a:ext cx="8784976" cy="3785652"/>
          </a:xfrm>
          <a:prstGeom prst="rect">
            <a:avLst/>
          </a:prstGeom>
        </p:spPr>
        <p:txBody>
          <a:bodyPr wrap="square">
            <a:spAutoFit/>
          </a:bodyPr>
          <a:lstStyle/>
          <a:p>
            <a:pPr algn="just"/>
            <a:r>
              <a:rPr lang="tr-TR" sz="2400" b="1" dirty="0">
                <a:solidFill>
                  <a:srgbClr val="FF0000"/>
                </a:solidFill>
                <a:effectLst>
                  <a:outerShdw blurRad="38100" dist="38100" dir="2700000" algn="tl">
                    <a:srgbClr val="000000">
                      <a:alpha val="43137"/>
                    </a:srgbClr>
                  </a:outerShdw>
                </a:effectLst>
              </a:rPr>
              <a:t>UYARILAR</a:t>
            </a:r>
          </a:p>
          <a:p>
            <a:pPr algn="just"/>
            <a:endParaRPr lang="tr-TR" sz="2400" dirty="0"/>
          </a:p>
          <a:p>
            <a:pPr algn="just"/>
            <a:r>
              <a:rPr lang="tr-TR" sz="2400" b="1" i="1" dirty="0"/>
              <a:t>⇒ </a:t>
            </a:r>
            <a:r>
              <a:rPr lang="tr-TR" sz="2400" dirty="0"/>
              <a:t>“O” sözcüğü eğer bir insanın yerine kullanılırsa şahıs zamiri olmaktadır. Bu nedenle bu sözcüğün kullanıldığı cümleleri iyi analiz etmek gerek.</a:t>
            </a:r>
          </a:p>
          <a:p>
            <a:pPr algn="just"/>
            <a:endParaRPr lang="tr-TR" sz="2400" dirty="0"/>
          </a:p>
          <a:p>
            <a:pPr algn="just"/>
            <a:r>
              <a:rPr lang="tr-TR" sz="2400" dirty="0">
                <a:solidFill>
                  <a:srgbClr val="00B050"/>
                </a:solidFill>
              </a:rPr>
              <a:t>Geçtiğimiz yıllarda </a:t>
            </a:r>
            <a:r>
              <a:rPr lang="tr-TR" sz="2400" b="1" dirty="0">
                <a:solidFill>
                  <a:srgbClr val="00B050"/>
                </a:solidFill>
              </a:rPr>
              <a:t>onu</a:t>
            </a:r>
            <a:r>
              <a:rPr lang="tr-TR" sz="2400" dirty="0">
                <a:solidFill>
                  <a:srgbClr val="00B050"/>
                </a:solidFill>
              </a:rPr>
              <a:t> öğretmenlik yaparken görmüştüm.</a:t>
            </a:r>
          </a:p>
          <a:p>
            <a:pPr algn="just"/>
            <a:endParaRPr lang="tr-TR" sz="2400" dirty="0">
              <a:solidFill>
                <a:srgbClr val="00B050"/>
              </a:solidFill>
            </a:endParaRPr>
          </a:p>
          <a:p>
            <a:pPr algn="just"/>
            <a:r>
              <a:rPr lang="tr-TR" sz="2400" dirty="0">
                <a:solidFill>
                  <a:srgbClr val="00B050"/>
                </a:solidFill>
              </a:rPr>
              <a:t>Sık sık arızalandığı için </a:t>
            </a:r>
            <a:r>
              <a:rPr lang="tr-TR" sz="2400" b="1" dirty="0">
                <a:solidFill>
                  <a:srgbClr val="00B050"/>
                </a:solidFill>
              </a:rPr>
              <a:t>onu</a:t>
            </a:r>
            <a:r>
              <a:rPr lang="tr-TR" sz="2400" dirty="0">
                <a:solidFill>
                  <a:srgbClr val="00B050"/>
                </a:solidFill>
              </a:rPr>
              <a:t> hurdaya kaldırdılar.</a:t>
            </a:r>
          </a:p>
          <a:p>
            <a:pPr marL="342900" indent="-342900" algn="just">
              <a:buFont typeface="Wingdings" pitchFamily="2" charset="2"/>
              <a:buChar char="Ø"/>
            </a:pPr>
            <a:endParaRPr lang="tr-TR" sz="2400" dirty="0"/>
          </a:p>
        </p:txBody>
      </p:sp>
    </p:spTree>
    <p:extLst>
      <p:ext uri="{BB962C8B-B14F-4D97-AF65-F5344CB8AC3E}">
        <p14:creationId xmlns:p14="http://schemas.microsoft.com/office/powerpoint/2010/main" val="138922366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07504" y="123478"/>
            <a:ext cx="8784976" cy="5262979"/>
          </a:xfrm>
          <a:prstGeom prst="rect">
            <a:avLst/>
          </a:prstGeom>
        </p:spPr>
        <p:txBody>
          <a:bodyPr wrap="square">
            <a:spAutoFit/>
          </a:bodyPr>
          <a:lstStyle/>
          <a:p>
            <a:pPr algn="just"/>
            <a:r>
              <a:rPr lang="tr-TR" sz="2400" b="1" dirty="0">
                <a:solidFill>
                  <a:srgbClr val="0000CF"/>
                </a:solidFill>
              </a:rPr>
              <a:t>3. </a:t>
            </a:r>
            <a:r>
              <a:rPr lang="tr-TR" sz="2400" b="1" dirty="0" err="1">
                <a:solidFill>
                  <a:srgbClr val="0000CF"/>
                </a:solidFill>
              </a:rPr>
              <a:t>Belgisiz</a:t>
            </a:r>
            <a:r>
              <a:rPr lang="tr-TR" sz="2400" b="1" dirty="0">
                <a:solidFill>
                  <a:srgbClr val="0000CF"/>
                </a:solidFill>
              </a:rPr>
              <a:t> Zamirler</a:t>
            </a:r>
          </a:p>
          <a:p>
            <a:pPr marL="342900" indent="-342900" algn="just">
              <a:buFont typeface="Wingdings" pitchFamily="2" charset="2"/>
              <a:buChar char="Ø"/>
            </a:pPr>
            <a:endParaRPr lang="tr-TR" sz="2400" dirty="0"/>
          </a:p>
          <a:p>
            <a:pPr marL="342900" indent="-342900" algn="just">
              <a:buFont typeface="Wingdings" pitchFamily="2" charset="2"/>
              <a:buChar char="Ø"/>
            </a:pPr>
            <a:r>
              <a:rPr lang="tr-TR" sz="2400" dirty="0"/>
              <a:t>İsimlerin belli belirsiz, kimi karşıladığı belli olmayacak bir şekilde yerini tutan zamirlerdir. </a:t>
            </a:r>
          </a:p>
          <a:p>
            <a:pPr marL="342900" indent="-342900" algn="just">
              <a:buFont typeface="Wingdings" pitchFamily="2" charset="2"/>
              <a:buChar char="Ø"/>
            </a:pPr>
            <a:endParaRPr lang="tr-TR" sz="2400" dirty="0"/>
          </a:p>
          <a:p>
            <a:pPr marL="342900" indent="-342900" algn="just">
              <a:buFont typeface="Wingdings" pitchFamily="2" charset="2"/>
              <a:buChar char="Ø"/>
            </a:pPr>
            <a:r>
              <a:rPr lang="tr-TR" sz="2400" dirty="0" err="1"/>
              <a:t>Belgisiz</a:t>
            </a:r>
            <a:r>
              <a:rPr lang="tr-TR" sz="2400" dirty="0"/>
              <a:t> zamirlerin </a:t>
            </a:r>
            <a:r>
              <a:rPr lang="tr-TR" sz="2400" dirty="0" err="1"/>
              <a:t>başlıcaları</a:t>
            </a:r>
            <a:r>
              <a:rPr lang="tr-TR" sz="2400" dirty="0"/>
              <a:t> şunlardır: </a:t>
            </a:r>
            <a:r>
              <a:rPr lang="tr-TR" sz="2400" i="1" dirty="0">
                <a:solidFill>
                  <a:srgbClr val="FF0000"/>
                </a:solidFill>
              </a:rPr>
              <a:t>biri, birkaçı, hepsi, pek çoğu, pek azı, herkes, bazısı, bazıları, tümü, tamamı, bütünü, bir kısmı, kimi, her biri, başkası, kimisi, kimse, hiçbiri…</a:t>
            </a:r>
          </a:p>
          <a:p>
            <a:pPr marL="342900" indent="-342900" algn="just">
              <a:buFont typeface="Wingdings" pitchFamily="2" charset="2"/>
              <a:buChar char="Ø"/>
            </a:pPr>
            <a:endParaRPr lang="tr-TR" sz="2400" i="1" dirty="0">
              <a:solidFill>
                <a:srgbClr val="FF0000"/>
              </a:solidFill>
            </a:endParaRPr>
          </a:p>
          <a:p>
            <a:r>
              <a:rPr lang="tr-TR" sz="2400" b="1" i="1" dirty="0">
                <a:solidFill>
                  <a:srgbClr val="00B050"/>
                </a:solidFill>
              </a:rPr>
              <a:t>Hiçbiri</a:t>
            </a:r>
            <a:r>
              <a:rPr lang="tr-TR" sz="2400" i="1" dirty="0">
                <a:solidFill>
                  <a:srgbClr val="00B050"/>
                </a:solidFill>
              </a:rPr>
              <a:t> daha önce parkuru tamamlayamadı.</a:t>
            </a:r>
          </a:p>
          <a:p>
            <a:r>
              <a:rPr lang="tr-TR" sz="2400" b="1" i="1" dirty="0">
                <a:solidFill>
                  <a:srgbClr val="00B050"/>
                </a:solidFill>
              </a:rPr>
              <a:t>Birkaçı</a:t>
            </a:r>
            <a:r>
              <a:rPr lang="tr-TR" sz="2400" i="1" dirty="0">
                <a:solidFill>
                  <a:srgbClr val="00B050"/>
                </a:solidFill>
              </a:rPr>
              <a:t> bahçede top oynuyordu.</a:t>
            </a:r>
          </a:p>
          <a:p>
            <a:r>
              <a:rPr lang="tr-TR" sz="2400" b="1" i="1" dirty="0">
                <a:solidFill>
                  <a:srgbClr val="00B050"/>
                </a:solidFill>
              </a:rPr>
              <a:t>Tümünü</a:t>
            </a:r>
            <a:r>
              <a:rPr lang="tr-TR" sz="2400" i="1" dirty="0">
                <a:solidFill>
                  <a:srgbClr val="00B050"/>
                </a:solidFill>
              </a:rPr>
              <a:t> satsak da bu evi almaya yetmiyor.</a:t>
            </a:r>
          </a:p>
          <a:p>
            <a:r>
              <a:rPr lang="tr-TR" sz="2400" b="1" i="1" dirty="0">
                <a:solidFill>
                  <a:srgbClr val="00B050"/>
                </a:solidFill>
              </a:rPr>
              <a:t>Bazıları</a:t>
            </a:r>
            <a:r>
              <a:rPr lang="tr-TR" sz="2400" i="1" dirty="0">
                <a:solidFill>
                  <a:srgbClr val="00B050"/>
                </a:solidFill>
              </a:rPr>
              <a:t> bu dünyaya şanslı olarak gelir.</a:t>
            </a:r>
          </a:p>
          <a:p>
            <a:pPr algn="just"/>
            <a:endParaRPr lang="tr-TR" sz="2400" i="1" dirty="0">
              <a:solidFill>
                <a:srgbClr val="FF0000"/>
              </a:solidFill>
            </a:endParaRPr>
          </a:p>
        </p:txBody>
      </p:sp>
    </p:spTree>
    <p:extLst>
      <p:ext uri="{BB962C8B-B14F-4D97-AF65-F5344CB8AC3E}">
        <p14:creationId xmlns:p14="http://schemas.microsoft.com/office/powerpoint/2010/main" val="3193438668"/>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8" end="8"/>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79512" y="411510"/>
            <a:ext cx="8784976" cy="4893647"/>
          </a:xfrm>
          <a:prstGeom prst="rect">
            <a:avLst/>
          </a:prstGeom>
        </p:spPr>
        <p:txBody>
          <a:bodyPr wrap="square">
            <a:spAutoFit/>
          </a:bodyPr>
          <a:lstStyle/>
          <a:p>
            <a:pPr algn="just"/>
            <a:r>
              <a:rPr lang="tr-TR" sz="2400" b="1" dirty="0">
                <a:solidFill>
                  <a:srgbClr val="0000CF"/>
                </a:solidFill>
              </a:rPr>
              <a:t>4. Soru Zamirleri:</a:t>
            </a:r>
          </a:p>
          <a:p>
            <a:pPr marL="342900" indent="-342900" algn="just">
              <a:buFont typeface="Wingdings" pitchFamily="2" charset="2"/>
              <a:buChar char="Ø"/>
            </a:pPr>
            <a:endParaRPr lang="tr-TR" sz="2400" dirty="0"/>
          </a:p>
          <a:p>
            <a:pPr marL="342900" indent="-342900" algn="just">
              <a:buFont typeface="Wingdings" pitchFamily="2" charset="2"/>
              <a:buChar char="Ø"/>
            </a:pPr>
            <a:r>
              <a:rPr lang="tr-TR" sz="2400" dirty="0"/>
              <a:t>Adları soru yoluyla karşılayan zamirlerdir.</a:t>
            </a:r>
          </a:p>
          <a:p>
            <a:pPr marL="342900" indent="-342900" algn="just">
              <a:buFont typeface="Wingdings" pitchFamily="2" charset="2"/>
              <a:buChar char="Ø"/>
            </a:pPr>
            <a:r>
              <a:rPr lang="tr-TR" sz="2400" dirty="0"/>
              <a:t>Asıl soru zamirleri “kim” ve “ne” sözcükleridir. </a:t>
            </a:r>
          </a:p>
          <a:p>
            <a:pPr marL="342900" indent="-342900" algn="just">
              <a:buFont typeface="Wingdings" pitchFamily="2" charset="2"/>
              <a:buChar char="Ø"/>
            </a:pPr>
            <a:r>
              <a:rPr lang="tr-TR" sz="2400" dirty="0"/>
              <a:t>Başlıca soru zamirleri şunlardır: </a:t>
            </a:r>
            <a:r>
              <a:rPr lang="tr-TR" sz="2400" i="1" dirty="0">
                <a:solidFill>
                  <a:srgbClr val="FF0000"/>
                </a:solidFill>
              </a:rPr>
              <a:t>ne, neyi, neye, neyde, neyden, nereye, nereden, kim, kime, kimde, kimden, hangi, hangimiz, hangileri, kaçı, kaça, kaçımız…</a:t>
            </a:r>
          </a:p>
          <a:p>
            <a:pPr marL="342900" indent="-342900" algn="just">
              <a:buFont typeface="Wingdings" pitchFamily="2" charset="2"/>
              <a:buChar char="Ø"/>
            </a:pPr>
            <a:endParaRPr lang="tr-TR" sz="2400" i="1" dirty="0">
              <a:solidFill>
                <a:srgbClr val="FF0000"/>
              </a:solidFill>
            </a:endParaRPr>
          </a:p>
          <a:p>
            <a:r>
              <a:rPr lang="tr-TR" sz="2400" b="1" i="1" dirty="0">
                <a:solidFill>
                  <a:srgbClr val="00B050"/>
                </a:solidFill>
              </a:rPr>
              <a:t>Hangimiz</a:t>
            </a:r>
            <a:r>
              <a:rPr lang="tr-TR" sz="2400" i="1" dirty="0">
                <a:solidFill>
                  <a:srgbClr val="00B050"/>
                </a:solidFill>
              </a:rPr>
              <a:t> sevmedik?</a:t>
            </a:r>
          </a:p>
          <a:p>
            <a:r>
              <a:rPr lang="tr-TR" sz="2400" b="1" i="1" dirty="0">
                <a:solidFill>
                  <a:srgbClr val="00B050"/>
                </a:solidFill>
              </a:rPr>
              <a:t>Kaçı</a:t>
            </a:r>
            <a:r>
              <a:rPr lang="tr-TR" sz="2400" i="1" dirty="0">
                <a:solidFill>
                  <a:srgbClr val="00B050"/>
                </a:solidFill>
              </a:rPr>
              <a:t> sınıfı geçti?</a:t>
            </a:r>
          </a:p>
          <a:p>
            <a:r>
              <a:rPr lang="tr-TR" sz="2400" i="1" dirty="0">
                <a:solidFill>
                  <a:srgbClr val="00B050"/>
                </a:solidFill>
              </a:rPr>
              <a:t>Yurt dışından bize </a:t>
            </a:r>
            <a:r>
              <a:rPr lang="tr-TR" sz="2400" b="1" i="1" dirty="0">
                <a:solidFill>
                  <a:srgbClr val="00B050"/>
                </a:solidFill>
              </a:rPr>
              <a:t>ne</a:t>
            </a:r>
            <a:r>
              <a:rPr lang="tr-TR" sz="2400" i="1" dirty="0">
                <a:solidFill>
                  <a:srgbClr val="00B050"/>
                </a:solidFill>
              </a:rPr>
              <a:t> getirdin?</a:t>
            </a:r>
          </a:p>
          <a:p>
            <a:r>
              <a:rPr lang="tr-TR" sz="2400" i="1" dirty="0">
                <a:solidFill>
                  <a:srgbClr val="00B050"/>
                </a:solidFill>
              </a:rPr>
              <a:t>Seni </a:t>
            </a:r>
            <a:r>
              <a:rPr lang="tr-TR" sz="2400" b="1" i="1" dirty="0">
                <a:solidFill>
                  <a:srgbClr val="00B050"/>
                </a:solidFill>
              </a:rPr>
              <a:t>kimler</a:t>
            </a:r>
            <a:r>
              <a:rPr lang="tr-TR" sz="2400" i="1" dirty="0">
                <a:solidFill>
                  <a:srgbClr val="00B050"/>
                </a:solidFill>
              </a:rPr>
              <a:t> aldı?</a:t>
            </a:r>
          </a:p>
          <a:p>
            <a:pPr marL="342900" indent="-342900" algn="just">
              <a:buFont typeface="Wingdings" pitchFamily="2" charset="2"/>
              <a:buChar char="Ø"/>
            </a:pPr>
            <a:endParaRPr lang="tr-TR" sz="2400" i="1" dirty="0">
              <a:solidFill>
                <a:srgbClr val="FF0000"/>
              </a:solidFill>
            </a:endParaRPr>
          </a:p>
        </p:txBody>
      </p:sp>
    </p:spTree>
    <p:extLst>
      <p:ext uri="{BB962C8B-B14F-4D97-AF65-F5344CB8AC3E}">
        <p14:creationId xmlns:p14="http://schemas.microsoft.com/office/powerpoint/2010/main" val="3396091325"/>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8" end="8"/>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79512" y="309592"/>
            <a:ext cx="8784976" cy="4524315"/>
          </a:xfrm>
          <a:prstGeom prst="rect">
            <a:avLst/>
          </a:prstGeom>
        </p:spPr>
        <p:txBody>
          <a:bodyPr wrap="square">
            <a:spAutoFit/>
          </a:bodyPr>
          <a:lstStyle/>
          <a:p>
            <a:pPr marL="342900" indent="-342900" algn="just">
              <a:buFont typeface="Wingdings" pitchFamily="2" charset="2"/>
              <a:buChar char="Ø"/>
            </a:pPr>
            <a:r>
              <a:rPr lang="tr-TR" sz="2400" b="1" dirty="0">
                <a:solidFill>
                  <a:srgbClr val="0000CF"/>
                </a:solidFill>
              </a:rPr>
              <a:t>5. </a:t>
            </a:r>
            <a:r>
              <a:rPr lang="tr-TR" sz="2400" b="1" dirty="0" err="1">
                <a:solidFill>
                  <a:srgbClr val="0000CF"/>
                </a:solidFill>
              </a:rPr>
              <a:t>Dönüşlülük</a:t>
            </a:r>
            <a:r>
              <a:rPr lang="tr-TR" sz="2400" b="1" dirty="0">
                <a:solidFill>
                  <a:srgbClr val="0000CF"/>
                </a:solidFill>
              </a:rPr>
              <a:t> Zamiri:</a:t>
            </a:r>
          </a:p>
          <a:p>
            <a:pPr marL="342900" indent="-342900" algn="just">
              <a:buFont typeface="Wingdings" pitchFamily="2" charset="2"/>
              <a:buChar char="Ø"/>
            </a:pPr>
            <a:endParaRPr lang="tr-TR" sz="2400" dirty="0"/>
          </a:p>
          <a:p>
            <a:pPr marL="342900" indent="-342900" algn="just">
              <a:buFont typeface="Wingdings" pitchFamily="2" charset="2"/>
              <a:buChar char="Ø"/>
            </a:pPr>
            <a:r>
              <a:rPr lang="tr-TR" sz="2400" dirty="0"/>
              <a:t>Yüklemdeki işin özne tarafından yapıldığını bildiren ve kişi zamirleriyle kullanıldığında pekiştirme yapan zamir çeşididir.</a:t>
            </a:r>
          </a:p>
          <a:p>
            <a:pPr marL="342900" indent="-342900" algn="just">
              <a:buFont typeface="Wingdings" pitchFamily="2" charset="2"/>
              <a:buChar char="Ø"/>
            </a:pPr>
            <a:endParaRPr lang="tr-TR" sz="2400" dirty="0"/>
          </a:p>
          <a:p>
            <a:pPr marL="342900" indent="-342900" algn="just">
              <a:buFont typeface="Wingdings" pitchFamily="2" charset="2"/>
              <a:buChar char="Ø"/>
            </a:pPr>
            <a:r>
              <a:rPr lang="tr-TR" sz="2400" dirty="0" err="1"/>
              <a:t>Dönüşlülük</a:t>
            </a:r>
            <a:r>
              <a:rPr lang="tr-TR" sz="2400" dirty="0"/>
              <a:t> zamiri “kendi” sözcüğüdür. </a:t>
            </a:r>
            <a:r>
              <a:rPr lang="tr-TR" sz="2400" dirty="0" err="1"/>
              <a:t>Dönüşlülük</a:t>
            </a:r>
            <a:r>
              <a:rPr lang="tr-TR" sz="2400" dirty="0"/>
              <a:t> zamiri olan kendi sözcüğüne iyelik ekleri getirilebilir.</a:t>
            </a:r>
          </a:p>
          <a:p>
            <a:pPr marL="342900" indent="-342900" algn="just">
              <a:buFont typeface="Wingdings" pitchFamily="2" charset="2"/>
              <a:buChar char="Ø"/>
            </a:pPr>
            <a:endParaRPr lang="tr-TR" sz="2400" i="1" dirty="0">
              <a:solidFill>
                <a:srgbClr val="FF0000"/>
              </a:solidFill>
            </a:endParaRPr>
          </a:p>
          <a:p>
            <a:r>
              <a:rPr lang="tr-TR" sz="2400" i="1" dirty="0">
                <a:solidFill>
                  <a:srgbClr val="00B050"/>
                </a:solidFill>
              </a:rPr>
              <a:t>Tek taşımı </a:t>
            </a:r>
            <a:r>
              <a:rPr lang="tr-TR" sz="2400" b="1" i="1" dirty="0">
                <a:solidFill>
                  <a:srgbClr val="00B050"/>
                </a:solidFill>
              </a:rPr>
              <a:t>kendim</a:t>
            </a:r>
            <a:r>
              <a:rPr lang="tr-TR" sz="2400" i="1" dirty="0">
                <a:solidFill>
                  <a:srgbClr val="00B050"/>
                </a:solidFill>
              </a:rPr>
              <a:t> aldım.</a:t>
            </a:r>
          </a:p>
          <a:p>
            <a:r>
              <a:rPr lang="tr-TR" sz="2400" i="1" dirty="0">
                <a:solidFill>
                  <a:srgbClr val="00B050"/>
                </a:solidFill>
              </a:rPr>
              <a:t>Sınıfı ben </a:t>
            </a:r>
            <a:r>
              <a:rPr lang="tr-TR" sz="2400" b="1" i="1" dirty="0">
                <a:solidFill>
                  <a:srgbClr val="00B050"/>
                </a:solidFill>
              </a:rPr>
              <a:t>kendim</a:t>
            </a:r>
            <a:r>
              <a:rPr lang="tr-TR" sz="2400" i="1" dirty="0">
                <a:solidFill>
                  <a:srgbClr val="00B050"/>
                </a:solidFill>
              </a:rPr>
              <a:t> çalışarak geçtim. </a:t>
            </a:r>
          </a:p>
          <a:p>
            <a:r>
              <a:rPr lang="tr-TR" sz="2400" b="1" i="1" dirty="0">
                <a:solidFill>
                  <a:srgbClr val="00B050"/>
                </a:solidFill>
              </a:rPr>
              <a:t>Kendisini</a:t>
            </a:r>
            <a:r>
              <a:rPr lang="tr-TR" sz="2400" i="1" dirty="0">
                <a:solidFill>
                  <a:srgbClr val="00B050"/>
                </a:solidFill>
              </a:rPr>
              <a:t> büyük görme hastalığına yakalanmıştı.</a:t>
            </a:r>
          </a:p>
          <a:p>
            <a:pPr marL="342900" indent="-342900" algn="just">
              <a:buFont typeface="Wingdings" pitchFamily="2" charset="2"/>
              <a:buChar char="Ø"/>
            </a:pPr>
            <a:endParaRPr lang="tr-TR" sz="2400" i="1" dirty="0">
              <a:solidFill>
                <a:srgbClr val="FF0000"/>
              </a:solidFill>
            </a:endParaRPr>
          </a:p>
        </p:txBody>
      </p:sp>
    </p:spTree>
    <p:extLst>
      <p:ext uri="{BB962C8B-B14F-4D97-AF65-F5344CB8AC3E}">
        <p14:creationId xmlns:p14="http://schemas.microsoft.com/office/powerpoint/2010/main" val="3491792364"/>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79512" y="339502"/>
            <a:ext cx="8784976" cy="4154984"/>
          </a:xfrm>
          <a:prstGeom prst="rect">
            <a:avLst/>
          </a:prstGeom>
        </p:spPr>
        <p:txBody>
          <a:bodyPr wrap="square">
            <a:spAutoFit/>
          </a:bodyPr>
          <a:lstStyle/>
          <a:p>
            <a:pPr marL="342900" indent="-342900" algn="just">
              <a:buFont typeface="Wingdings" pitchFamily="2" charset="2"/>
              <a:buChar char="Ø"/>
            </a:pPr>
            <a:r>
              <a:rPr lang="tr-TR" sz="2400" b="1" dirty="0">
                <a:solidFill>
                  <a:srgbClr val="0000CF"/>
                </a:solidFill>
              </a:rPr>
              <a:t>6. İlgi Zamiri:</a:t>
            </a:r>
          </a:p>
          <a:p>
            <a:pPr marL="342900" indent="-342900" algn="just">
              <a:buFont typeface="Wingdings" pitchFamily="2" charset="2"/>
              <a:buChar char="Ø"/>
            </a:pPr>
            <a:endParaRPr lang="tr-TR" sz="2400" dirty="0"/>
          </a:p>
          <a:p>
            <a:pPr marL="342900" indent="-342900" algn="just">
              <a:buFont typeface="Wingdings" pitchFamily="2" charset="2"/>
              <a:buChar char="Ø"/>
            </a:pPr>
            <a:r>
              <a:rPr lang="tr-TR" sz="2400" dirty="0"/>
              <a:t>Türkçede “-ki” eki ilgi zamiri görevinde kullanılabilir. </a:t>
            </a:r>
          </a:p>
          <a:p>
            <a:pPr marL="342900" indent="-342900" algn="just">
              <a:buFont typeface="Wingdings" pitchFamily="2" charset="2"/>
              <a:buChar char="Ø"/>
            </a:pPr>
            <a:endParaRPr lang="tr-TR" sz="2400" dirty="0"/>
          </a:p>
          <a:p>
            <a:pPr marL="342900" indent="-342900" algn="just">
              <a:buFont typeface="Wingdings" pitchFamily="2" charset="2"/>
              <a:buChar char="Ø"/>
            </a:pPr>
            <a:r>
              <a:rPr lang="tr-TR" sz="2400" dirty="0"/>
              <a:t>İlgi zamiri her zaman kelimeye bitişik olarak yazılır. </a:t>
            </a:r>
          </a:p>
          <a:p>
            <a:pPr algn="just"/>
            <a:endParaRPr lang="tr-TR" sz="2400" i="1" dirty="0">
              <a:solidFill>
                <a:srgbClr val="FF0000"/>
              </a:solidFill>
            </a:endParaRPr>
          </a:p>
          <a:p>
            <a:pPr marL="342900" indent="-342900" algn="just">
              <a:buFont typeface="Wingdings" pitchFamily="2" charset="2"/>
              <a:buChar char="Ø"/>
            </a:pPr>
            <a:endParaRPr lang="tr-TR" sz="2400" i="1" dirty="0">
              <a:solidFill>
                <a:srgbClr val="FF0000"/>
              </a:solidFill>
            </a:endParaRPr>
          </a:p>
          <a:p>
            <a:r>
              <a:rPr lang="tr-TR" sz="2400" i="1" dirty="0">
                <a:solidFill>
                  <a:srgbClr val="00B050"/>
                </a:solidFill>
              </a:rPr>
              <a:t>Ali’nin evi okula yakın, benim</a:t>
            </a:r>
            <a:r>
              <a:rPr lang="tr-TR" sz="2400" b="1" i="1" dirty="0">
                <a:solidFill>
                  <a:srgbClr val="00B050"/>
                </a:solidFill>
              </a:rPr>
              <a:t>ki</a:t>
            </a:r>
            <a:r>
              <a:rPr lang="tr-TR" sz="2400" i="1" dirty="0">
                <a:solidFill>
                  <a:srgbClr val="00B050"/>
                </a:solidFill>
              </a:rPr>
              <a:t> uzaktı.</a:t>
            </a:r>
          </a:p>
          <a:p>
            <a:endParaRPr lang="tr-TR" sz="2400" i="1" dirty="0">
              <a:solidFill>
                <a:srgbClr val="00B050"/>
              </a:solidFill>
            </a:endParaRPr>
          </a:p>
          <a:p>
            <a:r>
              <a:rPr lang="tr-TR" sz="2400" i="1" dirty="0">
                <a:solidFill>
                  <a:srgbClr val="00B050"/>
                </a:solidFill>
              </a:rPr>
              <a:t>Bizim</a:t>
            </a:r>
            <a:r>
              <a:rPr lang="tr-TR" sz="2400" b="1" i="1" dirty="0">
                <a:solidFill>
                  <a:srgbClr val="00B050"/>
                </a:solidFill>
              </a:rPr>
              <a:t>ki</a:t>
            </a:r>
            <a:r>
              <a:rPr lang="tr-TR" sz="2400" i="1" dirty="0">
                <a:solidFill>
                  <a:srgbClr val="00B050"/>
                </a:solidFill>
              </a:rPr>
              <a:t> bugün yine sinirliydi.</a:t>
            </a:r>
          </a:p>
          <a:p>
            <a:pPr marL="342900" indent="-342900" algn="just">
              <a:buFont typeface="Wingdings" pitchFamily="2" charset="2"/>
              <a:buChar char="Ø"/>
            </a:pPr>
            <a:endParaRPr lang="tr-TR" sz="2400" i="1" dirty="0">
              <a:solidFill>
                <a:srgbClr val="FF0000"/>
              </a:solidFill>
            </a:endParaRPr>
          </a:p>
        </p:txBody>
      </p:sp>
    </p:spTree>
    <p:extLst>
      <p:ext uri="{BB962C8B-B14F-4D97-AF65-F5344CB8AC3E}">
        <p14:creationId xmlns:p14="http://schemas.microsoft.com/office/powerpoint/2010/main" val="2339597422"/>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4">
                                            <p:txEl>
                                              <p:pRg st="7" end="7"/>
                                            </p:txEl>
                                          </p:spTgt>
                                        </p:tgtEl>
                                        <p:attrNameLst>
                                          <p:attrName>style.visibility</p:attrName>
                                        </p:attrNameLst>
                                      </p:cBhvr>
                                      <p:to>
                                        <p:strVal val="visible"/>
                                      </p:to>
                                    </p:set>
                                  </p:childTnLst>
                                </p:cTn>
                              </p:par>
                              <p:par>
                                <p:cTn id="12" presetID="1" presetClass="entr" presetSubtype="0" fill="hold" nodeType="withEffect">
                                  <p:stCondLst>
                                    <p:cond delay="0"/>
                                  </p:stCondLst>
                                  <p:childTnLst>
                                    <p:set>
                                      <p:cBhvr>
                                        <p:cTn id="13"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Çevrimiçi Medya 1" descr="9.SINIF TÜRK DİLİ VE EDEBİYATI ROMAN ÜNİTESİ (9 Edebiyat 5.Ünite) Roman ve Zamir">
            <a:hlinkClick r:id="" action="ppaction://media"/>
            <a:extLst>
              <a:ext uri="{FF2B5EF4-FFF2-40B4-BE49-F238E27FC236}">
                <a16:creationId xmlns:a16="http://schemas.microsoft.com/office/drawing/2014/main" id="{CE50DFF8-47E8-1649-9D01-FFC74EFA5010}"/>
              </a:ext>
            </a:extLst>
          </p:cNvPr>
          <p:cNvPicPr>
            <a:picLocks noRot="1" noChangeAspect="1"/>
          </p:cNvPicPr>
          <p:nvPr>
            <a:videoFile r:link="rId1"/>
          </p:nvPr>
        </p:nvPicPr>
        <p:blipFill>
          <a:blip r:embed="rId4"/>
          <a:stretch>
            <a:fillRect/>
          </a:stretch>
        </p:blipFill>
        <p:spPr>
          <a:xfrm>
            <a:off x="2028788" y="2067694"/>
            <a:ext cx="5086424" cy="2873830"/>
          </a:xfrm>
          <a:prstGeom prst="rect">
            <a:avLst/>
          </a:prstGeom>
        </p:spPr>
      </p:pic>
      <p:sp>
        <p:nvSpPr>
          <p:cNvPr id="3" name="Metin kutusu 2">
            <a:extLst>
              <a:ext uri="{FF2B5EF4-FFF2-40B4-BE49-F238E27FC236}">
                <a16:creationId xmlns:a16="http://schemas.microsoft.com/office/drawing/2014/main" id="{BD3AC666-A1EE-9F4E-B75B-7F356CFD1C6C}"/>
              </a:ext>
            </a:extLst>
          </p:cNvPr>
          <p:cNvSpPr txBox="1"/>
          <p:nvPr/>
        </p:nvSpPr>
        <p:spPr>
          <a:xfrm>
            <a:off x="432084" y="1131590"/>
            <a:ext cx="8279832" cy="461665"/>
          </a:xfrm>
          <a:prstGeom prst="rect">
            <a:avLst/>
          </a:prstGeom>
          <a:noFill/>
        </p:spPr>
        <p:txBody>
          <a:bodyPr wrap="none" rtlCol="0">
            <a:spAutoFit/>
          </a:bodyPr>
          <a:lstStyle/>
          <a:p>
            <a:pPr algn="ctr"/>
            <a:r>
              <a:rPr lang="tr-TR" sz="2400" b="1" dirty="0">
                <a:solidFill>
                  <a:srgbClr val="FF0000"/>
                </a:solidFill>
                <a:latin typeface="Comic Sans MS" panose="030F0902030302020204" pitchFamily="66" charset="0"/>
                <a:cs typeface="Adobe Arabic" panose="02040503050201020203" pitchFamily="18" charset="-78"/>
              </a:rPr>
              <a:t>Detaylı Bilgi İçin Aşağıdaki Videomuzu Seyredebilirsiniz.</a:t>
            </a:r>
          </a:p>
        </p:txBody>
      </p:sp>
    </p:spTree>
    <p:extLst>
      <p:ext uri="{BB962C8B-B14F-4D97-AF65-F5344CB8AC3E}">
        <p14:creationId xmlns:p14="http://schemas.microsoft.com/office/powerpoint/2010/main" val="4001221024"/>
      </p:ext>
    </p:extLst>
  </p:cSld>
  <p:clrMapOvr>
    <a:masterClrMapping/>
  </p:clrMapOvr>
  <mc:AlternateContent xmlns:mc="http://schemas.openxmlformats.org/markup-compatibility/2006">
    <mc:Choice xmlns:p14="http://schemas.microsoft.com/office/powerpoint/2010/main" Requires="p14">
      <p:transition spd="slow" p14:dur="1600">
        <p14:prism isContent="1"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208111" y="523220"/>
            <a:ext cx="8784976" cy="830997"/>
          </a:xfrm>
          <a:prstGeom prst="rect">
            <a:avLst/>
          </a:prstGeom>
        </p:spPr>
        <p:txBody>
          <a:bodyPr wrap="square">
            <a:spAutoFit/>
          </a:bodyPr>
          <a:lstStyle/>
          <a:p>
            <a:endParaRPr lang="tr-TR" sz="2400" dirty="0"/>
          </a:p>
          <a:p>
            <a:endParaRPr lang="tr-TR" sz="2400" dirty="0"/>
          </a:p>
        </p:txBody>
      </p:sp>
      <p:sp>
        <p:nvSpPr>
          <p:cNvPr id="5" name="Metin kutusu 4"/>
          <p:cNvSpPr txBox="1"/>
          <p:nvPr/>
        </p:nvSpPr>
        <p:spPr>
          <a:xfrm>
            <a:off x="1687977" y="523220"/>
            <a:ext cx="5825243" cy="861774"/>
          </a:xfrm>
          <a:prstGeom prst="rect">
            <a:avLst/>
          </a:prstGeom>
          <a:noFill/>
        </p:spPr>
        <p:txBody>
          <a:bodyPr wrap="square" rtlCol="0">
            <a:spAutoFit/>
          </a:bodyPr>
          <a:lstStyle/>
          <a:p>
            <a:pPr algn="ctr"/>
            <a:r>
              <a:rPr lang="tr-TR" sz="5000" b="1" dirty="0">
                <a:solidFill>
                  <a:srgbClr val="FF0000"/>
                </a:solidFill>
                <a:latin typeface="Segoe Print" charset="0"/>
                <a:ea typeface="Segoe Print" charset="0"/>
                <a:cs typeface="Segoe Print" charset="0"/>
              </a:rPr>
              <a:t>Teşekkür Ederiz</a:t>
            </a:r>
            <a:r>
              <a:rPr lang="mr-IN" sz="5000" b="1" dirty="0">
                <a:solidFill>
                  <a:srgbClr val="FF0000"/>
                </a:solidFill>
                <a:latin typeface="Segoe Print" charset="0"/>
                <a:ea typeface="Segoe Print" charset="0"/>
                <a:cs typeface="Segoe Print" charset="0"/>
              </a:rPr>
              <a:t>…</a:t>
            </a:r>
            <a:endParaRPr lang="tr-TR" sz="5000" b="1" dirty="0">
              <a:solidFill>
                <a:srgbClr val="FF0000"/>
              </a:solidFill>
              <a:latin typeface="Segoe Print" charset="0"/>
              <a:ea typeface="Segoe Print" charset="0"/>
              <a:cs typeface="Segoe Print" charset="0"/>
            </a:endParaRPr>
          </a:p>
        </p:txBody>
      </p:sp>
      <p:pic>
        <p:nvPicPr>
          <p:cNvPr id="6" name="Resim 5">
            <a:hlinkClick r:id="rId3"/>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057645" y="2067694"/>
            <a:ext cx="3766428" cy="1224136"/>
          </a:xfrm>
          <a:prstGeom prst="rect">
            <a:avLst/>
          </a:prstGeom>
        </p:spPr>
      </p:pic>
      <p:pic>
        <p:nvPicPr>
          <p:cNvPr id="8" name="Resim 7">
            <a:hlinkClick r:id="rId5"/>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95536" y="2067694"/>
            <a:ext cx="3990230" cy="1001266"/>
          </a:xfrm>
          <a:prstGeom prst="rect">
            <a:avLst/>
          </a:prstGeom>
        </p:spPr>
      </p:pic>
      <p:sp>
        <p:nvSpPr>
          <p:cNvPr id="2" name="Metin kutusu 1">
            <a:extLst>
              <a:ext uri="{FF2B5EF4-FFF2-40B4-BE49-F238E27FC236}">
                <a16:creationId xmlns:a16="http://schemas.microsoft.com/office/drawing/2014/main" id="{A4AF30BA-7E75-D941-9A18-CCE7B3014075}"/>
              </a:ext>
            </a:extLst>
          </p:cNvPr>
          <p:cNvSpPr txBox="1"/>
          <p:nvPr/>
        </p:nvSpPr>
        <p:spPr>
          <a:xfrm>
            <a:off x="1108765" y="4155926"/>
            <a:ext cx="6926470" cy="523220"/>
          </a:xfrm>
          <a:prstGeom prst="rect">
            <a:avLst/>
          </a:prstGeom>
          <a:noFill/>
        </p:spPr>
        <p:txBody>
          <a:bodyPr wrap="square" rtlCol="0">
            <a:spAutoFit/>
          </a:bodyPr>
          <a:lstStyle/>
          <a:p>
            <a:r>
              <a:rPr lang="tr-TR" sz="2800" b="1" dirty="0">
                <a:latin typeface="Comic Sans MS" panose="030F0902030302020204" pitchFamily="66" charset="0"/>
              </a:rPr>
              <a:t>Kanalımıza Abone Olmayı Unutmayın </a:t>
            </a:r>
            <a:r>
              <a:rPr lang="tr-TR" sz="2800" b="1" dirty="0">
                <a:latin typeface="Comic Sans MS" panose="030F0902030302020204" pitchFamily="66" charset="0"/>
                <a:sym typeface="Wingdings" pitchFamily="2" charset="2"/>
              </a:rPr>
              <a:t></a:t>
            </a:r>
            <a:endParaRPr lang="tr-TR" sz="2800" b="1" dirty="0">
              <a:latin typeface="Comic Sans MS" panose="030F0902030302020204" pitchFamily="66" charset="0"/>
            </a:endParaRPr>
          </a:p>
        </p:txBody>
      </p:sp>
    </p:spTree>
    <p:extLst>
      <p:ext uri="{BB962C8B-B14F-4D97-AF65-F5344CB8AC3E}">
        <p14:creationId xmlns:p14="http://schemas.microsoft.com/office/powerpoint/2010/main" val="1743632308"/>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Dikdörtgen"/>
          <p:cNvSpPr/>
          <p:nvPr/>
        </p:nvSpPr>
        <p:spPr>
          <a:xfrm>
            <a:off x="3919964" y="0"/>
            <a:ext cx="1361270" cy="523220"/>
          </a:xfrm>
          <a:prstGeom prst="rect">
            <a:avLst/>
          </a:prstGeom>
        </p:spPr>
        <p:style>
          <a:lnRef idx="0">
            <a:schemeClr val="accent2"/>
          </a:lnRef>
          <a:fillRef idx="3">
            <a:schemeClr val="accent2"/>
          </a:fillRef>
          <a:effectRef idx="3">
            <a:schemeClr val="accent2"/>
          </a:effectRef>
          <a:fontRef idx="minor">
            <a:schemeClr val="lt1"/>
          </a:fontRef>
        </p:style>
        <p:txBody>
          <a:bodyPr wrap="none">
            <a:spAutoFit/>
          </a:bodyPr>
          <a:lstStyle/>
          <a:p>
            <a:r>
              <a:rPr lang="tr-TR" sz="2800" dirty="0"/>
              <a:t>ROMAN</a:t>
            </a:r>
          </a:p>
        </p:txBody>
      </p:sp>
      <p:sp>
        <p:nvSpPr>
          <p:cNvPr id="4" name="Dikdörtgen 3"/>
          <p:cNvSpPr/>
          <p:nvPr/>
        </p:nvSpPr>
        <p:spPr>
          <a:xfrm>
            <a:off x="208111" y="523220"/>
            <a:ext cx="8784976" cy="4524315"/>
          </a:xfrm>
          <a:prstGeom prst="rect">
            <a:avLst/>
          </a:prstGeom>
        </p:spPr>
        <p:txBody>
          <a:bodyPr wrap="square">
            <a:spAutoFit/>
          </a:bodyPr>
          <a:lstStyle/>
          <a:p>
            <a:r>
              <a:rPr lang="tr-TR" sz="2400" dirty="0"/>
              <a:t>İspanyol yazar Cervantes’in (</a:t>
            </a:r>
            <a:r>
              <a:rPr lang="tr-TR" sz="2400" dirty="0" err="1"/>
              <a:t>Servantes</a:t>
            </a:r>
            <a:r>
              <a:rPr lang="tr-TR" sz="2400" dirty="0"/>
              <a:t>) “Don </a:t>
            </a:r>
            <a:r>
              <a:rPr lang="tr-TR" sz="2400" dirty="0" err="1"/>
              <a:t>Quijote</a:t>
            </a:r>
            <a:r>
              <a:rPr lang="tr-TR" sz="2400" dirty="0"/>
              <a:t>” (Don </a:t>
            </a:r>
            <a:r>
              <a:rPr lang="tr-TR" sz="2400" dirty="0" err="1"/>
              <a:t>Kişot</a:t>
            </a:r>
            <a:r>
              <a:rPr lang="tr-TR" sz="2400" dirty="0"/>
              <a:t>) adlı eseri dünyadaki ilk roman örneğidir.</a:t>
            </a:r>
          </a:p>
          <a:p>
            <a:endParaRPr lang="tr-TR" sz="2400" dirty="0"/>
          </a:p>
          <a:p>
            <a:r>
              <a:rPr lang="tr-TR" sz="2400" dirty="0"/>
              <a:t>Türk edebiyatına Tanzimat Dönemi'nde giren romanın ilk örnekleri çeviri eserlerdir. </a:t>
            </a:r>
          </a:p>
          <a:p>
            <a:endParaRPr lang="tr-TR" sz="2400" dirty="0"/>
          </a:p>
          <a:p>
            <a:r>
              <a:rPr lang="tr-TR" sz="2400" dirty="0"/>
              <a:t>İlk çeviri romanımız Yusuf Kamil Paşa’nın </a:t>
            </a:r>
            <a:r>
              <a:rPr lang="tr-TR" sz="2400" dirty="0" err="1"/>
              <a:t>Telemak</a:t>
            </a:r>
            <a:r>
              <a:rPr lang="tr-TR" sz="2400" dirty="0"/>
              <a:t> adlı eseridir.</a:t>
            </a:r>
          </a:p>
          <a:p>
            <a:endParaRPr lang="tr-TR" sz="2400" dirty="0"/>
          </a:p>
          <a:p>
            <a:r>
              <a:rPr lang="tr-TR" sz="2400" dirty="0"/>
              <a:t>Türk edebiyatında ilk yerli roman ise Şemsettin Sami’nin Taaşşuk-ı Talat ve Fitnat adlı eseridir.</a:t>
            </a:r>
          </a:p>
          <a:p>
            <a:endParaRPr lang="tr-TR" sz="2400" dirty="0"/>
          </a:p>
          <a:p>
            <a:endParaRPr lang="tr-TR" sz="2400" dirty="0"/>
          </a:p>
        </p:txBody>
      </p:sp>
    </p:spTree>
    <p:extLst>
      <p:ext uri="{BB962C8B-B14F-4D97-AF65-F5344CB8AC3E}">
        <p14:creationId xmlns:p14="http://schemas.microsoft.com/office/powerpoint/2010/main" val="1832966468"/>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Dikdörtgen"/>
          <p:cNvSpPr/>
          <p:nvPr/>
        </p:nvSpPr>
        <p:spPr>
          <a:xfrm>
            <a:off x="3919964" y="0"/>
            <a:ext cx="1361270" cy="523220"/>
          </a:xfrm>
          <a:prstGeom prst="rect">
            <a:avLst/>
          </a:prstGeom>
        </p:spPr>
        <p:style>
          <a:lnRef idx="0">
            <a:schemeClr val="accent2"/>
          </a:lnRef>
          <a:fillRef idx="3">
            <a:schemeClr val="accent2"/>
          </a:fillRef>
          <a:effectRef idx="3">
            <a:schemeClr val="accent2"/>
          </a:effectRef>
          <a:fontRef idx="minor">
            <a:schemeClr val="lt1"/>
          </a:fontRef>
        </p:style>
        <p:txBody>
          <a:bodyPr wrap="none">
            <a:spAutoFit/>
          </a:bodyPr>
          <a:lstStyle/>
          <a:p>
            <a:r>
              <a:rPr lang="tr-TR" sz="2800" dirty="0"/>
              <a:t>ROMAN</a:t>
            </a:r>
          </a:p>
        </p:txBody>
      </p:sp>
      <p:sp>
        <p:nvSpPr>
          <p:cNvPr id="4" name="Dikdörtgen 3"/>
          <p:cNvSpPr/>
          <p:nvPr/>
        </p:nvSpPr>
        <p:spPr>
          <a:xfrm>
            <a:off x="208111" y="523220"/>
            <a:ext cx="8784976" cy="1938992"/>
          </a:xfrm>
          <a:prstGeom prst="rect">
            <a:avLst/>
          </a:prstGeom>
        </p:spPr>
        <p:txBody>
          <a:bodyPr wrap="square">
            <a:spAutoFit/>
          </a:bodyPr>
          <a:lstStyle/>
          <a:p>
            <a:r>
              <a:rPr lang="tr-TR" sz="2400" dirty="0"/>
              <a:t>Roman </a:t>
            </a:r>
            <a:r>
              <a:rPr lang="tr-TR" sz="2400" dirty="0" err="1"/>
              <a:t>Servetifünun</a:t>
            </a:r>
            <a:r>
              <a:rPr lang="tr-TR" sz="2400" dirty="0"/>
              <a:t> Dönemi'nde teknik olarak gelişmiş ve Batılı anlamda ilk roman örnekleri bu dönemde verilmiştir.</a:t>
            </a:r>
          </a:p>
          <a:p>
            <a:endParaRPr lang="tr-TR" sz="2400" dirty="0"/>
          </a:p>
          <a:p>
            <a:r>
              <a:rPr lang="tr-TR" sz="2400" dirty="0"/>
              <a:t>Millî Edebiyat Dönemi ve Cumhuriyet Dönemi'nde roman türünde olgunluğa ulaşılmış ve son derece başarılı eserler verilmiştir.</a:t>
            </a:r>
          </a:p>
        </p:txBody>
      </p:sp>
    </p:spTree>
    <p:extLst>
      <p:ext uri="{BB962C8B-B14F-4D97-AF65-F5344CB8AC3E}">
        <p14:creationId xmlns:p14="http://schemas.microsoft.com/office/powerpoint/2010/main" val="3019994857"/>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Dikdörtgen"/>
          <p:cNvSpPr/>
          <p:nvPr/>
        </p:nvSpPr>
        <p:spPr>
          <a:xfrm>
            <a:off x="2482325" y="0"/>
            <a:ext cx="4179349" cy="523220"/>
          </a:xfrm>
          <a:prstGeom prst="rect">
            <a:avLst/>
          </a:prstGeom>
        </p:spPr>
        <p:style>
          <a:lnRef idx="0">
            <a:schemeClr val="accent2"/>
          </a:lnRef>
          <a:fillRef idx="3">
            <a:schemeClr val="accent2"/>
          </a:fillRef>
          <a:effectRef idx="3">
            <a:schemeClr val="accent2"/>
          </a:effectRef>
          <a:fontRef idx="minor">
            <a:schemeClr val="lt1"/>
          </a:fontRef>
        </p:style>
        <p:txBody>
          <a:bodyPr wrap="none">
            <a:spAutoFit/>
          </a:bodyPr>
          <a:lstStyle/>
          <a:p>
            <a:r>
              <a:rPr lang="tr-TR" sz="2800" dirty="0"/>
              <a:t>ROMANIN YAPI UNSURLARI</a:t>
            </a:r>
          </a:p>
        </p:txBody>
      </p:sp>
      <p:sp>
        <p:nvSpPr>
          <p:cNvPr id="4" name="Dikdörtgen 3"/>
          <p:cNvSpPr/>
          <p:nvPr/>
        </p:nvSpPr>
        <p:spPr>
          <a:xfrm>
            <a:off x="107504" y="483518"/>
            <a:ext cx="8856983" cy="4524315"/>
          </a:xfrm>
          <a:prstGeom prst="rect">
            <a:avLst/>
          </a:prstGeom>
        </p:spPr>
        <p:txBody>
          <a:bodyPr wrap="square">
            <a:spAutoFit/>
          </a:bodyPr>
          <a:lstStyle/>
          <a:p>
            <a:pPr marL="342900" indent="-342900">
              <a:buAutoNum type="alphaLcParenR"/>
            </a:pPr>
            <a:r>
              <a:rPr lang="tr-TR" sz="2400" b="1" dirty="0">
                <a:solidFill>
                  <a:srgbClr val="0000CF"/>
                </a:solidFill>
              </a:rPr>
              <a:t>Olay:</a:t>
            </a:r>
          </a:p>
          <a:p>
            <a:r>
              <a:rPr lang="tr-TR" sz="2400" dirty="0"/>
              <a:t>Anlatmaya bağlı her eserin merkezinde bir olay yer almaktadır. </a:t>
            </a:r>
          </a:p>
          <a:p>
            <a:r>
              <a:rPr lang="tr-TR" sz="2400" dirty="0"/>
              <a:t>Bir olay etrafında birbirine bağlanan birçok olay örgüsü bulunur ve bu olay örgülerinin tamamı ana olayı desteklemektedir. </a:t>
            </a:r>
            <a:endParaRPr lang="tr-TR" sz="2400" b="1" dirty="0"/>
          </a:p>
          <a:p>
            <a:r>
              <a:rPr lang="tr-TR" sz="2400" b="1" dirty="0">
                <a:solidFill>
                  <a:srgbClr val="0000CF"/>
                </a:solidFill>
              </a:rPr>
              <a:t>b) Zaman:</a:t>
            </a:r>
          </a:p>
          <a:p>
            <a:r>
              <a:rPr lang="tr-TR" sz="2400" dirty="0"/>
              <a:t>Her olayın mutlaka bir gerçekleşme zamanı vardır ve romanlarda genellikle bu zaman bellidir. Eserlerde genellikle “-</a:t>
            </a:r>
            <a:r>
              <a:rPr lang="tr-TR" sz="2400" dirty="0" err="1"/>
              <a:t>di’li</a:t>
            </a:r>
            <a:r>
              <a:rPr lang="tr-TR" sz="2400" dirty="0"/>
              <a:t> geçmiş zaman” kipi anlatım tercih edilir.</a:t>
            </a:r>
          </a:p>
          <a:p>
            <a:r>
              <a:rPr lang="tr-TR" sz="2400" b="1" dirty="0">
                <a:solidFill>
                  <a:srgbClr val="0000CF"/>
                </a:solidFill>
              </a:rPr>
              <a:t>c) Mekan:</a:t>
            </a:r>
          </a:p>
          <a:p>
            <a:r>
              <a:rPr lang="tr-TR" sz="2400" dirty="0"/>
              <a:t>Romandaki olayların meydana geldiği yerdir. Betimleme yapılarak mekan ayrıntılarıyla okuyucuya aktarılır. Mekân çok önemlidir çünkü kişilerin psikolojik özelliklerini ortaya çıkarmak için bir </a:t>
            </a:r>
            <a:r>
              <a:rPr lang="tr-TR" sz="2400" dirty="0" err="1"/>
              <a:t>araç̧tır</a:t>
            </a:r>
            <a:r>
              <a:rPr lang="tr-TR" sz="2400" dirty="0"/>
              <a:t>.</a:t>
            </a:r>
          </a:p>
        </p:txBody>
      </p:sp>
    </p:spTree>
    <p:extLst>
      <p:ext uri="{BB962C8B-B14F-4D97-AF65-F5344CB8AC3E}">
        <p14:creationId xmlns:p14="http://schemas.microsoft.com/office/powerpoint/2010/main" val="469485346"/>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Dikdörtgen"/>
          <p:cNvSpPr/>
          <p:nvPr/>
        </p:nvSpPr>
        <p:spPr>
          <a:xfrm>
            <a:off x="2482325" y="0"/>
            <a:ext cx="4179349" cy="523220"/>
          </a:xfrm>
          <a:prstGeom prst="rect">
            <a:avLst/>
          </a:prstGeom>
        </p:spPr>
        <p:style>
          <a:lnRef idx="0">
            <a:schemeClr val="accent2"/>
          </a:lnRef>
          <a:fillRef idx="3">
            <a:schemeClr val="accent2"/>
          </a:fillRef>
          <a:effectRef idx="3">
            <a:schemeClr val="accent2"/>
          </a:effectRef>
          <a:fontRef idx="minor">
            <a:schemeClr val="lt1"/>
          </a:fontRef>
        </p:style>
        <p:txBody>
          <a:bodyPr wrap="none">
            <a:spAutoFit/>
          </a:bodyPr>
          <a:lstStyle/>
          <a:p>
            <a:r>
              <a:rPr lang="tr-TR" sz="2800" dirty="0"/>
              <a:t>ROMANIN YAPI UNSURLARI</a:t>
            </a:r>
          </a:p>
        </p:txBody>
      </p:sp>
      <p:sp>
        <p:nvSpPr>
          <p:cNvPr id="4" name="Dikdörtgen 3"/>
          <p:cNvSpPr/>
          <p:nvPr/>
        </p:nvSpPr>
        <p:spPr>
          <a:xfrm>
            <a:off x="35496" y="261610"/>
            <a:ext cx="9001000" cy="4524315"/>
          </a:xfrm>
          <a:prstGeom prst="rect">
            <a:avLst/>
          </a:prstGeom>
        </p:spPr>
        <p:txBody>
          <a:bodyPr wrap="square">
            <a:spAutoFit/>
          </a:bodyPr>
          <a:lstStyle/>
          <a:p>
            <a:r>
              <a:rPr lang="tr-TR" sz="2400" b="1" dirty="0">
                <a:solidFill>
                  <a:srgbClr val="0000CF"/>
                </a:solidFill>
              </a:rPr>
              <a:t>d) Kişi</a:t>
            </a:r>
          </a:p>
          <a:p>
            <a:r>
              <a:rPr lang="tr-TR" sz="2400" dirty="0"/>
              <a:t>Olaylar belirli kişiler tarafından gerçekleştirilir ve olaylar sırasında her kahramanın belli bir rolü bulunmaktadır.</a:t>
            </a:r>
            <a:r>
              <a:rPr lang="tr-TR" sz="2400" b="1" dirty="0"/>
              <a:t> </a:t>
            </a:r>
            <a:r>
              <a:rPr lang="tr-TR" sz="2400" dirty="0"/>
              <a:t>Romanda kişiler kadro olarak oldukça zengin bir şekilde yer almaktadır.</a:t>
            </a:r>
            <a:endParaRPr lang="tr-TR" sz="2400" b="1" dirty="0"/>
          </a:p>
          <a:p>
            <a:r>
              <a:rPr lang="tr-TR" sz="2400" dirty="0"/>
              <a:t>Roman </a:t>
            </a:r>
            <a:r>
              <a:rPr lang="tr-TR" sz="2400" dirty="0" err="1"/>
              <a:t>kişileri</a:t>
            </a:r>
            <a:r>
              <a:rPr lang="tr-TR" sz="2400" dirty="0"/>
              <a:t> “tip” ve “karakter” olarak verilir. </a:t>
            </a:r>
          </a:p>
          <a:p>
            <a:endParaRPr lang="tr-TR" sz="2400" dirty="0"/>
          </a:p>
          <a:p>
            <a:r>
              <a:rPr lang="tr-TR" sz="2400" b="1" i="1" dirty="0"/>
              <a:t>Tip:</a:t>
            </a:r>
            <a:r>
              <a:rPr lang="tr-TR" sz="2400" dirty="0"/>
              <a:t> Özellikleri üstünde barındıran, temsil ettiği grubun niteliğini belirgin bir şekilde yansıtan roman kahramanı tiptir. </a:t>
            </a:r>
          </a:p>
          <a:p>
            <a:endParaRPr lang="tr-TR" sz="2400" dirty="0"/>
          </a:p>
          <a:p>
            <a:r>
              <a:rPr lang="tr-TR" sz="2400" b="1" i="1" dirty="0"/>
              <a:t>Karakter:</a:t>
            </a:r>
            <a:r>
              <a:rPr lang="tr-TR" sz="2400" dirty="0"/>
              <a:t> Tip özelliği göstermeyip kahramanın kendine özgü davranışları ile başka özellikteki kişilerden ayrılan, çok yönlü davranış gösteren roman kişisidir. </a:t>
            </a:r>
            <a:endParaRPr lang="tr-TR" sz="2400" b="1" dirty="0"/>
          </a:p>
        </p:txBody>
      </p:sp>
    </p:spTree>
    <p:extLst>
      <p:ext uri="{BB962C8B-B14F-4D97-AF65-F5344CB8AC3E}">
        <p14:creationId xmlns:p14="http://schemas.microsoft.com/office/powerpoint/2010/main" val="3999292663"/>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Dikdörtgen"/>
          <p:cNvSpPr/>
          <p:nvPr/>
        </p:nvSpPr>
        <p:spPr>
          <a:xfrm>
            <a:off x="3244553" y="0"/>
            <a:ext cx="2654894" cy="523220"/>
          </a:xfrm>
          <a:prstGeom prst="rect">
            <a:avLst/>
          </a:prstGeom>
        </p:spPr>
        <p:style>
          <a:lnRef idx="0">
            <a:schemeClr val="accent2"/>
          </a:lnRef>
          <a:fillRef idx="3">
            <a:schemeClr val="accent2"/>
          </a:fillRef>
          <a:effectRef idx="3">
            <a:schemeClr val="accent2"/>
          </a:effectRef>
          <a:fontRef idx="minor">
            <a:schemeClr val="lt1"/>
          </a:fontRef>
        </p:style>
        <p:txBody>
          <a:bodyPr wrap="none">
            <a:spAutoFit/>
          </a:bodyPr>
          <a:lstStyle/>
          <a:p>
            <a:pPr algn="ctr"/>
            <a:r>
              <a:rPr lang="tr-TR" sz="2800" dirty="0"/>
              <a:t>ROMAN TÜRLERİ</a:t>
            </a:r>
          </a:p>
        </p:txBody>
      </p:sp>
      <p:sp>
        <p:nvSpPr>
          <p:cNvPr id="4" name="Dikdörtgen 3"/>
          <p:cNvSpPr/>
          <p:nvPr/>
        </p:nvSpPr>
        <p:spPr>
          <a:xfrm>
            <a:off x="35496" y="523220"/>
            <a:ext cx="9001000" cy="4401205"/>
          </a:xfrm>
          <a:prstGeom prst="rect">
            <a:avLst/>
          </a:prstGeom>
        </p:spPr>
        <p:txBody>
          <a:bodyPr wrap="square">
            <a:spAutoFit/>
          </a:bodyPr>
          <a:lstStyle/>
          <a:p>
            <a:r>
              <a:rPr lang="tr-TR" sz="2400" dirty="0"/>
              <a:t>Romanlar konularına ve yansıttıkları edebî akımlara göre türlere ayrılır.</a:t>
            </a:r>
          </a:p>
          <a:p>
            <a:r>
              <a:rPr lang="tr-TR" sz="2400" dirty="0"/>
              <a:t> </a:t>
            </a:r>
          </a:p>
          <a:p>
            <a:pPr algn="ctr"/>
            <a:r>
              <a:rPr lang="tr-TR" sz="2400" b="1" dirty="0">
                <a:solidFill>
                  <a:srgbClr val="FF0000"/>
                </a:solidFill>
              </a:rPr>
              <a:t>Konularına Göre</a:t>
            </a:r>
          </a:p>
          <a:p>
            <a:r>
              <a:rPr lang="tr-TR" sz="2400" b="1" dirty="0"/>
              <a:t>Tarihî roman: </a:t>
            </a:r>
            <a:r>
              <a:rPr lang="tr-TR" sz="2200" dirty="0"/>
              <a:t>Yeniçeriler (Ahmet Mithat Efendi), Cezmi (Namık Kemal), Küçük Ağa (Tarık Buğra)... </a:t>
            </a:r>
          </a:p>
          <a:p>
            <a:r>
              <a:rPr lang="tr-TR" sz="2400" b="1" dirty="0"/>
              <a:t>Macera romanı: </a:t>
            </a:r>
            <a:r>
              <a:rPr lang="tr-TR" sz="2200" dirty="0"/>
              <a:t>Hasan </a:t>
            </a:r>
            <a:r>
              <a:rPr lang="tr-TR" sz="2200" dirty="0" err="1"/>
              <a:t>Mellah</a:t>
            </a:r>
            <a:r>
              <a:rPr lang="tr-TR" sz="2200" dirty="0"/>
              <a:t> (Ahmet Mithat Efendi), </a:t>
            </a:r>
            <a:r>
              <a:rPr lang="tr-TR" sz="2200" dirty="0" err="1"/>
              <a:t>Robinson</a:t>
            </a:r>
            <a:r>
              <a:rPr lang="tr-TR" sz="2200" dirty="0"/>
              <a:t> </a:t>
            </a:r>
            <a:r>
              <a:rPr lang="tr-TR" sz="2200" dirty="0" err="1"/>
              <a:t>Crusoe</a:t>
            </a:r>
            <a:r>
              <a:rPr lang="tr-TR" sz="2200" dirty="0"/>
              <a:t> (Daniel </a:t>
            </a:r>
            <a:r>
              <a:rPr lang="tr-TR" sz="2200" dirty="0" err="1"/>
              <a:t>Defoe</a:t>
            </a:r>
            <a:r>
              <a:rPr lang="tr-TR" sz="2200" dirty="0"/>
              <a:t>)…</a:t>
            </a:r>
          </a:p>
          <a:p>
            <a:r>
              <a:rPr lang="tr-TR" sz="2400" b="1" dirty="0"/>
              <a:t>Sosyal roman: </a:t>
            </a:r>
            <a:r>
              <a:rPr lang="tr-TR" sz="2200" dirty="0"/>
              <a:t>Bereketli Topraklar Üzerinde (Orhan Kemal), Sefiller (Victor Hugo), Meyhane (Emile </a:t>
            </a:r>
            <a:r>
              <a:rPr lang="tr-TR" sz="2200" dirty="0" err="1"/>
              <a:t>Zola</a:t>
            </a:r>
            <a:r>
              <a:rPr lang="tr-TR" sz="2200" dirty="0"/>
              <a:t>)... </a:t>
            </a:r>
          </a:p>
          <a:p>
            <a:r>
              <a:rPr lang="tr-TR" sz="2400" b="1" dirty="0"/>
              <a:t>Psikolojik roman: </a:t>
            </a:r>
            <a:r>
              <a:rPr lang="tr-TR" sz="2200" dirty="0"/>
              <a:t>Eylül (Mehmet Rauf), Dokuzuncu Hariciye Koğuşu (Peyami Safa), Suç̧ ve Ceza (Dostoyevski)... </a:t>
            </a:r>
          </a:p>
          <a:p>
            <a:r>
              <a:rPr lang="tr-TR" sz="2400" b="1" dirty="0"/>
              <a:t>Bilim kurgu romanı: </a:t>
            </a:r>
            <a:r>
              <a:rPr lang="tr-TR" sz="2400" dirty="0"/>
              <a:t>Ben Robot (Isaac </a:t>
            </a:r>
            <a:r>
              <a:rPr lang="tr-TR" sz="2400" dirty="0" err="1"/>
              <a:t>Asımov</a:t>
            </a:r>
            <a:r>
              <a:rPr lang="tr-TR" sz="2400" dirty="0"/>
              <a:t>).. </a:t>
            </a:r>
          </a:p>
        </p:txBody>
      </p:sp>
    </p:spTree>
    <p:extLst>
      <p:ext uri="{BB962C8B-B14F-4D97-AF65-F5344CB8AC3E}">
        <p14:creationId xmlns:p14="http://schemas.microsoft.com/office/powerpoint/2010/main" val="2258318602"/>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Dikdörtgen"/>
          <p:cNvSpPr/>
          <p:nvPr/>
        </p:nvSpPr>
        <p:spPr>
          <a:xfrm>
            <a:off x="3244553" y="0"/>
            <a:ext cx="2654894" cy="523220"/>
          </a:xfrm>
          <a:prstGeom prst="rect">
            <a:avLst/>
          </a:prstGeom>
        </p:spPr>
        <p:style>
          <a:lnRef idx="0">
            <a:schemeClr val="accent2"/>
          </a:lnRef>
          <a:fillRef idx="3">
            <a:schemeClr val="accent2"/>
          </a:fillRef>
          <a:effectRef idx="3">
            <a:schemeClr val="accent2"/>
          </a:effectRef>
          <a:fontRef idx="minor">
            <a:schemeClr val="lt1"/>
          </a:fontRef>
        </p:style>
        <p:txBody>
          <a:bodyPr wrap="none">
            <a:spAutoFit/>
          </a:bodyPr>
          <a:lstStyle/>
          <a:p>
            <a:pPr algn="ctr"/>
            <a:r>
              <a:rPr lang="tr-TR" sz="2800" dirty="0"/>
              <a:t>ROMAN TÜRLERİ</a:t>
            </a:r>
          </a:p>
        </p:txBody>
      </p:sp>
      <p:sp>
        <p:nvSpPr>
          <p:cNvPr id="4" name="Dikdörtgen 3"/>
          <p:cNvSpPr/>
          <p:nvPr/>
        </p:nvSpPr>
        <p:spPr>
          <a:xfrm>
            <a:off x="35496" y="523220"/>
            <a:ext cx="9001000" cy="4154984"/>
          </a:xfrm>
          <a:prstGeom prst="rect">
            <a:avLst/>
          </a:prstGeom>
        </p:spPr>
        <p:txBody>
          <a:bodyPr wrap="square">
            <a:spAutoFit/>
          </a:bodyPr>
          <a:lstStyle/>
          <a:p>
            <a:pPr algn="ctr"/>
            <a:endParaRPr lang="tr-TR" sz="2400" b="1" dirty="0"/>
          </a:p>
          <a:p>
            <a:pPr algn="ctr"/>
            <a:r>
              <a:rPr lang="tr-TR" sz="2400" b="1" dirty="0">
                <a:solidFill>
                  <a:srgbClr val="FF0000"/>
                </a:solidFill>
              </a:rPr>
              <a:t>Edebi Akımlara Göre</a:t>
            </a:r>
          </a:p>
          <a:p>
            <a:pPr algn="ctr"/>
            <a:endParaRPr lang="tr-TR" sz="2400" b="1" dirty="0"/>
          </a:p>
          <a:p>
            <a:r>
              <a:rPr lang="tr-TR" sz="2400" b="1" dirty="0"/>
              <a:t>Klasik roman: </a:t>
            </a:r>
            <a:r>
              <a:rPr lang="tr-TR" sz="2200" dirty="0"/>
              <a:t>La </a:t>
            </a:r>
            <a:r>
              <a:rPr lang="tr-TR" sz="2200" dirty="0" err="1"/>
              <a:t>Princesse</a:t>
            </a:r>
            <a:r>
              <a:rPr lang="tr-TR" sz="2200" dirty="0"/>
              <a:t> De </a:t>
            </a:r>
            <a:r>
              <a:rPr lang="tr-TR" sz="2200" dirty="0" err="1"/>
              <a:t>Cleves</a:t>
            </a:r>
            <a:r>
              <a:rPr lang="tr-TR" sz="2200" dirty="0"/>
              <a:t> (</a:t>
            </a:r>
            <a:r>
              <a:rPr lang="tr-TR" sz="2200" dirty="0" err="1"/>
              <a:t>Madame</a:t>
            </a:r>
            <a:r>
              <a:rPr lang="tr-TR" sz="2200" dirty="0"/>
              <a:t> De La </a:t>
            </a:r>
            <a:r>
              <a:rPr lang="tr-TR" sz="2200" dirty="0" err="1"/>
              <a:t>Fayete</a:t>
            </a:r>
            <a:r>
              <a:rPr lang="tr-TR" sz="2200" dirty="0"/>
              <a:t> ) </a:t>
            </a:r>
          </a:p>
          <a:p>
            <a:r>
              <a:rPr lang="tr-TR" sz="2400" b="1" dirty="0"/>
              <a:t>Realist roman: </a:t>
            </a:r>
            <a:r>
              <a:rPr lang="tr-TR" sz="2400" dirty="0"/>
              <a:t>Mai ve Siyah (Halit Ziya </a:t>
            </a:r>
            <a:r>
              <a:rPr lang="tr-TR" sz="2400" dirty="0" err="1"/>
              <a:t>Uşaklıgil</a:t>
            </a:r>
            <a:r>
              <a:rPr lang="tr-TR" sz="2400" dirty="0"/>
              <a:t>), </a:t>
            </a:r>
            <a:r>
              <a:rPr lang="tr-TR" sz="2400" dirty="0" err="1"/>
              <a:t>Savas</a:t>
            </a:r>
            <a:r>
              <a:rPr lang="tr-TR" sz="2400" dirty="0"/>
              <a:t>̧ ve </a:t>
            </a:r>
            <a:r>
              <a:rPr lang="tr-TR" sz="2400" dirty="0" err="1"/>
              <a:t>Barıs</a:t>
            </a:r>
            <a:r>
              <a:rPr lang="tr-TR" sz="2400" dirty="0"/>
              <a:t>̧ (Tolstoy)... </a:t>
            </a:r>
          </a:p>
          <a:p>
            <a:r>
              <a:rPr lang="tr-TR" sz="2400" b="1" dirty="0"/>
              <a:t>Romantik roman: </a:t>
            </a:r>
            <a:r>
              <a:rPr lang="tr-TR" sz="2400" dirty="0"/>
              <a:t>İntibah(Namık Kemal), </a:t>
            </a:r>
            <a:r>
              <a:rPr lang="tr-TR" sz="2400" dirty="0" err="1"/>
              <a:t>Genc</a:t>
            </a:r>
            <a:r>
              <a:rPr lang="tr-TR" sz="2400" dirty="0"/>
              <a:t>̧ </a:t>
            </a:r>
            <a:r>
              <a:rPr lang="tr-TR" sz="2400" dirty="0" err="1"/>
              <a:t>Werther’in</a:t>
            </a:r>
            <a:r>
              <a:rPr lang="tr-TR" sz="2400" dirty="0"/>
              <a:t> Acıları (Goethe), Sefiller (Victor Hugo)... </a:t>
            </a:r>
          </a:p>
          <a:p>
            <a:r>
              <a:rPr lang="tr-TR" sz="2400" b="1" dirty="0" err="1"/>
              <a:t>Natüralist</a:t>
            </a:r>
            <a:r>
              <a:rPr lang="tr-TR" sz="2400" b="1" dirty="0"/>
              <a:t> roman: </a:t>
            </a:r>
            <a:r>
              <a:rPr lang="tr-TR" sz="2400" dirty="0"/>
              <a:t>Zehra (</a:t>
            </a:r>
            <a:r>
              <a:rPr lang="tr-TR" sz="2400" dirty="0" err="1"/>
              <a:t>Nabızade</a:t>
            </a:r>
            <a:r>
              <a:rPr lang="tr-TR" sz="2400" dirty="0"/>
              <a:t> Nâzım), </a:t>
            </a:r>
            <a:r>
              <a:rPr lang="tr-TR" sz="2400" dirty="0" err="1"/>
              <a:t>Jack</a:t>
            </a:r>
            <a:r>
              <a:rPr lang="tr-TR" sz="2400" dirty="0"/>
              <a:t> (</a:t>
            </a:r>
            <a:r>
              <a:rPr lang="tr-TR" sz="2400" dirty="0" err="1"/>
              <a:t>Alphonse</a:t>
            </a:r>
            <a:r>
              <a:rPr lang="tr-TR" sz="2400" dirty="0"/>
              <a:t> </a:t>
            </a:r>
            <a:r>
              <a:rPr lang="tr-TR" sz="2400" dirty="0" err="1"/>
              <a:t>Daudet</a:t>
            </a:r>
            <a:r>
              <a:rPr lang="tr-TR" sz="2400" dirty="0"/>
              <a:t>)... </a:t>
            </a:r>
          </a:p>
          <a:p>
            <a:r>
              <a:rPr lang="tr-TR" sz="2400" b="1" dirty="0" err="1"/>
              <a:t>Postmodern</a:t>
            </a:r>
            <a:r>
              <a:rPr lang="tr-TR" sz="2400" b="1" dirty="0"/>
              <a:t> roman: </a:t>
            </a:r>
            <a:r>
              <a:rPr lang="tr-TR" sz="2400" dirty="0"/>
              <a:t>Tutunamayanlar (</a:t>
            </a:r>
            <a:r>
              <a:rPr lang="tr-TR" sz="2400" dirty="0" err="1"/>
              <a:t>Oğuz</a:t>
            </a:r>
            <a:r>
              <a:rPr lang="tr-TR" sz="2400" dirty="0"/>
              <a:t> Atay), Gülün Adı (Umberto </a:t>
            </a:r>
            <a:r>
              <a:rPr lang="tr-TR" sz="2400" dirty="0" err="1"/>
              <a:t>Eco</a:t>
            </a:r>
            <a:r>
              <a:rPr lang="tr-TR" sz="2400" dirty="0"/>
              <a:t>)... </a:t>
            </a:r>
            <a:endParaRPr lang="tr-TR" sz="2400" dirty="0">
              <a:effectLst/>
            </a:endParaRPr>
          </a:p>
        </p:txBody>
      </p:sp>
    </p:spTree>
    <p:extLst>
      <p:ext uri="{BB962C8B-B14F-4D97-AF65-F5344CB8AC3E}">
        <p14:creationId xmlns:p14="http://schemas.microsoft.com/office/powerpoint/2010/main" val="3288887159"/>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Dikdörtgen"/>
          <p:cNvSpPr/>
          <p:nvPr/>
        </p:nvSpPr>
        <p:spPr>
          <a:xfrm>
            <a:off x="2098411" y="0"/>
            <a:ext cx="4947188" cy="523220"/>
          </a:xfrm>
          <a:prstGeom prst="rect">
            <a:avLst/>
          </a:prstGeom>
        </p:spPr>
        <p:style>
          <a:lnRef idx="0">
            <a:schemeClr val="accent2"/>
          </a:lnRef>
          <a:fillRef idx="3">
            <a:schemeClr val="accent2"/>
          </a:fillRef>
          <a:effectRef idx="3">
            <a:schemeClr val="accent2"/>
          </a:effectRef>
          <a:fontRef idx="minor">
            <a:schemeClr val="lt1"/>
          </a:fontRef>
        </p:style>
        <p:txBody>
          <a:bodyPr wrap="none">
            <a:spAutoFit/>
          </a:bodyPr>
          <a:lstStyle/>
          <a:p>
            <a:pPr algn="ctr"/>
            <a:r>
              <a:rPr lang="tr-TR" sz="2800" dirty="0"/>
              <a:t>ROMANDA ANLATIM TEKNİKLERİ</a:t>
            </a:r>
          </a:p>
        </p:txBody>
      </p:sp>
      <p:sp>
        <p:nvSpPr>
          <p:cNvPr id="4" name="Dikdörtgen 3"/>
          <p:cNvSpPr/>
          <p:nvPr/>
        </p:nvSpPr>
        <p:spPr>
          <a:xfrm>
            <a:off x="35496" y="523220"/>
            <a:ext cx="9001000" cy="4524315"/>
          </a:xfrm>
          <a:prstGeom prst="rect">
            <a:avLst/>
          </a:prstGeom>
        </p:spPr>
        <p:txBody>
          <a:bodyPr wrap="square">
            <a:spAutoFit/>
          </a:bodyPr>
          <a:lstStyle/>
          <a:p>
            <a:r>
              <a:rPr lang="tr-TR" sz="2400" b="1" dirty="0">
                <a:solidFill>
                  <a:srgbClr val="0000CF"/>
                </a:solidFill>
              </a:rPr>
              <a:t>1) Anlatma Tekniği</a:t>
            </a:r>
            <a:endParaRPr lang="tr-TR" sz="2400" dirty="0">
              <a:solidFill>
                <a:srgbClr val="0000CF"/>
              </a:solidFill>
            </a:endParaRPr>
          </a:p>
          <a:p>
            <a:r>
              <a:rPr lang="tr-TR" sz="2400" dirty="0"/>
              <a:t>Eserde ele alınan olayların ve durumların okuyucuya anlatıcı tarafından aktarıldığı anlatım tekniğidir.</a:t>
            </a:r>
          </a:p>
          <a:p>
            <a:r>
              <a:rPr lang="tr-TR" sz="2400" dirty="0"/>
              <a:t>Okuyucu olayları ve durumları ancak anlatıcının aktardığı kadarıyla bilebilir. </a:t>
            </a:r>
          </a:p>
          <a:p>
            <a:endParaRPr lang="tr-TR" sz="2400" dirty="0"/>
          </a:p>
          <a:p>
            <a:r>
              <a:rPr lang="tr-TR" sz="2400" b="1" dirty="0">
                <a:solidFill>
                  <a:srgbClr val="0000CF"/>
                </a:solidFill>
              </a:rPr>
              <a:t>2) Gösterme Tekniği</a:t>
            </a:r>
            <a:endParaRPr lang="tr-TR" sz="2400" dirty="0">
              <a:solidFill>
                <a:srgbClr val="0000CF"/>
              </a:solidFill>
            </a:endParaRPr>
          </a:p>
          <a:p>
            <a:r>
              <a:rPr lang="tr-TR" sz="2400" dirty="0"/>
              <a:t>Olaylar okuyucuya bir aracı tarafından değil direkt olarak sunulur.</a:t>
            </a:r>
          </a:p>
          <a:p>
            <a:r>
              <a:rPr lang="tr-TR" sz="2400" dirty="0"/>
              <a:t>Anlatıcı, olay ile okur arasından bizzat çekilmiş olur.</a:t>
            </a:r>
          </a:p>
          <a:p>
            <a:endParaRPr lang="tr-TR" sz="2400" dirty="0"/>
          </a:p>
          <a:p>
            <a:r>
              <a:rPr lang="tr-TR" sz="1600" dirty="0"/>
              <a:t>SITKI BEY — Kalede kalmak isteyenler, bir tarafa ayrılsın!</a:t>
            </a:r>
            <a:br>
              <a:rPr lang="tr-TR" sz="1600" dirty="0"/>
            </a:br>
            <a:r>
              <a:rPr lang="tr-TR" sz="1600" dirty="0"/>
              <a:t>BİR GÖNÜLLÜ — Hep burada kalmak istiyoruz ki buraya geldik! Birbirimizden niçin ayrılacağız?</a:t>
            </a:r>
            <a:br>
              <a:rPr lang="tr-TR" sz="1600" dirty="0"/>
            </a:br>
            <a:r>
              <a:rPr lang="tr-TR" sz="1600" dirty="0"/>
              <a:t>SITKI BEY — (Hiç kimseye yüz vermeyerek) Ağalar! Düşman suyu geçti.</a:t>
            </a:r>
          </a:p>
        </p:txBody>
      </p:sp>
    </p:spTree>
    <p:extLst>
      <p:ext uri="{BB962C8B-B14F-4D97-AF65-F5344CB8AC3E}">
        <p14:creationId xmlns:p14="http://schemas.microsoft.com/office/powerpoint/2010/main" val="1538757695"/>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2119</TotalTime>
  <Words>1680</Words>
  <Application>Microsoft Macintosh PowerPoint</Application>
  <PresentationFormat>Ekran Gösterisi (16:9)</PresentationFormat>
  <Paragraphs>219</Paragraphs>
  <Slides>26</Slides>
  <Notes>26</Notes>
  <HiddenSlides>0</HiddenSlides>
  <MMClips>1</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26</vt:i4>
      </vt:variant>
    </vt:vector>
  </HeadingPairs>
  <TitlesOfParts>
    <vt:vector size="32" baseType="lpstr">
      <vt:lpstr>Arial</vt:lpstr>
      <vt:lpstr>Calibri</vt:lpstr>
      <vt:lpstr>Comic Sans MS</vt:lpstr>
      <vt:lpstr>Segoe Print</vt:lpstr>
      <vt:lpstr>Wingdings</vt: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pasa</dc:creator>
  <cp:lastModifiedBy>Microsoft Office User</cp:lastModifiedBy>
  <cp:revision>154</cp:revision>
  <dcterms:created xsi:type="dcterms:W3CDTF">2013-01-27T12:21:31Z</dcterms:created>
  <dcterms:modified xsi:type="dcterms:W3CDTF">2021-02-01T09:30:15Z</dcterms:modified>
</cp:coreProperties>
</file>