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3" autoAdjust="0"/>
    <p:restoredTop sz="94852"/>
  </p:normalViewPr>
  <p:slideViewPr>
    <p:cSldViewPr>
      <p:cViewPr varScale="1">
        <p:scale>
          <a:sx n="140" d="100"/>
          <a:sy n="140" d="100"/>
        </p:scale>
        <p:origin x="126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27.02.2021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6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847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49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578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27.02.2021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turk-dunyasi-edebiyatinda-roma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SGswLvctfMM?feature=oembed" TargetMode="Externa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13465" y="0"/>
            <a:ext cx="317426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TÜRK DÜNYASINDA ROMAN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7504" y="40814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20.yüzyılın başından itibaren “Türk Dünyası” kavramı kullanılmaya başlanmıştır ve bu kavram Türklerin yaşadığı coğrafyaları kastetmektedir. </a:t>
            </a:r>
          </a:p>
          <a:p>
            <a:endParaRPr lang="tr-TR" sz="2400" dirty="0"/>
          </a:p>
          <a:p>
            <a:r>
              <a:rPr lang="tr-TR" sz="2400" dirty="0">
                <a:hlinkClick r:id="rId3"/>
              </a:rPr>
              <a:t>Türk Dünyası Edebiyatı </a:t>
            </a:r>
            <a:r>
              <a:rPr lang="tr-TR" sz="2400" dirty="0"/>
              <a:t>denildiğinde de bu coğrafyada yaşayan Türk halkının oluşturmuş olduğu edebiyatı kastetmekteyiz.</a:t>
            </a:r>
          </a:p>
          <a:p>
            <a:endParaRPr lang="tr-TR" sz="2400" dirty="0"/>
          </a:p>
          <a:p>
            <a:r>
              <a:rPr lang="tr-TR" sz="2400" dirty="0"/>
              <a:t>Türk dünyası edebiyatı denildiğinde akla gelen Kırgız, Özbek, Azeri, Türkmen, Tatar Türklerinin oluşturmuş oldukları edebiyat gelmektedir. </a:t>
            </a:r>
          </a:p>
          <a:p>
            <a:endParaRPr lang="tr-TR" sz="2400" dirty="0"/>
          </a:p>
          <a:p>
            <a:r>
              <a:rPr lang="tr-TR" sz="2400" dirty="0"/>
              <a:t>Buralardaki çağdaş edebiyat ile Türkiye’deki edebiyat arasında sıkı bir ilişki vardır diyebiliriz.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13465" y="0"/>
            <a:ext cx="317426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TÜRK DÜNYASINDA ROMAN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7504" y="40011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Dil ve anlatım yönüyle oldukça gelişmiş olan bu edebiyat dünyasında başta roman olmak üzere hikaye, şiir, tiyatro gibi birçok türde eser verilmiştir.</a:t>
            </a:r>
          </a:p>
          <a:p>
            <a:endParaRPr lang="tr-TR" sz="2400" dirty="0"/>
          </a:p>
          <a:p>
            <a:r>
              <a:rPr lang="tr-TR" sz="2400" dirty="0"/>
              <a:t>Kırgız edebiyatının en önemli yazarlarından olan Cengiz Aytmatov ile Kırım Tatarlarından Cengiz Dağcı’nın ünü Türk dünyasını aşıp tüm dünyaya yayılmıştır.</a:t>
            </a:r>
          </a:p>
          <a:p>
            <a:endParaRPr lang="tr-TR" sz="2400" dirty="0"/>
          </a:p>
          <a:p>
            <a:r>
              <a:rPr lang="tr-TR" sz="2400" dirty="0"/>
              <a:t>Cengiz Dağcı romanları aracılığıyla Kırım Türklerinin yaşadıkları sıkıntıları, zulmü ve köy insanının yaşadığı zorlukları dile getirmiştir. “Onlar da İnsandı, O Topraklar Bizimdi, Yurdunu Kaybeden Adam” gibi önemli eserlere imza atmıştır.</a:t>
            </a:r>
          </a:p>
        </p:txBody>
      </p:sp>
    </p:spTree>
    <p:extLst>
      <p:ext uri="{BB962C8B-B14F-4D97-AF65-F5344CB8AC3E}">
        <p14:creationId xmlns:p14="http://schemas.microsoft.com/office/powerpoint/2010/main" val="59113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13465" y="0"/>
            <a:ext cx="317426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TÜRK DÜNYASINDA ROMAN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7504" y="400110"/>
            <a:ext cx="90364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Kırgız edebiyatının en büyük ismi olan Cengiz Aytmatov; hikâye, roman ve tiyatro türlerinde başarılı eserler vermiştir. Eserlerinde Kırgız efsane ve destanlarından yararlanan Aytmatov; aşk, doğa, savaş yılları ve vatan sevgisi temalarında eserler yazmıştır.</a:t>
            </a:r>
          </a:p>
          <a:p>
            <a:endParaRPr lang="tr-TR" sz="2400" dirty="0"/>
          </a:p>
          <a:p>
            <a:r>
              <a:rPr lang="tr-TR" sz="2400" dirty="0"/>
              <a:t>Türk dünyasında yazılı edebiyat kadar sözlü edebiyatın da gelişmiş olduğunu ve önemli bir yerinin olduğunu söyleyebiliriz.</a:t>
            </a:r>
          </a:p>
          <a:p>
            <a:endParaRPr lang="tr-TR" sz="2400" dirty="0"/>
          </a:p>
          <a:p>
            <a:r>
              <a:rPr lang="tr-TR" sz="2400" dirty="0"/>
              <a:t>Sovyetler Birliğinin yıkılmasından sonra bağımsızlıklarını kazanan Türk devletleriyle daha yakından ilişkilerin kurulmasıyla birlikte bu edebiyatları daha da yakından tanıma fırsatı bulunmuştur.</a:t>
            </a:r>
          </a:p>
        </p:txBody>
      </p:sp>
    </p:spTree>
    <p:extLst>
      <p:ext uri="{BB962C8B-B14F-4D97-AF65-F5344CB8AC3E}">
        <p14:creationId xmlns:p14="http://schemas.microsoft.com/office/powerpoint/2010/main" val="395608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13465" y="0"/>
            <a:ext cx="317426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TÜRK DÜNYASINDA ROMAN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7504" y="400110"/>
            <a:ext cx="9036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Türk Dünyası Edebiyatı Roman Yazarları</a:t>
            </a:r>
          </a:p>
          <a:p>
            <a:endParaRPr lang="tr-TR" b="1" dirty="0"/>
          </a:p>
          <a:p>
            <a:r>
              <a:rPr lang="tr-TR" b="1" dirty="0">
                <a:solidFill>
                  <a:srgbClr val="00B0F0"/>
                </a:solidFill>
              </a:rPr>
              <a:t>Azerbaycan Edebiyatı:</a:t>
            </a:r>
            <a:br>
              <a:rPr lang="tr-TR" b="1" dirty="0"/>
            </a:br>
            <a:r>
              <a:rPr lang="tr-TR" dirty="0"/>
              <a:t>Neriman </a:t>
            </a:r>
            <a:r>
              <a:rPr lang="tr-TR" dirty="0" err="1"/>
              <a:t>Nerimanov</a:t>
            </a:r>
            <a:br>
              <a:rPr lang="tr-TR" dirty="0"/>
            </a:br>
            <a:r>
              <a:rPr lang="tr-TR" dirty="0"/>
              <a:t>İsa </a:t>
            </a:r>
            <a:r>
              <a:rPr lang="tr-TR" dirty="0" err="1"/>
              <a:t>Hüseynov</a:t>
            </a:r>
            <a:br>
              <a:rPr lang="tr-TR" dirty="0"/>
            </a:br>
            <a:r>
              <a:rPr lang="tr-TR" dirty="0" err="1"/>
              <a:t>Sabir</a:t>
            </a:r>
            <a:r>
              <a:rPr lang="tr-TR" dirty="0"/>
              <a:t> </a:t>
            </a:r>
            <a:r>
              <a:rPr lang="tr-TR" dirty="0" err="1"/>
              <a:t>Ehmedov</a:t>
            </a:r>
            <a:br>
              <a:rPr lang="tr-TR" dirty="0"/>
            </a:br>
            <a:r>
              <a:rPr lang="tr-TR" dirty="0" err="1"/>
              <a:t>Seyid</a:t>
            </a:r>
            <a:r>
              <a:rPr lang="tr-TR" dirty="0"/>
              <a:t> Hüseyin</a:t>
            </a:r>
          </a:p>
          <a:p>
            <a:endParaRPr lang="tr-TR" dirty="0"/>
          </a:p>
          <a:p>
            <a:r>
              <a:rPr lang="tr-TR" b="1" dirty="0">
                <a:solidFill>
                  <a:srgbClr val="00B0F0"/>
                </a:solidFill>
              </a:rPr>
              <a:t>Tatar Edebiyatı:</a:t>
            </a:r>
            <a:br>
              <a:rPr lang="tr-TR" b="1" dirty="0"/>
            </a:br>
            <a:r>
              <a:rPr lang="tr-TR" dirty="0"/>
              <a:t>Musa Akyiğit</a:t>
            </a:r>
            <a:br>
              <a:rPr lang="tr-TR" dirty="0"/>
            </a:br>
            <a:r>
              <a:rPr lang="tr-TR" dirty="0"/>
              <a:t>Muhammed Zahir </a:t>
            </a:r>
            <a:r>
              <a:rPr lang="tr-TR" dirty="0" err="1"/>
              <a:t>Bigi</a:t>
            </a:r>
            <a:endParaRPr lang="tr-TR" dirty="0"/>
          </a:p>
          <a:p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54B1634-3000-AE49-A5DB-5E17E4369B79}"/>
              </a:ext>
            </a:extLst>
          </p:cNvPr>
          <p:cNvSpPr txBox="1"/>
          <p:nvPr/>
        </p:nvSpPr>
        <p:spPr>
          <a:xfrm>
            <a:off x="4139952" y="915566"/>
            <a:ext cx="2896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00B0F0"/>
                </a:solidFill>
              </a:rPr>
              <a:t>Kırım Edebiyatı:</a:t>
            </a:r>
            <a:br>
              <a:rPr lang="tr-TR" b="1" dirty="0"/>
            </a:br>
            <a:r>
              <a:rPr lang="tr-TR" dirty="0"/>
              <a:t>Cengiz Dağcı</a:t>
            </a:r>
            <a:br>
              <a:rPr lang="tr-TR" dirty="0"/>
            </a:br>
            <a:r>
              <a:rPr lang="tr-TR" dirty="0"/>
              <a:t>İsmail </a:t>
            </a:r>
            <a:r>
              <a:rPr lang="tr-TR" dirty="0" err="1"/>
              <a:t>Gaspıralı</a:t>
            </a:r>
            <a:endParaRPr lang="tr-TR" dirty="0"/>
          </a:p>
          <a:p>
            <a:endParaRPr lang="tr-TR" dirty="0"/>
          </a:p>
          <a:p>
            <a:r>
              <a:rPr lang="tr-TR" b="1" dirty="0">
                <a:solidFill>
                  <a:srgbClr val="00B0F0"/>
                </a:solidFill>
              </a:rPr>
              <a:t>Kırgız Edebiyatı:</a:t>
            </a:r>
            <a:br>
              <a:rPr lang="tr-TR" b="1" dirty="0"/>
            </a:br>
            <a:r>
              <a:rPr lang="tr-TR" dirty="0"/>
              <a:t>Cengiz Aytmatov</a:t>
            </a:r>
            <a:br>
              <a:rPr lang="tr-TR" dirty="0"/>
            </a:br>
            <a:r>
              <a:rPr lang="tr-TR" dirty="0"/>
              <a:t>Ali </a:t>
            </a:r>
            <a:r>
              <a:rPr lang="tr-TR" dirty="0" err="1"/>
              <a:t>Tokombaev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2427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Çevrimiçi Medya 1" descr="Türk Dünyası Edebiyatında Roman (Türk Dünyasında Roman)">
            <a:hlinkClick r:id="" action="ppaction://media"/>
            <a:extLst>
              <a:ext uri="{FF2B5EF4-FFF2-40B4-BE49-F238E27FC236}">
                <a16:creationId xmlns:a16="http://schemas.microsoft.com/office/drawing/2014/main" id="{E5D200AE-AE23-0149-AA7A-4F1BE601ACE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39652" y="1347614"/>
            <a:ext cx="6264696" cy="3539553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BBD3936F-A35A-3E46-AC97-E8F31BA5DB6F}"/>
              </a:ext>
            </a:extLst>
          </p:cNvPr>
          <p:cNvSpPr txBox="1"/>
          <p:nvPr/>
        </p:nvSpPr>
        <p:spPr>
          <a:xfrm>
            <a:off x="783142" y="555526"/>
            <a:ext cx="7577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Daha fazla bilgi için aşağıdaki videomuzu seyredebilirsiniz.</a:t>
            </a:r>
          </a:p>
        </p:txBody>
      </p:sp>
    </p:spTree>
    <p:extLst>
      <p:ext uri="{BB962C8B-B14F-4D97-AF65-F5344CB8AC3E}">
        <p14:creationId xmlns:p14="http://schemas.microsoft.com/office/powerpoint/2010/main" val="411951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308</Words>
  <Application>Microsoft Macintosh PowerPoint</Application>
  <PresentationFormat>Ekran Gösterisi (16:9)</PresentationFormat>
  <Paragraphs>37</Paragraphs>
  <Slides>6</Slides>
  <Notes>6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117</cp:revision>
  <dcterms:created xsi:type="dcterms:W3CDTF">2013-01-27T12:21:31Z</dcterms:created>
  <dcterms:modified xsi:type="dcterms:W3CDTF">2021-02-27T20:05:51Z</dcterms:modified>
</cp:coreProperties>
</file>