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279" r:id="rId3"/>
    <p:sldId id="280" r:id="rId4"/>
    <p:sldId id="276" r:id="rId5"/>
    <p:sldId id="281" r:id="rId6"/>
    <p:sldId id="277" r:id="rId7"/>
    <p:sldId id="278" r:id="rId8"/>
    <p:sldId id="282" r:id="rId9"/>
    <p:sldId id="257" r:id="rId10"/>
  </p:sldIdLst>
  <p:sldSz cx="9144000" cy="5143500" type="screen16x9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72" autoAdjust="0"/>
    <p:restoredTop sz="94696"/>
  </p:normalViewPr>
  <p:slideViewPr>
    <p:cSldViewPr>
      <p:cViewPr varScale="1">
        <p:scale>
          <a:sx n="121" d="100"/>
          <a:sy n="121" d="100"/>
        </p:scale>
        <p:origin x="176" y="4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713CA-1053-4205-A2C6-90AF2B5F3A28}" type="datetimeFigureOut">
              <a:rPr lang="tr-TR" smtClean="0"/>
              <a:t>29.03.2021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EE4F2-A439-43C9-B2A1-9D3603252B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6246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67106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27398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11790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13460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65463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93408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66102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22177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5456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29.03.2021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29.03.2021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29.03.2021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29.03.2021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29.03.2021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29.03.2021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29.03.2021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29.03.2021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29.03.2021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29.03.2021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29.03.2021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ED15D-0FDD-47EA-AC4E-36BA1E52F8ED}" type="datetimeFigureOut">
              <a:rPr lang="tr-TR" smtClean="0"/>
              <a:pPr/>
              <a:t>29.03.2021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_ke4VQZo9TewOf-p-LSx_Q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www.edebiyatciyim.com/" TargetMode="Externa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1500" y="400110"/>
            <a:ext cx="9001000" cy="3770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dirty="0"/>
              <a:t>İnsan yaşamını sahnede seyirciler önünde canlandırma sanatıdır.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Modern tiyatronun başlangıcı Eski Yunan’da Bağ Bozumu törenlerine dayanmaktadır.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Modern tiyatronun üç farklı türü vardır:</a:t>
            </a:r>
          </a:p>
          <a:p>
            <a:pPr algn="just"/>
            <a:endParaRPr lang="tr-TR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400" dirty="0"/>
              <a:t>Trajedi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400" dirty="0"/>
              <a:t>Komedi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400" dirty="0"/>
              <a:t>Dram</a:t>
            </a:r>
            <a:endParaRPr lang="tr-TR" sz="2300" dirty="0"/>
          </a:p>
        </p:txBody>
      </p:sp>
      <p:sp>
        <p:nvSpPr>
          <p:cNvPr id="5" name="2 Dikdörtgen">
            <a:extLst>
              <a:ext uri="{FF2B5EF4-FFF2-40B4-BE49-F238E27FC236}">
                <a16:creationId xmlns:a16="http://schemas.microsoft.com/office/drawing/2014/main" id="{BE1521F3-BF37-554F-83A1-BC514B37BBA0}"/>
              </a:ext>
            </a:extLst>
          </p:cNvPr>
          <p:cNvSpPr/>
          <p:nvPr/>
        </p:nvSpPr>
        <p:spPr>
          <a:xfrm>
            <a:off x="3566756" y="0"/>
            <a:ext cx="2010487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000" b="1" dirty="0"/>
              <a:t>TİYATRO TÜRLERİ</a:t>
            </a:r>
          </a:p>
        </p:txBody>
      </p:sp>
    </p:spTree>
    <p:extLst>
      <p:ext uri="{BB962C8B-B14F-4D97-AF65-F5344CB8AC3E}">
        <p14:creationId xmlns:p14="http://schemas.microsoft.com/office/powerpoint/2010/main" val="1003446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1500" y="400110"/>
            <a:ext cx="9001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b="1" dirty="0"/>
              <a:t>Trajedi (Tragedya): </a:t>
            </a:r>
          </a:p>
          <a:p>
            <a:pPr algn="just"/>
            <a:r>
              <a:rPr lang="tr-TR" sz="2300" dirty="0"/>
              <a:t>Konusunu tarihten ve efsanelerden alan, ağırlıklı olarak acıklı olayları konu edinen tiyatrolara "Tragedya" denilmektedir.</a:t>
            </a:r>
          </a:p>
          <a:p>
            <a:pPr algn="just"/>
            <a:endParaRPr lang="tr-TR" sz="2300" dirty="0"/>
          </a:p>
          <a:p>
            <a:pPr algn="just"/>
            <a:r>
              <a:rPr lang="tr-TR" sz="2300" dirty="0"/>
              <a:t>Konularını tarihten ve mitolojiden alır.</a:t>
            </a:r>
          </a:p>
          <a:p>
            <a:pPr algn="just"/>
            <a:endParaRPr lang="tr-TR" sz="2300" dirty="0"/>
          </a:p>
          <a:p>
            <a:pPr algn="just"/>
            <a:r>
              <a:rPr lang="tr-TR" sz="2300" dirty="0"/>
              <a:t>Kahramanlar sıradan insanlar değil kral, kraliçe, prensler ve tanrılardır.</a:t>
            </a:r>
          </a:p>
          <a:p>
            <a:pPr algn="just"/>
            <a:endParaRPr lang="tr-TR" sz="2300" dirty="0"/>
          </a:p>
          <a:p>
            <a:pPr algn="just"/>
            <a:r>
              <a:rPr lang="tr-TR" sz="2300" dirty="0"/>
              <a:t>Trajedide kaba ve çirkin sözlere yer verilmez.</a:t>
            </a:r>
          </a:p>
          <a:p>
            <a:pPr algn="just"/>
            <a:endParaRPr lang="tr-TR" sz="2300" dirty="0"/>
          </a:p>
          <a:p>
            <a:pPr algn="just"/>
            <a:r>
              <a:rPr lang="tr-TR" sz="2300" dirty="0"/>
              <a:t>Öldürme, yaralama gibi olaylar sahnede canlandırılmaz.</a:t>
            </a:r>
          </a:p>
          <a:p>
            <a:pPr algn="just"/>
            <a:endParaRPr lang="tr-TR" sz="2300" dirty="0"/>
          </a:p>
          <a:p>
            <a:pPr algn="just"/>
            <a:r>
              <a:rPr lang="tr-TR" sz="2300" dirty="0"/>
              <a:t>Şiir biçiminde yazılır. </a:t>
            </a:r>
          </a:p>
        </p:txBody>
      </p:sp>
      <p:sp>
        <p:nvSpPr>
          <p:cNvPr id="5" name="2 Dikdörtgen">
            <a:extLst>
              <a:ext uri="{FF2B5EF4-FFF2-40B4-BE49-F238E27FC236}">
                <a16:creationId xmlns:a16="http://schemas.microsoft.com/office/drawing/2014/main" id="{BE1521F3-BF37-554F-83A1-BC514B37BBA0}"/>
              </a:ext>
            </a:extLst>
          </p:cNvPr>
          <p:cNvSpPr/>
          <p:nvPr/>
        </p:nvSpPr>
        <p:spPr>
          <a:xfrm>
            <a:off x="4044291" y="0"/>
            <a:ext cx="1055417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000" b="1" dirty="0"/>
              <a:t>TRAJEDİ</a:t>
            </a:r>
          </a:p>
        </p:txBody>
      </p:sp>
    </p:spTree>
    <p:extLst>
      <p:ext uri="{BB962C8B-B14F-4D97-AF65-F5344CB8AC3E}">
        <p14:creationId xmlns:p14="http://schemas.microsoft.com/office/powerpoint/2010/main" val="2004580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1500" y="400110"/>
            <a:ext cx="9001000" cy="2262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300" dirty="0"/>
              <a:t>Sahnede üç̧ birlik kuralına ( yer, zaman, olay) uyulur.</a:t>
            </a:r>
          </a:p>
          <a:p>
            <a:pPr algn="just"/>
            <a:endParaRPr lang="tr-TR" sz="2300" dirty="0"/>
          </a:p>
          <a:p>
            <a:pPr algn="just"/>
            <a:r>
              <a:rPr lang="tr-TR" sz="2300" dirty="0"/>
              <a:t>(</a:t>
            </a:r>
            <a:r>
              <a:rPr lang="tr-TR" sz="2400" dirty="0"/>
              <a:t>Üç birlik kuralı; eserin tek olay, tek mekân, tek gün kalıbı içinde yapılandırılmasıdır.)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Trajedi genellikle beş perdeden oluşur ve aralıksız oynanır.</a:t>
            </a:r>
            <a:r>
              <a:rPr lang="tr-TR" sz="2300" dirty="0"/>
              <a:t> </a:t>
            </a:r>
          </a:p>
        </p:txBody>
      </p:sp>
      <p:sp>
        <p:nvSpPr>
          <p:cNvPr id="5" name="2 Dikdörtgen">
            <a:extLst>
              <a:ext uri="{FF2B5EF4-FFF2-40B4-BE49-F238E27FC236}">
                <a16:creationId xmlns:a16="http://schemas.microsoft.com/office/drawing/2014/main" id="{BE1521F3-BF37-554F-83A1-BC514B37BBA0}"/>
              </a:ext>
            </a:extLst>
          </p:cNvPr>
          <p:cNvSpPr/>
          <p:nvPr/>
        </p:nvSpPr>
        <p:spPr>
          <a:xfrm>
            <a:off x="4044451" y="9144"/>
            <a:ext cx="1055097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000" b="1" dirty="0"/>
              <a:t>TRAJEDİ</a:t>
            </a:r>
          </a:p>
        </p:txBody>
      </p:sp>
    </p:spTree>
    <p:extLst>
      <p:ext uri="{BB962C8B-B14F-4D97-AF65-F5344CB8AC3E}">
        <p14:creationId xmlns:p14="http://schemas.microsoft.com/office/powerpoint/2010/main" val="26248341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1500" y="339502"/>
            <a:ext cx="9001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b="1" dirty="0"/>
              <a:t>Komedi (Komedya): </a:t>
            </a:r>
          </a:p>
          <a:p>
            <a:pPr algn="just"/>
            <a:r>
              <a:rPr lang="tr-TR" sz="2400" dirty="0"/>
              <a:t>Kişilerin ve toplumun aksayan yönlerini güldürücü ögelerle iç içe yansıtan tiyatro türüdür.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Komedide korkaklık, cimrilik, dalkavukluk gibi huy ve davranışlar abartılarak seyirciyi güldürürken düşündürmek amaçlanır. 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Konular günlük yaşamdan alınır. Kahramanlar, halk kesiminden kimselerdir.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Üç birlik kuralına uyulur ve manzumdur.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Kaba şakalar, söz oyunları, öldürme ve yaralama sahneleri vardır.</a:t>
            </a:r>
            <a:endParaRPr lang="tr-TR" sz="2300" dirty="0"/>
          </a:p>
        </p:txBody>
      </p:sp>
      <p:sp>
        <p:nvSpPr>
          <p:cNvPr id="5" name="2 Dikdörtgen">
            <a:extLst>
              <a:ext uri="{FF2B5EF4-FFF2-40B4-BE49-F238E27FC236}">
                <a16:creationId xmlns:a16="http://schemas.microsoft.com/office/drawing/2014/main" id="{BE1521F3-BF37-554F-83A1-BC514B37BBA0}"/>
              </a:ext>
            </a:extLst>
          </p:cNvPr>
          <p:cNvSpPr/>
          <p:nvPr/>
        </p:nvSpPr>
        <p:spPr>
          <a:xfrm>
            <a:off x="4037847" y="0"/>
            <a:ext cx="1067856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000" b="1" dirty="0"/>
              <a:t>KOMEDİ</a:t>
            </a:r>
          </a:p>
        </p:txBody>
      </p:sp>
    </p:spTree>
    <p:extLst>
      <p:ext uri="{BB962C8B-B14F-4D97-AF65-F5344CB8AC3E}">
        <p14:creationId xmlns:p14="http://schemas.microsoft.com/office/powerpoint/2010/main" val="3379324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1500" y="339502"/>
            <a:ext cx="9001000" cy="30315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dirty="0"/>
              <a:t>Komedinin en önemli temsilcileri Eski Yunan edebiyatında </a:t>
            </a:r>
            <a:r>
              <a:rPr lang="tr-TR" sz="2400" dirty="0" err="1"/>
              <a:t>Aristophanes</a:t>
            </a:r>
            <a:r>
              <a:rPr lang="tr-TR" sz="2400" dirty="0"/>
              <a:t> (</a:t>
            </a:r>
            <a:r>
              <a:rPr lang="tr-TR" sz="2400" dirty="0" err="1"/>
              <a:t>Aristofanes</a:t>
            </a:r>
            <a:r>
              <a:rPr lang="tr-TR" sz="2400" dirty="0"/>
              <a:t>) ve XVII. yüzyıl Fransız edebiyatında </a:t>
            </a:r>
            <a:r>
              <a:rPr lang="tr-TR" sz="2400" dirty="0" err="1"/>
              <a:t>Molière’dir</a:t>
            </a:r>
            <a:r>
              <a:rPr lang="tr-TR" sz="2400" dirty="0"/>
              <a:t>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Komediler, beş bölümden oluşur.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Komedi; karakter komedisi, töre komedisi, entrika komedisi gibi türlere ayrılır. </a:t>
            </a:r>
          </a:p>
          <a:p>
            <a:pPr algn="just"/>
            <a:endParaRPr lang="tr-TR" sz="2300" dirty="0"/>
          </a:p>
        </p:txBody>
      </p:sp>
      <p:sp>
        <p:nvSpPr>
          <p:cNvPr id="5" name="2 Dikdörtgen">
            <a:extLst>
              <a:ext uri="{FF2B5EF4-FFF2-40B4-BE49-F238E27FC236}">
                <a16:creationId xmlns:a16="http://schemas.microsoft.com/office/drawing/2014/main" id="{BE1521F3-BF37-554F-83A1-BC514B37BBA0}"/>
              </a:ext>
            </a:extLst>
          </p:cNvPr>
          <p:cNvSpPr/>
          <p:nvPr/>
        </p:nvSpPr>
        <p:spPr>
          <a:xfrm>
            <a:off x="4037847" y="0"/>
            <a:ext cx="1067856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000" b="1" dirty="0"/>
              <a:t>KOMEDİ</a:t>
            </a:r>
          </a:p>
        </p:txBody>
      </p:sp>
    </p:spTree>
    <p:extLst>
      <p:ext uri="{BB962C8B-B14F-4D97-AF65-F5344CB8AC3E}">
        <p14:creationId xmlns:p14="http://schemas.microsoft.com/office/powerpoint/2010/main" val="5148034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1500" y="400110"/>
            <a:ext cx="9001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b="1" dirty="0"/>
              <a:t>Karakter Komedisi: </a:t>
            </a:r>
            <a:r>
              <a:rPr lang="tr-TR" sz="2400" dirty="0"/>
              <a:t>Günlük yaşamda her zaman rastlanabilecek insan kusurlarını belli tiplerden hareketle konu edinen komedi türüdür. 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b="1" dirty="0"/>
              <a:t>Töre Komedisi</a:t>
            </a:r>
            <a:r>
              <a:rPr lang="tr-TR" sz="2400" dirty="0"/>
              <a:t>: Bazı töre ve gelenekleri eleştirel bir tutumla yansıtan komedi türüdür. 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b="1" dirty="0"/>
              <a:t>Entrika Komedisi: </a:t>
            </a:r>
            <a:r>
              <a:rPr lang="tr-TR" sz="2400" dirty="0"/>
              <a:t>Olayların seyircide merak uyandıracak şekilde düzenlenmesiyle güldürmekten başka bir amaç gözetilmeyen komedi türüdür.</a:t>
            </a:r>
            <a:endParaRPr lang="tr-TR" sz="2300" dirty="0"/>
          </a:p>
        </p:txBody>
      </p:sp>
      <p:sp>
        <p:nvSpPr>
          <p:cNvPr id="5" name="2 Dikdörtgen">
            <a:extLst>
              <a:ext uri="{FF2B5EF4-FFF2-40B4-BE49-F238E27FC236}">
                <a16:creationId xmlns:a16="http://schemas.microsoft.com/office/drawing/2014/main" id="{BE1521F3-BF37-554F-83A1-BC514B37BBA0}"/>
              </a:ext>
            </a:extLst>
          </p:cNvPr>
          <p:cNvSpPr/>
          <p:nvPr/>
        </p:nvSpPr>
        <p:spPr>
          <a:xfrm>
            <a:off x="4038841" y="0"/>
            <a:ext cx="1066318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tr-TR" sz="2000" b="1" dirty="0"/>
              <a:t>KOMEDİ</a:t>
            </a:r>
          </a:p>
        </p:txBody>
      </p:sp>
    </p:spTree>
    <p:extLst>
      <p:ext uri="{BB962C8B-B14F-4D97-AF65-F5344CB8AC3E}">
        <p14:creationId xmlns:p14="http://schemas.microsoft.com/office/powerpoint/2010/main" val="3490575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1500" y="400110"/>
            <a:ext cx="9001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b="1" dirty="0"/>
              <a:t>Dram: </a:t>
            </a:r>
          </a:p>
          <a:p>
            <a:pPr algn="just"/>
            <a:r>
              <a:rPr lang="tr-TR" sz="2400" dirty="0"/>
              <a:t>Hayatı hem acıklı hem gülünç yönleriyle bir bütün olarak yansıtmayı amaçlayan tiyatro türüdür. 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Hem acıklı hem de güldürücü olaylar, bir arada bulunabilir. 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XVIII. yüzyılda klasisizme tepki olarak doğan romantizm akımıyla ortaya çıkmıştır.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Konularını millî tarihten, günlük yaşamdan almıştır. Kahramanlar toplumun her kesiminden seçilebilir.</a:t>
            </a:r>
          </a:p>
        </p:txBody>
      </p:sp>
      <p:sp>
        <p:nvSpPr>
          <p:cNvPr id="5" name="2 Dikdörtgen">
            <a:extLst>
              <a:ext uri="{FF2B5EF4-FFF2-40B4-BE49-F238E27FC236}">
                <a16:creationId xmlns:a16="http://schemas.microsoft.com/office/drawing/2014/main" id="{BE1521F3-BF37-554F-83A1-BC514B37BBA0}"/>
              </a:ext>
            </a:extLst>
          </p:cNvPr>
          <p:cNvSpPr/>
          <p:nvPr/>
        </p:nvSpPr>
        <p:spPr>
          <a:xfrm>
            <a:off x="4136624" y="0"/>
            <a:ext cx="870751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000" b="1" dirty="0"/>
              <a:t>DRAM</a:t>
            </a:r>
          </a:p>
        </p:txBody>
      </p:sp>
    </p:spTree>
    <p:extLst>
      <p:ext uri="{BB962C8B-B14F-4D97-AF65-F5344CB8AC3E}">
        <p14:creationId xmlns:p14="http://schemas.microsoft.com/office/powerpoint/2010/main" val="617710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1500" y="400110"/>
            <a:ext cx="9001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dirty="0"/>
              <a:t>Üç birlik kuralına uyma zorunluluğu yoktur.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Dram nazım ve nesir şeklinde yazılabilir.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İlk örneklerini İngiliz sanatçısı William Shakespeare’in (</a:t>
            </a:r>
            <a:r>
              <a:rPr lang="tr-TR" sz="2400" dirty="0" err="1"/>
              <a:t>Vilyım</a:t>
            </a:r>
            <a:r>
              <a:rPr lang="tr-TR" sz="2400" dirty="0"/>
              <a:t> </a:t>
            </a:r>
            <a:r>
              <a:rPr lang="tr-TR" sz="2400" dirty="0" err="1"/>
              <a:t>Şekspir</a:t>
            </a:r>
            <a:r>
              <a:rPr lang="tr-TR" sz="2400" dirty="0"/>
              <a:t>) verdiği dramın ilkelerini XIX. yüzyıl Fransız sanatçısı Victor Hugo (</a:t>
            </a:r>
            <a:r>
              <a:rPr lang="tr-TR" sz="2400" dirty="0" err="1"/>
              <a:t>Viktor</a:t>
            </a:r>
            <a:r>
              <a:rPr lang="tr-TR" sz="2400" dirty="0"/>
              <a:t> </a:t>
            </a:r>
            <a:r>
              <a:rPr lang="tr-TR" sz="2400" dirty="0" err="1"/>
              <a:t>Hügo</a:t>
            </a:r>
            <a:r>
              <a:rPr lang="tr-TR" sz="2400" dirty="0"/>
              <a:t>) belirlemiştir.</a:t>
            </a:r>
            <a:endParaRPr lang="tr-TR" sz="2300" dirty="0"/>
          </a:p>
        </p:txBody>
      </p:sp>
      <p:sp>
        <p:nvSpPr>
          <p:cNvPr id="5" name="2 Dikdörtgen">
            <a:extLst>
              <a:ext uri="{FF2B5EF4-FFF2-40B4-BE49-F238E27FC236}">
                <a16:creationId xmlns:a16="http://schemas.microsoft.com/office/drawing/2014/main" id="{BE1521F3-BF37-554F-83A1-BC514B37BBA0}"/>
              </a:ext>
            </a:extLst>
          </p:cNvPr>
          <p:cNvSpPr/>
          <p:nvPr/>
        </p:nvSpPr>
        <p:spPr>
          <a:xfrm>
            <a:off x="4136624" y="0"/>
            <a:ext cx="870751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000" b="1" dirty="0"/>
              <a:t>DRAM</a:t>
            </a:r>
          </a:p>
        </p:txBody>
      </p:sp>
    </p:spTree>
    <p:extLst>
      <p:ext uri="{BB962C8B-B14F-4D97-AF65-F5344CB8AC3E}">
        <p14:creationId xmlns:p14="http://schemas.microsoft.com/office/powerpoint/2010/main" val="1016597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08111" y="523220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400" dirty="0"/>
          </a:p>
          <a:p>
            <a:endParaRPr lang="tr-TR" sz="2400" dirty="0"/>
          </a:p>
        </p:txBody>
      </p:sp>
      <p:sp>
        <p:nvSpPr>
          <p:cNvPr id="5" name="Metin kutusu 4"/>
          <p:cNvSpPr txBox="1"/>
          <p:nvPr/>
        </p:nvSpPr>
        <p:spPr>
          <a:xfrm>
            <a:off x="1687977" y="523220"/>
            <a:ext cx="582524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5000" b="1" dirty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Teşekkür Ederiz</a:t>
            </a:r>
            <a:r>
              <a:rPr lang="mr-IN" sz="5000" b="1" dirty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…</a:t>
            </a:r>
            <a:endParaRPr lang="tr-TR" sz="5000" b="1" dirty="0">
              <a:solidFill>
                <a:srgbClr val="FF0000"/>
              </a:solidFill>
              <a:latin typeface="Segoe Print" charset="0"/>
              <a:ea typeface="Segoe Print" charset="0"/>
              <a:cs typeface="Segoe Print" charset="0"/>
            </a:endParaRPr>
          </a:p>
        </p:txBody>
      </p:sp>
      <p:pic>
        <p:nvPicPr>
          <p:cNvPr id="6" name="Resim 5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645" y="2067694"/>
            <a:ext cx="3766428" cy="1224136"/>
          </a:xfrm>
          <a:prstGeom prst="rect">
            <a:avLst/>
          </a:prstGeom>
        </p:spPr>
      </p:pic>
      <p:pic>
        <p:nvPicPr>
          <p:cNvPr id="8" name="Resim 7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67694"/>
            <a:ext cx="3990230" cy="1001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677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1386</TotalTime>
  <Words>394</Words>
  <Application>Microsoft Macintosh PowerPoint</Application>
  <PresentationFormat>Ekran Gösterisi (16:9)</PresentationFormat>
  <Paragraphs>77</Paragraphs>
  <Slides>9</Slides>
  <Notes>9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Segoe Print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pasa</dc:creator>
  <cp:lastModifiedBy>Microsoft Office User</cp:lastModifiedBy>
  <cp:revision>100</cp:revision>
  <dcterms:created xsi:type="dcterms:W3CDTF">2013-01-27T12:21:31Z</dcterms:created>
  <dcterms:modified xsi:type="dcterms:W3CDTF">2021-03-29T13:00:14Z</dcterms:modified>
</cp:coreProperties>
</file>