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852"/>
  </p:normalViewPr>
  <p:slideViewPr>
    <p:cSldViewPr>
      <p:cViewPr varScale="1">
        <p:scale>
          <a:sx n="140" d="100"/>
          <a:sy n="140" d="100"/>
        </p:scale>
        <p:origin x="12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464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477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604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797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245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180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652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333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160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baglac-nedir-baglac-ornekler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yapisina-gore-cumle-cesitleri-yapilarina-gore-cumlele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fiilimsiler-isim-fiil-sifat-fiil-zarf-fii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Herhangi bir yargı bildiren ifadelere cümle denir.</a:t>
            </a:r>
            <a:br>
              <a:rPr lang="tr-TR" sz="2400" dirty="0"/>
            </a:br>
            <a:endParaRPr lang="tr-TR" sz="2400" dirty="0"/>
          </a:p>
          <a:p>
            <a:r>
              <a:rPr lang="tr-TR" sz="2400" dirty="0"/>
              <a:t>Oluşturulan her cümle aslında tek bir yargı bildirmektedir. Ancak bazı özel durumlarda cümleler (yan cümlecikler oluşturarak) birden fazla yargı bildirebilmektedir.</a:t>
            </a:r>
          </a:p>
          <a:p>
            <a:endParaRPr lang="tr-TR" sz="2400" dirty="0"/>
          </a:p>
          <a:p>
            <a:r>
              <a:rPr lang="tr-TR" sz="2400" dirty="0"/>
              <a:t>Bu noktanın daha iyi anlaşılması için şu kavramları bilmemiz gerekiyor.</a:t>
            </a:r>
          </a:p>
          <a:p>
            <a:endParaRPr lang="tr-TR" sz="2400" dirty="0"/>
          </a:p>
          <a:p>
            <a:r>
              <a:rPr lang="tr-TR" sz="2400" b="1" dirty="0"/>
              <a:t>Temel cümle:</a:t>
            </a:r>
            <a:r>
              <a:rPr lang="tr-TR" sz="2400" dirty="0"/>
              <a:t> Yapı içinde sadece yüklemin asıl yargıyı bildirebildiği cümlelere “Temel cümle” denir.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0011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4. Bağlı Cümle</a:t>
            </a:r>
          </a:p>
          <a:p>
            <a:r>
              <a:rPr lang="tr-TR" sz="2400" dirty="0"/>
              <a:t>Aralarındaki bir ilgiden dolayı anlam bağlılığı bulunan iki cümlenin birbirine “</a:t>
            </a:r>
            <a:r>
              <a:rPr lang="tr-TR" sz="2400" i="1" dirty="0">
                <a:solidFill>
                  <a:srgbClr val="7030A0"/>
                </a:solidFill>
              </a:rPr>
              <a:t>ama, fakat, yalnız, ve, veya, ne…ne…, hem…hem… </a:t>
            </a:r>
            <a:r>
              <a:rPr lang="tr-TR" sz="2400" dirty="0"/>
              <a:t>” vb. </a:t>
            </a:r>
            <a:r>
              <a:rPr lang="tr-TR" sz="2400" dirty="0">
                <a:hlinkClick r:id="rId3"/>
              </a:rPr>
              <a:t>bağlaçlar</a:t>
            </a:r>
            <a:r>
              <a:rPr lang="tr-TR" sz="2400" dirty="0"/>
              <a:t> vasıtasıyla bağlanmasına “</a:t>
            </a:r>
            <a:r>
              <a:rPr lang="tr-TR" sz="2400" b="1" i="1" dirty="0"/>
              <a:t>Bağlı cümle</a:t>
            </a:r>
            <a:r>
              <a:rPr lang="tr-TR" sz="2400" dirty="0"/>
              <a:t>” denir.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Güneş açtı ve insanlar sahile koştu.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İzmir’e geldi ama bizi görmeden gitti.</a:t>
            </a:r>
            <a:endParaRPr lang="tr-TR" sz="2400" dirty="0">
              <a:solidFill>
                <a:srgbClr val="00B050"/>
              </a:solidFill>
            </a:endParaRPr>
          </a:p>
          <a:p>
            <a:endParaRPr lang="tr-TR" sz="2400" b="1" dirty="0"/>
          </a:p>
          <a:p>
            <a:r>
              <a:rPr lang="tr-TR" sz="2400" b="1" dirty="0">
                <a:solidFill>
                  <a:schemeClr val="accent2"/>
                </a:solidFill>
              </a:rPr>
              <a:t>UYARI:</a:t>
            </a:r>
            <a:r>
              <a:rPr lang="tr-TR" sz="2400" dirty="0">
                <a:solidFill>
                  <a:schemeClr val="accent2"/>
                </a:solidFill>
              </a:rPr>
              <a:t> </a:t>
            </a:r>
            <a:r>
              <a:rPr lang="tr-TR" sz="2400" dirty="0"/>
              <a:t>Bağlaçların bulunduğu her cümle bağlı cümle değildir. Bağlı cümle için dikkat edilmesi gereken nokta bağlaçların iki yüklemi, dolayısıyla iki yargıyı birbirine bağlamış olmasıdır.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Okul ve işi birlikte yürütemiyordu.</a:t>
            </a:r>
            <a:r>
              <a:rPr lang="tr-TR" sz="2400" dirty="0"/>
              <a:t> (Ögeleri birbirine bağlamış ve tek bir yargı olduğundan basit cümledir.)</a:t>
            </a:r>
          </a:p>
        </p:txBody>
      </p:sp>
    </p:spTree>
    <p:extLst>
      <p:ext uri="{BB962C8B-B14F-4D97-AF65-F5344CB8AC3E}">
        <p14:creationId xmlns:p14="http://schemas.microsoft.com/office/powerpoint/2010/main" val="64824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Yan Cümle:</a:t>
            </a:r>
            <a:r>
              <a:rPr lang="tr-TR" sz="2400" dirty="0"/>
              <a:t> Cümlede asıl yargıyı bildiren yüklemin dışında “Fiilimsi ya da çekimli fiil” şeklinde kurulan, tam bir yargı bildirmeyip yüklemin bir ögesi olarak görev alan cümlelere “Cümlecik” ya da “Yan cümle” denir.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70C0"/>
                </a:solidFill>
              </a:rPr>
              <a:t>Arkadaşını seviyorsan ona yardımcı olmalısın.</a:t>
            </a:r>
            <a:endParaRPr lang="tr-TR" sz="2400" dirty="0">
              <a:solidFill>
                <a:srgbClr val="0070C0"/>
              </a:solidFill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6004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/>
              <a:t>Bildirdikleri yargının sayısına ya da yargıların ifade ediliş şekline göre “</a:t>
            </a:r>
            <a:r>
              <a:rPr lang="tr-TR" sz="2200" i="1" u="sng" dirty="0">
                <a:hlinkClick r:id="rId3"/>
              </a:rPr>
              <a:t>Yapı bakımından cümleler</a:t>
            </a:r>
            <a:r>
              <a:rPr lang="tr-TR" sz="2200" dirty="0"/>
              <a:t>” dört başlıkta incelenmektedir.</a:t>
            </a:r>
          </a:p>
          <a:p>
            <a:endParaRPr lang="tr-TR" sz="2200" b="1" i="1" dirty="0">
              <a:solidFill>
                <a:srgbClr val="7030A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tr-TR" sz="2200" b="1" i="1" dirty="0">
                <a:solidFill>
                  <a:srgbClr val="7030A0"/>
                </a:solidFill>
              </a:rPr>
              <a:t>Basit Cümleler</a:t>
            </a:r>
            <a:endParaRPr lang="tr-TR" sz="2200" dirty="0">
              <a:solidFill>
                <a:srgbClr val="7030A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tr-TR" sz="2200" b="1" i="1" dirty="0">
                <a:solidFill>
                  <a:srgbClr val="7030A0"/>
                </a:solidFill>
              </a:rPr>
              <a:t>Birleşik Cümleler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Girişik Sıralı Cümle</a:t>
            </a:r>
            <a:endParaRPr lang="tr-TR" sz="22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İlgi Cümleleri</a:t>
            </a:r>
            <a:endParaRPr lang="tr-TR" sz="22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Şartlı Birleşik Cümle</a:t>
            </a:r>
            <a:endParaRPr lang="tr-TR" sz="22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İç İçe Birleşik Cümle</a:t>
            </a:r>
            <a:endParaRPr lang="tr-TR" sz="2200" dirty="0">
              <a:solidFill>
                <a:srgbClr val="7030A0"/>
              </a:solidFill>
            </a:endParaRPr>
          </a:p>
          <a:p>
            <a:r>
              <a:rPr lang="tr-TR" sz="2200" b="1" i="1" dirty="0">
                <a:solidFill>
                  <a:srgbClr val="7030A0"/>
                </a:solidFill>
              </a:rPr>
              <a:t>3. Sıralı Cümle</a:t>
            </a:r>
            <a:endParaRPr lang="tr-TR" sz="22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Bağlı Sıralı Cümle</a:t>
            </a:r>
            <a:endParaRPr lang="tr-TR" sz="22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i="1" dirty="0">
                <a:solidFill>
                  <a:srgbClr val="7030A0"/>
                </a:solidFill>
              </a:rPr>
              <a:t>Bağımsız Sıralı Cümle</a:t>
            </a:r>
            <a:endParaRPr lang="tr-TR" sz="2200" dirty="0">
              <a:solidFill>
                <a:srgbClr val="7030A0"/>
              </a:solidFill>
            </a:endParaRPr>
          </a:p>
          <a:p>
            <a:r>
              <a:rPr lang="tr-TR" sz="2200" b="1" i="1" dirty="0">
                <a:solidFill>
                  <a:srgbClr val="7030A0"/>
                </a:solidFill>
              </a:rPr>
              <a:t>4. Bağlı Cümle</a:t>
            </a:r>
            <a:endParaRPr lang="tr-TR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9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52748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1. Basit Cümleler</a:t>
            </a:r>
          </a:p>
          <a:p>
            <a:r>
              <a:rPr lang="tr-TR" sz="2400" dirty="0"/>
              <a:t>Tek bir yargıyı, düşünceyi bildiren tek bir yüklemden oluşup içinde “fiilimsi, ki bağlacı, -se, -</a:t>
            </a:r>
            <a:r>
              <a:rPr lang="tr-TR" sz="2400" dirty="0" err="1"/>
              <a:t>sa</a:t>
            </a:r>
            <a:r>
              <a:rPr lang="tr-TR" sz="2400" dirty="0"/>
              <a:t> şart kiplerini” barındırmayan cümlelere “</a:t>
            </a:r>
            <a:r>
              <a:rPr lang="tr-TR" sz="2400" b="1" i="1" dirty="0"/>
              <a:t>Basit cümle</a:t>
            </a:r>
            <a:r>
              <a:rPr lang="tr-TR" sz="2400" dirty="0"/>
              <a:t>” denir.</a:t>
            </a:r>
          </a:p>
          <a:p>
            <a:endParaRPr lang="tr-TR" sz="2400" i="1" dirty="0"/>
          </a:p>
          <a:p>
            <a:r>
              <a:rPr lang="tr-TR" sz="2400" i="1" dirty="0">
                <a:solidFill>
                  <a:srgbClr val="00B050"/>
                </a:solidFill>
              </a:rPr>
              <a:t>Yağmurlu havalarda dışarı çıkmazdı.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Dostluğumuz bir ömür sürsün.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Müzikle birlikte ders çalışıyordu.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Edebiyat dünyasının en başarılı yazarıydı.</a:t>
            </a:r>
          </a:p>
          <a:p>
            <a:endParaRPr lang="tr-TR" sz="2400" dirty="0"/>
          </a:p>
          <a:p>
            <a:r>
              <a:rPr lang="tr-TR" sz="2400" b="1" dirty="0"/>
              <a:t>UYARI:</a:t>
            </a:r>
            <a:r>
              <a:rPr lang="tr-TR" sz="2400" dirty="0"/>
              <a:t> Basit cümlelerin uzunluk-kısalıkla bir alakası yoktur. Önemli olan cümlenin uzunluğu değil, tek bir yargı bildirmesidir.</a:t>
            </a:r>
          </a:p>
        </p:txBody>
      </p:sp>
    </p:spTree>
    <p:extLst>
      <p:ext uri="{BB962C8B-B14F-4D97-AF65-F5344CB8AC3E}">
        <p14:creationId xmlns:p14="http://schemas.microsoft.com/office/powerpoint/2010/main" val="109076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52748"/>
            <a:ext cx="9036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2. Birleşik Cümle</a:t>
            </a:r>
          </a:p>
          <a:p>
            <a:r>
              <a:rPr lang="tr-TR" sz="2400" dirty="0"/>
              <a:t>Bir temel cümlenin yanında başka yan cümlelerin bulunduğu ve asıl yargıya bağlanan birden fazla yargının ifade edildiği cümlelere “</a:t>
            </a:r>
            <a:r>
              <a:rPr lang="tr-TR" sz="2400" b="1" i="1" dirty="0"/>
              <a:t>Birleşik cümle</a:t>
            </a:r>
            <a:r>
              <a:rPr lang="tr-TR" sz="2400" dirty="0"/>
              <a:t>” denir.</a:t>
            </a:r>
          </a:p>
          <a:p>
            <a:endParaRPr lang="tr-TR" sz="2400" dirty="0"/>
          </a:p>
          <a:p>
            <a:r>
              <a:rPr lang="tr-TR" sz="2400" dirty="0"/>
              <a:t>Birleşik cümleler, yan cümlelerin bir araya gelişlerine ve niteliklerine göre kendi içinde dörde ayrılır.</a:t>
            </a:r>
          </a:p>
        </p:txBody>
      </p:sp>
    </p:spTree>
    <p:extLst>
      <p:ext uri="{BB962C8B-B14F-4D97-AF65-F5344CB8AC3E}">
        <p14:creationId xmlns:p14="http://schemas.microsoft.com/office/powerpoint/2010/main" val="100768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0011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a) Girişik Birleşik Cümle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>
                <a:hlinkClick r:id="rId3"/>
              </a:rPr>
              <a:t>Fiilimsiler</a:t>
            </a:r>
            <a:r>
              <a:rPr lang="tr-TR" sz="2400" dirty="0"/>
              <a:t> yardımıyla temel cümleye yan cümleciklerin eklenmesine “</a:t>
            </a:r>
            <a:r>
              <a:rPr lang="tr-TR" sz="2400" b="1" i="1" dirty="0"/>
              <a:t>Girişik birleşik cümle</a:t>
            </a:r>
            <a:r>
              <a:rPr lang="tr-TR" sz="2400" dirty="0"/>
              <a:t>” denir. </a:t>
            </a:r>
            <a:endParaRPr lang="tr-TR" sz="2400" i="1" dirty="0"/>
          </a:p>
          <a:p>
            <a:r>
              <a:rPr lang="tr-TR" sz="2400" i="1" dirty="0">
                <a:solidFill>
                  <a:srgbClr val="00B050"/>
                </a:solidFill>
              </a:rPr>
              <a:t>Okula giderken cüzdanını düşürmüştü.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Yan yatan geminin mürettebatı kurtarıldı.</a:t>
            </a:r>
          </a:p>
          <a:p>
            <a:endParaRPr lang="tr-TR" sz="2400" i="1" dirty="0"/>
          </a:p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b) İlgi Cümleleri (</a:t>
            </a:r>
            <a:r>
              <a:rPr lang="tr-TR" sz="2400" b="1" dirty="0" err="1">
                <a:solidFill>
                  <a:schemeClr val="accent6">
                    <a:lumMod val="75000"/>
                  </a:schemeClr>
                </a:solidFill>
              </a:rPr>
              <a:t>Ki’li</a:t>
            </a:r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 Birleşik Cümle)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Yan cümlecik ile temel cümle arasında “ki </a:t>
            </a:r>
            <a:r>
              <a:rPr lang="tr-TR" sz="2400" dirty="0" err="1"/>
              <a:t>bağlacı”nın</a:t>
            </a:r>
            <a:r>
              <a:rPr lang="tr-TR" sz="2400" dirty="0"/>
              <a:t> bulunduğu cümlelerdir.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Ders çalışmıyor ki sınıfı geçsin.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Sonradan anladım ki o günler mutluymuşum.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7781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0011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c) Şartlı Birleşik Cümle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Temel cümleye “-se, -</a:t>
            </a:r>
            <a:r>
              <a:rPr lang="tr-TR" sz="2400" dirty="0" err="1"/>
              <a:t>sa</a:t>
            </a:r>
            <a:r>
              <a:rPr lang="tr-TR" sz="2400" dirty="0"/>
              <a:t>” ekini alan yan cümleciğin bağlanması ve bununla birlikte şart anlamı katmasına “</a:t>
            </a:r>
            <a:r>
              <a:rPr lang="tr-TR" sz="2400" b="1" i="1" dirty="0"/>
              <a:t>Şartlı birleşik cümle</a:t>
            </a:r>
            <a:r>
              <a:rPr lang="tr-TR" sz="2400" dirty="0"/>
              <a:t>” denir. 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Ders çalışırsan istediğin üniversiteye gidebilirsin.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Ödevlerini bitirirsen oyun oynayabilirsin.</a:t>
            </a:r>
            <a:endParaRPr lang="tr-TR" sz="2400" dirty="0">
              <a:solidFill>
                <a:srgbClr val="00B050"/>
              </a:solidFill>
            </a:endParaRPr>
          </a:p>
          <a:p>
            <a:endParaRPr lang="tr-TR" sz="2400" dirty="0"/>
          </a:p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d) İç İçe Birleşik Cümleler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Ara cümle olarak da bilinen bir yargının, bir başka cümle içinde genellikle onun ögesi olmayacak şekilde kullanıldığı cümlelere “</a:t>
            </a:r>
            <a:r>
              <a:rPr lang="tr-TR" sz="2400" b="1" i="1" dirty="0"/>
              <a:t>İç içe birleşik cümleler</a:t>
            </a:r>
            <a:r>
              <a:rPr lang="tr-TR" sz="2400" dirty="0"/>
              <a:t>” denir.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Deniz Hoca “Yarın sözlü yapacağım.” dedi.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Antrenör “Bu sene şampiyon olamayız.” demez mi?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96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00110"/>
            <a:ext cx="90364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3. Sıralı Cümle</a:t>
            </a:r>
          </a:p>
          <a:p>
            <a:r>
              <a:rPr lang="tr-TR" sz="2400" dirty="0"/>
              <a:t>Bazen düşüncelerin ve duyguların ifade edilmesinde tek yargılı bir cümle yetersiz kaldığından anlam olarak birbiriyle ilişkili ama şekil olarak farklı olan iki cümlenin virgül (,) ya da noktalı virgül (;) ile birbirine bağlanmasına “</a:t>
            </a:r>
            <a:r>
              <a:rPr lang="tr-TR" sz="2400" b="1" i="1" dirty="0"/>
              <a:t>Sıralı cümle</a:t>
            </a:r>
            <a:r>
              <a:rPr lang="tr-TR" sz="2400" dirty="0"/>
              <a:t>” denir.</a:t>
            </a:r>
          </a:p>
          <a:p>
            <a:endParaRPr lang="tr-TR" sz="2400" i="1" dirty="0"/>
          </a:p>
          <a:p>
            <a:r>
              <a:rPr lang="tr-TR" sz="2400" i="1" dirty="0">
                <a:solidFill>
                  <a:srgbClr val="00B050"/>
                </a:solidFill>
              </a:rPr>
              <a:t>Okula geldi, sınava girdikten sonra gitti.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Güneş açıyor, deniz sakinleşiyordu.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b="1" dirty="0"/>
              <a:t>NOT:</a:t>
            </a:r>
            <a:r>
              <a:rPr lang="tr-TR" dirty="0"/>
              <a:t> Sıralı cümlelerde en az iki yüklem bulunur.</a:t>
            </a:r>
          </a:p>
          <a:p>
            <a:r>
              <a:rPr lang="tr-TR" b="1" dirty="0"/>
              <a:t>NOT 2: </a:t>
            </a:r>
            <a:r>
              <a:rPr lang="tr-TR" dirty="0"/>
              <a:t>Sıralı cümleler kendi içinde “Bağlı sıralı cümle” ve “Bağımsız sıralı cümle” olmak üzere iki başlıkta incelenmektedir.</a:t>
            </a:r>
          </a:p>
          <a:p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56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55944" y="0"/>
            <a:ext cx="303211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YAPISINA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400110"/>
            <a:ext cx="90364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a) Bağlı Sıralı Cümle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Anlam yönüyle birbiriyle bağlı olan cümlelerin ögeler bakımından da birbirine bağlı olmasına “</a:t>
            </a:r>
            <a:r>
              <a:rPr lang="tr-TR" sz="2400" b="1" i="1" dirty="0"/>
              <a:t>Bağlı sıralı cümle</a:t>
            </a:r>
            <a:r>
              <a:rPr lang="tr-TR" sz="2400" dirty="0"/>
              <a:t>” denir.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Uzun süredir konuşmuyor, yalnız başına oturuyordu. (O=Özne)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Arabayı yıkadı, satılığa koydu. (Neyi= Belirtili nesne)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chemeClr val="accent6">
                    <a:lumMod val="75000"/>
                  </a:schemeClr>
                </a:solidFill>
              </a:rPr>
              <a:t>b) Bağımsız Sıralı Cümle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Anlam yönüyle birbiriyle bağlantılı olan cümlelerin aralarında ortak öge bulundurmamasına “</a:t>
            </a:r>
            <a:r>
              <a:rPr lang="tr-TR" sz="2400" b="1" i="1" dirty="0"/>
              <a:t>Bağımsız sıralı cümle</a:t>
            </a:r>
            <a:r>
              <a:rPr lang="tr-TR" sz="2400" dirty="0"/>
              <a:t>” denir.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Öğretmen gelmişti, biz kendi aramızda konuşuyorduk.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Sabah işe gittim, akşam da düğüne gittik.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2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767</Words>
  <Application>Microsoft Macintosh PowerPoint</Application>
  <PresentationFormat>Ekran Gösterisi (16:9)</PresentationFormat>
  <Paragraphs>98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123</cp:revision>
  <dcterms:created xsi:type="dcterms:W3CDTF">2013-01-27T12:21:31Z</dcterms:created>
  <dcterms:modified xsi:type="dcterms:W3CDTF">2021-03-24T21:23:05Z</dcterms:modified>
</cp:coreProperties>
</file>