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0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23" autoAdjust="0"/>
    <p:restoredTop sz="94852"/>
  </p:normalViewPr>
  <p:slideViewPr>
    <p:cSldViewPr>
      <p:cViewPr varScale="1">
        <p:scale>
          <a:sx n="140" d="100"/>
          <a:sy n="140" d="100"/>
        </p:scale>
        <p:origin x="12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417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184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96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yuklemine-gore-cumlel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zarf-belirtec-nedir-zarf-cesitleri-konu-anlatim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debiyatciyim.com/fiilimsiler-isim-fiil-sifat-fiil-zarf-fiil/" TargetMode="External"/><Relationship Id="rId4" Type="http://schemas.openxmlformats.org/officeDocument/2006/relationships/hyperlink" Target="https://www.edebiyatciyim.com/edat-ilgec-nedi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03164" y="0"/>
            <a:ext cx="413767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YÜKLEMİN TÜRÜNE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365852"/>
            <a:ext cx="9036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Bir cümle oluşturulurken en önemli öge olarak karşımıza yüklem çıkmaktadır. </a:t>
            </a:r>
          </a:p>
          <a:p>
            <a:endParaRPr lang="tr-TR" sz="2400" dirty="0"/>
          </a:p>
          <a:p>
            <a:r>
              <a:rPr lang="tr-TR" sz="2400" dirty="0"/>
              <a:t>Yüklemler kelime olarak isim ya da fiil olabilmektedir. </a:t>
            </a:r>
          </a:p>
          <a:p>
            <a:endParaRPr lang="tr-TR" sz="2400" dirty="0"/>
          </a:p>
          <a:p>
            <a:r>
              <a:rPr lang="tr-TR" sz="2400" dirty="0"/>
              <a:t>İşte “</a:t>
            </a:r>
            <a:r>
              <a:rPr lang="tr-TR" sz="2400" dirty="0">
                <a:hlinkClick r:id="rId3"/>
              </a:rPr>
              <a:t>yüklemine göre cümleler</a:t>
            </a:r>
            <a:r>
              <a:rPr lang="tr-TR" sz="2400" dirty="0"/>
              <a:t>” konusunda dikkat etmemiz gereken nokta da yüklemin isim mi yoksa fiil mi olup olmadığına bakmaktır.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03164" y="0"/>
            <a:ext cx="413767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YÜKLEMİN TÜRÜNE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365852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</a:rPr>
              <a:t>A) İsim Cümlesi</a:t>
            </a:r>
          </a:p>
          <a:p>
            <a:r>
              <a:rPr lang="tr-TR" sz="2400" dirty="0"/>
              <a:t>İsim cümleleri, yükleminin isim ya da isim soylu sözcükten oluştuğu cümlelerdir. </a:t>
            </a:r>
          </a:p>
          <a:p>
            <a:r>
              <a:rPr lang="tr-TR" sz="2400" dirty="0"/>
              <a:t>İsimler normalde eylem bildirmeyeceğinden yüklem olamazlar ancak ek-fiil aldıklarında yüklem görevinde kullanılabilirler.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Dikkatli olmanız gereken nokta sağlıktır.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FF0000"/>
                </a:solidFill>
              </a:rPr>
              <a:t>UYARI:</a:t>
            </a:r>
            <a:r>
              <a:rPr lang="tr-TR" sz="2400" dirty="0">
                <a:solidFill>
                  <a:srgbClr val="FF0000"/>
                </a:solidFill>
              </a:rPr>
              <a:t> </a:t>
            </a:r>
            <a:r>
              <a:rPr lang="tr-TR" sz="2400" dirty="0"/>
              <a:t>Bazı isim cümlelerinde ek-fiil kullanılmayabilir.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Onda bu renkte boyalar </a:t>
            </a:r>
            <a:r>
              <a:rPr lang="tr-TR" sz="2400" b="1" i="1" dirty="0">
                <a:solidFill>
                  <a:srgbClr val="00B050"/>
                </a:solidFill>
              </a:rPr>
              <a:t>var.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8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03164" y="0"/>
            <a:ext cx="413767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YÜKLEMİN TÜRÜNE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365852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/>
              <a:t>Dün akşamdan beri çalıştığımız için </a:t>
            </a:r>
            <a:r>
              <a:rPr lang="tr-TR" sz="2400" b="1" i="1" dirty="0"/>
              <a:t>ölü gibiyiz</a:t>
            </a:r>
            <a:r>
              <a:rPr lang="tr-TR" sz="2400" i="1" dirty="0"/>
              <a:t> şimdi.</a:t>
            </a:r>
          </a:p>
          <a:p>
            <a:r>
              <a:rPr lang="tr-TR" sz="2400" i="1" dirty="0"/>
              <a:t>Pazardan sonra sokaklar kir </a:t>
            </a:r>
            <a:r>
              <a:rPr lang="tr-TR" sz="2400" b="1" i="1" dirty="0"/>
              <a:t>içindeydi.</a:t>
            </a:r>
          </a:p>
          <a:p>
            <a:endParaRPr lang="tr-TR" sz="2400" b="1" i="1" dirty="0"/>
          </a:p>
          <a:p>
            <a:r>
              <a:rPr lang="tr-TR" sz="2400" b="1" i="1" dirty="0"/>
              <a:t>UYARI 2:</a:t>
            </a:r>
            <a:r>
              <a:rPr lang="tr-TR" sz="2400" dirty="0"/>
              <a:t> İsim cümlelerinde yalnızca isimler değil sıfat, </a:t>
            </a:r>
            <a:r>
              <a:rPr lang="tr-TR" sz="2400" i="1" dirty="0">
                <a:hlinkClick r:id="rId3"/>
              </a:rPr>
              <a:t>zarf</a:t>
            </a:r>
            <a:r>
              <a:rPr lang="tr-TR" sz="2400" dirty="0"/>
              <a:t>, edat ve fiilimsiler de yüklem görevinde kullanılabilir.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Yaptığınız ödevler </a:t>
            </a:r>
            <a:r>
              <a:rPr lang="tr-TR" sz="2400" b="1" i="1" dirty="0">
                <a:solidFill>
                  <a:srgbClr val="00B050"/>
                </a:solidFill>
              </a:rPr>
              <a:t>hani?</a:t>
            </a:r>
            <a:r>
              <a:rPr lang="tr-TR" sz="2400" i="1" dirty="0">
                <a:solidFill>
                  <a:srgbClr val="00B050"/>
                </a:solidFill>
              </a:rPr>
              <a:t> (</a:t>
            </a:r>
            <a:r>
              <a:rPr lang="tr-TR" sz="2400" i="1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Edat</a:t>
            </a:r>
            <a:r>
              <a:rPr lang="tr-TR" sz="2400" i="1" dirty="0">
                <a:solidFill>
                  <a:srgbClr val="00B050"/>
                </a:solidFill>
              </a:rPr>
              <a:t>)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Size iyi gelecek şey </a:t>
            </a:r>
            <a:r>
              <a:rPr lang="tr-TR" sz="2400" b="1" i="1" dirty="0">
                <a:solidFill>
                  <a:srgbClr val="00B050"/>
                </a:solidFill>
              </a:rPr>
              <a:t>sevmektir.</a:t>
            </a:r>
            <a:r>
              <a:rPr lang="tr-TR" sz="2400" i="1" dirty="0">
                <a:solidFill>
                  <a:srgbClr val="00B050"/>
                </a:solidFill>
              </a:rPr>
              <a:t> (</a:t>
            </a:r>
            <a:r>
              <a:rPr lang="tr-TR" sz="2400" i="1" dirty="0">
                <a:solidFill>
                  <a:srgbClr val="00B05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İsim fiil</a:t>
            </a:r>
            <a:r>
              <a:rPr lang="tr-TR" sz="2400" i="1" dirty="0">
                <a:solidFill>
                  <a:srgbClr val="00B050"/>
                </a:solidFill>
              </a:rPr>
              <a:t>)</a:t>
            </a:r>
          </a:p>
          <a:p>
            <a:endParaRPr lang="tr-TR" sz="2400" i="1" dirty="0"/>
          </a:p>
          <a:p>
            <a:r>
              <a:rPr lang="tr-TR" sz="2400" b="1" dirty="0"/>
              <a:t>UYARI 3:</a:t>
            </a:r>
            <a:r>
              <a:rPr lang="tr-TR" sz="2400" dirty="0"/>
              <a:t> İsim cümlelerinin olumsuzu “değil” sözcüğü ile yapılır.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Çok beğendiğim bir </a:t>
            </a:r>
            <a:r>
              <a:rPr lang="tr-TR" sz="2400" b="1" i="1" dirty="0">
                <a:solidFill>
                  <a:srgbClr val="00B050"/>
                </a:solidFill>
              </a:rPr>
              <a:t>şarkıydı.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Çok beğendiğim bir şarkı </a:t>
            </a:r>
            <a:r>
              <a:rPr lang="tr-TR" sz="2400" b="1" i="1" dirty="0">
                <a:solidFill>
                  <a:srgbClr val="00B050"/>
                </a:solidFill>
              </a:rPr>
              <a:t>değildi.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4521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03164" y="0"/>
            <a:ext cx="413767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YÜKLEMİN TÜRÜNE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2" y="365852"/>
            <a:ext cx="90364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</a:rPr>
              <a:t>B) Fiil Cümlesi</a:t>
            </a:r>
            <a:endParaRPr lang="tr-TR" sz="2400" dirty="0"/>
          </a:p>
          <a:p>
            <a:r>
              <a:rPr lang="tr-TR" sz="2400" dirty="0" err="1"/>
              <a:t>Çekimlenmiş</a:t>
            </a:r>
            <a:r>
              <a:rPr lang="tr-TR" sz="2400" dirty="0"/>
              <a:t> bir fiilin yüklem olarak kullanıldığı cümleler “Fiil cümleleri” olarak adlandırılır.  Fiiller, cümle içinde haber ve dilek kipleriyle </a:t>
            </a:r>
            <a:r>
              <a:rPr lang="tr-TR" sz="2400" dirty="0" err="1"/>
              <a:t>çekimlenerek</a:t>
            </a:r>
            <a:r>
              <a:rPr lang="tr-TR" sz="2400" dirty="0"/>
              <a:t> yüklem görevinde kullanılabilir.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Bugün Bursa’ya </a:t>
            </a:r>
            <a:r>
              <a:rPr lang="tr-TR" sz="2400" b="1" i="1" dirty="0">
                <a:solidFill>
                  <a:srgbClr val="00B050"/>
                </a:solidFill>
              </a:rPr>
              <a:t>varacağım.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Artık ders </a:t>
            </a:r>
            <a:r>
              <a:rPr lang="tr-TR" sz="2400" b="1" i="1" dirty="0">
                <a:solidFill>
                  <a:srgbClr val="00B050"/>
                </a:solidFill>
              </a:rPr>
              <a:t>çalışmalıyım.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Günümüzde birçok insan işsiz </a:t>
            </a:r>
            <a:r>
              <a:rPr lang="tr-TR" sz="2400" b="1" i="1" dirty="0">
                <a:solidFill>
                  <a:srgbClr val="00B050"/>
                </a:solidFill>
              </a:rPr>
              <a:t>kalmıştı.</a:t>
            </a:r>
          </a:p>
          <a:p>
            <a:endParaRPr lang="tr-TR" b="1" i="1" dirty="0">
              <a:solidFill>
                <a:srgbClr val="00B050"/>
              </a:solidFill>
            </a:endParaRPr>
          </a:p>
          <a:p>
            <a:r>
              <a:rPr lang="tr-TR" sz="2400" b="1" dirty="0"/>
              <a:t>NOT:</a:t>
            </a:r>
            <a:r>
              <a:rPr lang="tr-TR" sz="2400" dirty="0"/>
              <a:t> Fiil cümlelerinin olumsuzu “-me, -</a:t>
            </a:r>
            <a:r>
              <a:rPr lang="tr-TR" sz="2400" dirty="0" err="1"/>
              <a:t>ma</a:t>
            </a:r>
            <a:r>
              <a:rPr lang="tr-TR" sz="2400" dirty="0"/>
              <a:t>” ekiyle yapılır.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Bugün okula geleceğim/gel</a:t>
            </a:r>
            <a:r>
              <a:rPr lang="tr-TR" sz="2400" b="1" i="1" dirty="0">
                <a:solidFill>
                  <a:srgbClr val="00B050"/>
                </a:solidFill>
              </a:rPr>
              <a:t>me</a:t>
            </a:r>
            <a:r>
              <a:rPr lang="tr-TR" sz="2400" i="1" dirty="0">
                <a:solidFill>
                  <a:srgbClr val="00B050"/>
                </a:solidFill>
              </a:rPr>
              <a:t>yeceğim.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Takımın yenilgisini sahadaki oyuna bağlamalıyız/bağla</a:t>
            </a:r>
            <a:r>
              <a:rPr lang="tr-TR" sz="2400" b="1" i="1" dirty="0">
                <a:solidFill>
                  <a:srgbClr val="00B050"/>
                </a:solidFill>
              </a:rPr>
              <a:t>ma</a:t>
            </a:r>
            <a:r>
              <a:rPr lang="tr-TR" sz="2400" i="1" dirty="0">
                <a:solidFill>
                  <a:srgbClr val="00B050"/>
                </a:solidFill>
              </a:rPr>
              <a:t>malıyız.</a:t>
            </a:r>
          </a:p>
        </p:txBody>
      </p:sp>
    </p:spTree>
    <p:extLst>
      <p:ext uri="{BB962C8B-B14F-4D97-AF65-F5344CB8AC3E}">
        <p14:creationId xmlns:p14="http://schemas.microsoft.com/office/powerpoint/2010/main" val="401795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265</Words>
  <Application>Microsoft Macintosh PowerPoint</Application>
  <PresentationFormat>Ekran Gösterisi (16:9)</PresentationFormat>
  <Paragraphs>46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125</cp:revision>
  <dcterms:created xsi:type="dcterms:W3CDTF">2013-01-27T12:21:31Z</dcterms:created>
  <dcterms:modified xsi:type="dcterms:W3CDTF">2021-03-24T21:14:09Z</dcterms:modified>
</cp:coreProperties>
</file>