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59" r:id="rId4"/>
    <p:sldId id="260" r:id="rId5"/>
    <p:sldId id="257" r:id="rId6"/>
  </p:sldIdLst>
  <p:sldSz cx="9144000" cy="5143500" type="screen16x9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0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23" autoAdjust="0"/>
    <p:restoredTop sz="94852"/>
  </p:normalViewPr>
  <p:slideViewPr>
    <p:cSldViewPr>
      <p:cViewPr varScale="1">
        <p:scale>
          <a:sx n="140" d="100"/>
          <a:sy n="140" d="100"/>
        </p:scale>
        <p:origin x="1264" y="1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713CA-1053-4205-A2C6-90AF2B5F3A28}" type="datetimeFigureOut">
              <a:rPr lang="tr-TR" smtClean="0"/>
              <a:t>25.03.2021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EE4F2-A439-43C9-B2A1-9D3603252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6246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438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24172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11841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59961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382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25.03.2021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25.03.2021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25.03.2021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25.03.2021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25.03.2021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25.03.2021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25.03.2021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25.03.2021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25.03.2021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25.03.2021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25.03.2021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ED15D-0FDD-47EA-AC4E-36BA1E52F8ED}" type="datetimeFigureOut">
              <a:rPr lang="tr-TR" smtClean="0"/>
              <a:pPr/>
              <a:t>25.03.2021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ebiyatciyim.com/yuklemine-gore-cumlele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ebiyatciyim.com/zarf-belirtec-nedir-zarf-cesitleri-konu-anlatimi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edebiyatciyim.com/fiilimsiler-isim-fiil-sifat-fiil-zarf-fiil/" TargetMode="External"/><Relationship Id="rId4" Type="http://schemas.openxmlformats.org/officeDocument/2006/relationships/hyperlink" Target="https://www.edebiyatciyim.com/edat-ilgec-nedir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hannel/UC_ke4VQZo9TewOf-p-LSx_Q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hyperlink" Target="https://www.edebiyatciyim.com/" TargetMode="Externa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503164" y="0"/>
            <a:ext cx="4137671" cy="40011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000" b="1" dirty="0"/>
              <a:t>YÜKLEMİN TÜRÜNE GÖRE CÜMLELER</a:t>
            </a:r>
          </a:p>
        </p:txBody>
      </p:sp>
      <p:sp>
        <p:nvSpPr>
          <p:cNvPr id="4" name="Dikdörtgen 3"/>
          <p:cNvSpPr/>
          <p:nvPr/>
        </p:nvSpPr>
        <p:spPr>
          <a:xfrm>
            <a:off x="53752" y="365852"/>
            <a:ext cx="903649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Bir cümle oluşturulurken en önemli öge olarak karşımıza yüklem çıkmaktadır. </a:t>
            </a:r>
          </a:p>
          <a:p>
            <a:endParaRPr lang="tr-TR" sz="2400" dirty="0"/>
          </a:p>
          <a:p>
            <a:r>
              <a:rPr lang="tr-TR" sz="2400" dirty="0"/>
              <a:t>Yüklemler kelime olarak isim ya da fiil olabilmektedir. </a:t>
            </a:r>
          </a:p>
          <a:p>
            <a:endParaRPr lang="tr-TR" sz="2400" dirty="0"/>
          </a:p>
          <a:p>
            <a:r>
              <a:rPr lang="tr-TR" sz="2400" dirty="0"/>
              <a:t>İşte “</a:t>
            </a:r>
            <a:r>
              <a:rPr lang="tr-TR" sz="2400" dirty="0">
                <a:hlinkClick r:id="rId3"/>
              </a:rPr>
              <a:t>yüklemine göre cümleler</a:t>
            </a:r>
            <a:r>
              <a:rPr lang="tr-TR" sz="2400" dirty="0"/>
              <a:t>” konusunda dikkat etmemiz gereken nokta da yüklemin isim mi yoksa fiil mi olup olmadığına bakmaktır. 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503164" y="0"/>
            <a:ext cx="4137671" cy="40011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000" b="1" dirty="0"/>
              <a:t>YÜKLEMİN TÜRÜNE GÖRE CÜMLELER</a:t>
            </a:r>
          </a:p>
        </p:txBody>
      </p:sp>
      <p:sp>
        <p:nvSpPr>
          <p:cNvPr id="4" name="Dikdörtgen 3"/>
          <p:cNvSpPr/>
          <p:nvPr/>
        </p:nvSpPr>
        <p:spPr>
          <a:xfrm>
            <a:off x="53752" y="365852"/>
            <a:ext cx="903649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0070C0"/>
                </a:solidFill>
              </a:rPr>
              <a:t>A) İsim Cümlesi</a:t>
            </a:r>
          </a:p>
          <a:p>
            <a:r>
              <a:rPr lang="tr-TR" sz="2400" dirty="0"/>
              <a:t>İsim cümleleri, yükleminin isim ya da isim soylu sözcükten oluştuğu cümlelerdir. </a:t>
            </a:r>
          </a:p>
          <a:p>
            <a:r>
              <a:rPr lang="tr-TR" sz="2400" dirty="0"/>
              <a:t>İsimler normalde eylem bildirmeyeceğinden yüklem olamazlar ancak ek-fiil aldıklarında yüklem görevinde kullanılabilirler.</a:t>
            </a:r>
          </a:p>
          <a:p>
            <a:endParaRPr lang="tr-TR" sz="2400" dirty="0"/>
          </a:p>
          <a:p>
            <a:r>
              <a:rPr lang="tr-TR" sz="2400" i="1" dirty="0">
                <a:solidFill>
                  <a:srgbClr val="00B050"/>
                </a:solidFill>
              </a:rPr>
              <a:t>Dikkatli olmanız gereken nokta sağlıktır.</a:t>
            </a:r>
          </a:p>
          <a:p>
            <a:endParaRPr lang="tr-TR" sz="2400" dirty="0"/>
          </a:p>
          <a:p>
            <a:r>
              <a:rPr lang="tr-TR" sz="2400" b="1" i="1" dirty="0">
                <a:solidFill>
                  <a:srgbClr val="FF0000"/>
                </a:solidFill>
              </a:rPr>
              <a:t>UYARI:</a:t>
            </a:r>
            <a:r>
              <a:rPr lang="tr-TR" sz="2400" dirty="0">
                <a:solidFill>
                  <a:srgbClr val="FF0000"/>
                </a:solidFill>
              </a:rPr>
              <a:t> </a:t>
            </a:r>
            <a:r>
              <a:rPr lang="tr-TR" sz="2400" dirty="0"/>
              <a:t>Bazı isim cümlelerinde ek-fiil kullanılmayabilir.</a:t>
            </a:r>
          </a:p>
          <a:p>
            <a:endParaRPr lang="tr-TR" sz="2400" dirty="0"/>
          </a:p>
          <a:p>
            <a:r>
              <a:rPr lang="tr-TR" sz="2400" i="1" dirty="0">
                <a:solidFill>
                  <a:srgbClr val="00B050"/>
                </a:solidFill>
              </a:rPr>
              <a:t>Onda bu renkte boyalar </a:t>
            </a:r>
            <a:r>
              <a:rPr lang="tr-TR" sz="2400" b="1" i="1" dirty="0">
                <a:solidFill>
                  <a:srgbClr val="00B050"/>
                </a:solidFill>
              </a:rPr>
              <a:t>var.</a:t>
            </a:r>
            <a:endParaRPr lang="tr-TR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783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503164" y="0"/>
            <a:ext cx="4137671" cy="40011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000" b="1" dirty="0"/>
              <a:t>YÜKLEMİN TÜRÜNE GÖRE CÜMLELER</a:t>
            </a:r>
          </a:p>
        </p:txBody>
      </p:sp>
      <p:sp>
        <p:nvSpPr>
          <p:cNvPr id="4" name="Dikdörtgen 3"/>
          <p:cNvSpPr/>
          <p:nvPr/>
        </p:nvSpPr>
        <p:spPr>
          <a:xfrm>
            <a:off x="53752" y="365852"/>
            <a:ext cx="903649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i="1" dirty="0"/>
              <a:t>Dün akşamdan beri çalıştığımız için </a:t>
            </a:r>
            <a:r>
              <a:rPr lang="tr-TR" sz="2400" b="1" i="1" dirty="0"/>
              <a:t>ölü gibiyiz</a:t>
            </a:r>
            <a:r>
              <a:rPr lang="tr-TR" sz="2400" i="1" dirty="0"/>
              <a:t> şimdi.</a:t>
            </a:r>
          </a:p>
          <a:p>
            <a:r>
              <a:rPr lang="tr-TR" sz="2400" i="1" dirty="0"/>
              <a:t>Pazardan sonra sokaklar kir </a:t>
            </a:r>
            <a:r>
              <a:rPr lang="tr-TR" sz="2400" b="1" i="1" dirty="0"/>
              <a:t>içindeydi.</a:t>
            </a:r>
          </a:p>
          <a:p>
            <a:endParaRPr lang="tr-TR" sz="2400" b="1" i="1" dirty="0"/>
          </a:p>
          <a:p>
            <a:r>
              <a:rPr lang="tr-TR" sz="2400" b="1" i="1" dirty="0"/>
              <a:t>UYARI 2:</a:t>
            </a:r>
            <a:r>
              <a:rPr lang="tr-TR" sz="2400" dirty="0"/>
              <a:t> İsim cümlelerinde yalnızca isimler değil sıfat, </a:t>
            </a:r>
            <a:r>
              <a:rPr lang="tr-TR" sz="2400" i="1" dirty="0">
                <a:hlinkClick r:id="rId3"/>
              </a:rPr>
              <a:t>zarf</a:t>
            </a:r>
            <a:r>
              <a:rPr lang="tr-TR" sz="2400" dirty="0"/>
              <a:t>, edat ve fiilimsiler de yüklem görevinde kullanılabilir.</a:t>
            </a:r>
          </a:p>
          <a:p>
            <a:endParaRPr lang="tr-TR" sz="2400" dirty="0"/>
          </a:p>
          <a:p>
            <a:r>
              <a:rPr lang="tr-TR" sz="2400" i="1" dirty="0">
                <a:solidFill>
                  <a:srgbClr val="00B050"/>
                </a:solidFill>
              </a:rPr>
              <a:t>Yaptığınız ödevler </a:t>
            </a:r>
            <a:r>
              <a:rPr lang="tr-TR" sz="2400" b="1" i="1" dirty="0">
                <a:solidFill>
                  <a:srgbClr val="00B050"/>
                </a:solidFill>
              </a:rPr>
              <a:t>hani?</a:t>
            </a:r>
            <a:r>
              <a:rPr lang="tr-TR" sz="2400" i="1" dirty="0">
                <a:solidFill>
                  <a:srgbClr val="00B050"/>
                </a:solidFill>
              </a:rPr>
              <a:t> (</a:t>
            </a:r>
            <a:r>
              <a:rPr lang="tr-TR" sz="2400" i="1" dirty="0">
                <a:solidFill>
                  <a:srgbClr val="00B05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Edat</a:t>
            </a:r>
            <a:r>
              <a:rPr lang="tr-TR" sz="2400" i="1" dirty="0">
                <a:solidFill>
                  <a:srgbClr val="00B050"/>
                </a:solidFill>
              </a:rPr>
              <a:t>)</a:t>
            </a:r>
            <a:endParaRPr lang="tr-TR" sz="2400" dirty="0">
              <a:solidFill>
                <a:srgbClr val="00B050"/>
              </a:solidFill>
            </a:endParaRPr>
          </a:p>
          <a:p>
            <a:r>
              <a:rPr lang="tr-TR" sz="2400" i="1" dirty="0">
                <a:solidFill>
                  <a:srgbClr val="00B050"/>
                </a:solidFill>
              </a:rPr>
              <a:t>Size iyi gelecek şey </a:t>
            </a:r>
            <a:r>
              <a:rPr lang="tr-TR" sz="2400" b="1" i="1" dirty="0">
                <a:solidFill>
                  <a:srgbClr val="00B050"/>
                </a:solidFill>
              </a:rPr>
              <a:t>sevmektir.</a:t>
            </a:r>
            <a:r>
              <a:rPr lang="tr-TR" sz="2400" i="1" dirty="0">
                <a:solidFill>
                  <a:srgbClr val="00B050"/>
                </a:solidFill>
              </a:rPr>
              <a:t> (</a:t>
            </a:r>
            <a:r>
              <a:rPr lang="tr-TR" sz="2400" i="1" dirty="0">
                <a:solidFill>
                  <a:srgbClr val="00B05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İsim fiil</a:t>
            </a:r>
            <a:r>
              <a:rPr lang="tr-TR" sz="2400" i="1" dirty="0">
                <a:solidFill>
                  <a:srgbClr val="00B050"/>
                </a:solidFill>
              </a:rPr>
              <a:t>)</a:t>
            </a:r>
          </a:p>
          <a:p>
            <a:endParaRPr lang="tr-TR" sz="2400" i="1" dirty="0"/>
          </a:p>
          <a:p>
            <a:r>
              <a:rPr lang="tr-TR" sz="2400" b="1" dirty="0"/>
              <a:t>UYARI 3:</a:t>
            </a:r>
            <a:r>
              <a:rPr lang="tr-TR" sz="2400" dirty="0"/>
              <a:t> İsim cümlelerinin olumsuzu “değil” sözcüğü ile yapılır.</a:t>
            </a:r>
          </a:p>
          <a:p>
            <a:r>
              <a:rPr lang="tr-TR" sz="2400" i="1" dirty="0">
                <a:solidFill>
                  <a:srgbClr val="00B050"/>
                </a:solidFill>
              </a:rPr>
              <a:t>Çok beğendiğim bir </a:t>
            </a:r>
            <a:r>
              <a:rPr lang="tr-TR" sz="2400" b="1" i="1" dirty="0">
                <a:solidFill>
                  <a:srgbClr val="00B050"/>
                </a:solidFill>
              </a:rPr>
              <a:t>şarkıydı.</a:t>
            </a:r>
            <a:endParaRPr lang="tr-TR" sz="2400" dirty="0">
              <a:solidFill>
                <a:srgbClr val="00B050"/>
              </a:solidFill>
            </a:endParaRPr>
          </a:p>
          <a:p>
            <a:r>
              <a:rPr lang="tr-TR" sz="2400" i="1" dirty="0">
                <a:solidFill>
                  <a:srgbClr val="00B050"/>
                </a:solidFill>
              </a:rPr>
              <a:t>Çok beğendiğim bir şarkı </a:t>
            </a:r>
            <a:r>
              <a:rPr lang="tr-TR" sz="2400" b="1" i="1" dirty="0">
                <a:solidFill>
                  <a:srgbClr val="00B050"/>
                </a:solidFill>
              </a:rPr>
              <a:t>değildi.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745218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503164" y="0"/>
            <a:ext cx="4137671" cy="40011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000" b="1" dirty="0"/>
              <a:t>YÜKLEMİN TÜRÜNE GÖRE CÜMLELER</a:t>
            </a:r>
          </a:p>
        </p:txBody>
      </p:sp>
      <p:sp>
        <p:nvSpPr>
          <p:cNvPr id="4" name="Dikdörtgen 3"/>
          <p:cNvSpPr/>
          <p:nvPr/>
        </p:nvSpPr>
        <p:spPr>
          <a:xfrm>
            <a:off x="53752" y="365852"/>
            <a:ext cx="903649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solidFill>
                  <a:srgbClr val="0070C0"/>
                </a:solidFill>
              </a:rPr>
              <a:t>B) Fiil Cümlesi</a:t>
            </a:r>
            <a:endParaRPr lang="tr-TR" sz="2400" dirty="0"/>
          </a:p>
          <a:p>
            <a:r>
              <a:rPr lang="tr-TR" sz="2400" dirty="0" err="1"/>
              <a:t>Çekimlenmiş</a:t>
            </a:r>
            <a:r>
              <a:rPr lang="tr-TR" sz="2400" dirty="0"/>
              <a:t> bir fiilin yüklem olarak kullanıldığı cümleler “Fiil cümleleri” olarak adlandırılır.  Fiiller, cümle içinde haber ve dilek kipleriyle </a:t>
            </a:r>
            <a:r>
              <a:rPr lang="tr-TR" sz="2400" dirty="0" err="1"/>
              <a:t>çekimlenerek</a:t>
            </a:r>
            <a:r>
              <a:rPr lang="tr-TR" sz="2400" dirty="0"/>
              <a:t> yüklem görevinde kullanılabilir.</a:t>
            </a:r>
          </a:p>
          <a:p>
            <a:endParaRPr lang="tr-TR" sz="2400" dirty="0"/>
          </a:p>
          <a:p>
            <a:r>
              <a:rPr lang="tr-TR" sz="2400" i="1" dirty="0">
                <a:solidFill>
                  <a:srgbClr val="00B050"/>
                </a:solidFill>
              </a:rPr>
              <a:t>Bugün Bursa’ya </a:t>
            </a:r>
            <a:r>
              <a:rPr lang="tr-TR" sz="2400" b="1" i="1" dirty="0">
                <a:solidFill>
                  <a:srgbClr val="00B050"/>
                </a:solidFill>
              </a:rPr>
              <a:t>varacağım.</a:t>
            </a:r>
          </a:p>
          <a:p>
            <a:r>
              <a:rPr lang="tr-TR" sz="2400" i="1" dirty="0">
                <a:solidFill>
                  <a:srgbClr val="00B050"/>
                </a:solidFill>
              </a:rPr>
              <a:t>Artık ders </a:t>
            </a:r>
            <a:r>
              <a:rPr lang="tr-TR" sz="2400" b="1" i="1" dirty="0">
                <a:solidFill>
                  <a:srgbClr val="00B050"/>
                </a:solidFill>
              </a:rPr>
              <a:t>çalışmalıyım.</a:t>
            </a:r>
          </a:p>
          <a:p>
            <a:r>
              <a:rPr lang="tr-TR" sz="2400" i="1" dirty="0">
                <a:solidFill>
                  <a:srgbClr val="00B050"/>
                </a:solidFill>
              </a:rPr>
              <a:t>Günümüzde birçok insan işsiz </a:t>
            </a:r>
            <a:r>
              <a:rPr lang="tr-TR" sz="2400" b="1" i="1" dirty="0">
                <a:solidFill>
                  <a:srgbClr val="00B050"/>
                </a:solidFill>
              </a:rPr>
              <a:t>kalmıştı.</a:t>
            </a:r>
          </a:p>
          <a:p>
            <a:endParaRPr lang="tr-TR" b="1" i="1" dirty="0">
              <a:solidFill>
                <a:srgbClr val="00B050"/>
              </a:solidFill>
            </a:endParaRPr>
          </a:p>
          <a:p>
            <a:r>
              <a:rPr lang="tr-TR" sz="2400" b="1" dirty="0"/>
              <a:t>NOT:</a:t>
            </a:r>
            <a:r>
              <a:rPr lang="tr-TR" sz="2400" dirty="0"/>
              <a:t> Fiil cümlelerinin olumsuzu “-me, -</a:t>
            </a:r>
            <a:r>
              <a:rPr lang="tr-TR" sz="2400" dirty="0" err="1"/>
              <a:t>ma</a:t>
            </a:r>
            <a:r>
              <a:rPr lang="tr-TR" sz="2400" dirty="0"/>
              <a:t>” ekiyle yapılır.</a:t>
            </a:r>
          </a:p>
          <a:p>
            <a:endParaRPr lang="tr-TR" sz="2400" dirty="0"/>
          </a:p>
          <a:p>
            <a:r>
              <a:rPr lang="tr-TR" sz="2400" i="1" dirty="0">
                <a:solidFill>
                  <a:srgbClr val="00B050"/>
                </a:solidFill>
              </a:rPr>
              <a:t>Bugün okula geleceğim/gel</a:t>
            </a:r>
            <a:r>
              <a:rPr lang="tr-TR" sz="2400" b="1" i="1" dirty="0">
                <a:solidFill>
                  <a:srgbClr val="00B050"/>
                </a:solidFill>
              </a:rPr>
              <a:t>me</a:t>
            </a:r>
            <a:r>
              <a:rPr lang="tr-TR" sz="2400" i="1" dirty="0">
                <a:solidFill>
                  <a:srgbClr val="00B050"/>
                </a:solidFill>
              </a:rPr>
              <a:t>yeceğim.</a:t>
            </a:r>
          </a:p>
          <a:p>
            <a:r>
              <a:rPr lang="tr-TR" sz="2400" i="1" dirty="0">
                <a:solidFill>
                  <a:srgbClr val="00B050"/>
                </a:solidFill>
              </a:rPr>
              <a:t>Takımın yenilgisini sahadaki oyuna bağlamalıyız/bağla</a:t>
            </a:r>
            <a:r>
              <a:rPr lang="tr-TR" sz="2400" b="1" i="1" dirty="0">
                <a:solidFill>
                  <a:srgbClr val="00B050"/>
                </a:solidFill>
              </a:rPr>
              <a:t>ma</a:t>
            </a:r>
            <a:r>
              <a:rPr lang="tr-TR" sz="2400" i="1" dirty="0">
                <a:solidFill>
                  <a:srgbClr val="00B050"/>
                </a:solidFill>
              </a:rPr>
              <a:t>malıyız.</a:t>
            </a:r>
          </a:p>
        </p:txBody>
      </p:sp>
    </p:spTree>
    <p:extLst>
      <p:ext uri="{BB962C8B-B14F-4D97-AF65-F5344CB8AC3E}">
        <p14:creationId xmlns:p14="http://schemas.microsoft.com/office/powerpoint/2010/main" val="4017954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08111" y="523220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dirty="0"/>
          </a:p>
          <a:p>
            <a:endParaRPr lang="tr-TR" sz="2400" dirty="0"/>
          </a:p>
        </p:txBody>
      </p:sp>
      <p:sp>
        <p:nvSpPr>
          <p:cNvPr id="5" name="Metin kutusu 4"/>
          <p:cNvSpPr txBox="1"/>
          <p:nvPr/>
        </p:nvSpPr>
        <p:spPr>
          <a:xfrm>
            <a:off x="1687977" y="523220"/>
            <a:ext cx="582524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Teşekkür Ederiz</a:t>
            </a:r>
            <a:r>
              <a:rPr lang="mr-IN" sz="5000" b="1" dirty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…</a:t>
            </a:r>
            <a:endParaRPr lang="tr-TR" sz="5000" b="1" dirty="0">
              <a:solidFill>
                <a:srgbClr val="FF0000"/>
              </a:solidFill>
              <a:latin typeface="Segoe Print" charset="0"/>
              <a:ea typeface="Segoe Print" charset="0"/>
              <a:cs typeface="Segoe Print" charset="0"/>
            </a:endParaRPr>
          </a:p>
        </p:txBody>
      </p:sp>
      <p:pic>
        <p:nvPicPr>
          <p:cNvPr id="6" name="Resim 5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7645" y="2067694"/>
            <a:ext cx="3766428" cy="1224136"/>
          </a:xfrm>
          <a:prstGeom prst="rect">
            <a:avLst/>
          </a:prstGeom>
        </p:spPr>
      </p:pic>
      <p:pic>
        <p:nvPicPr>
          <p:cNvPr id="8" name="Resim 7">
            <a:hlinkClick r:id="rId5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067694"/>
            <a:ext cx="3990230" cy="1001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5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1625</TotalTime>
  <Words>265</Words>
  <Application>Microsoft Macintosh PowerPoint</Application>
  <PresentationFormat>Ekran Gösterisi (16:9)</PresentationFormat>
  <Paragraphs>46</Paragraphs>
  <Slides>5</Slides>
  <Notes>5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Segoe Print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pasa</dc:creator>
  <cp:lastModifiedBy>Microsoft Office User</cp:lastModifiedBy>
  <cp:revision>125</cp:revision>
  <dcterms:created xsi:type="dcterms:W3CDTF">2013-01-27T12:21:31Z</dcterms:created>
  <dcterms:modified xsi:type="dcterms:W3CDTF">2021-03-24T21:14:09Z</dcterms:modified>
</cp:coreProperties>
</file>