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6" r:id="rId2"/>
    <p:sldId id="278" r:id="rId3"/>
    <p:sldId id="277" r:id="rId4"/>
    <p:sldId id="280" r:id="rId5"/>
    <p:sldId id="279" r:id="rId6"/>
    <p:sldId id="257" r:id="rId7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1" autoAdjust="0"/>
    <p:restoredTop sz="94696"/>
  </p:normalViewPr>
  <p:slideViewPr>
    <p:cSldViewPr>
      <p:cViewPr varScale="1">
        <p:scale>
          <a:sx n="140" d="100"/>
          <a:sy n="140" d="100"/>
        </p:scale>
        <p:origin x="864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4.04.2021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947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41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686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670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629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456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4.04.2021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anlamlarina-gore-fiill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499" y="400110"/>
            <a:ext cx="9001000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300" dirty="0"/>
              <a:t>Varlıkların bir zaman ve mekan kapsamı dahilinde bulundukları her türlü hareket, durum, oluş ve kılışları bildiren sözcüklere </a:t>
            </a:r>
            <a:r>
              <a:rPr lang="tr-TR" sz="2300" b="1" dirty="0"/>
              <a:t>fiil</a:t>
            </a:r>
            <a:r>
              <a:rPr lang="tr-TR" sz="2300" dirty="0"/>
              <a:t> denir.</a:t>
            </a:r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Fiiller mastar eki olan «-</a:t>
            </a:r>
            <a:r>
              <a:rPr lang="tr-TR" sz="2300" dirty="0" err="1"/>
              <a:t>mek</a:t>
            </a:r>
            <a:r>
              <a:rPr lang="tr-TR" sz="2300" dirty="0"/>
              <a:t>, -</a:t>
            </a:r>
            <a:r>
              <a:rPr lang="tr-TR" sz="2300" dirty="0" err="1"/>
              <a:t>mak</a:t>
            </a:r>
            <a:r>
              <a:rPr lang="tr-TR" sz="2300" dirty="0"/>
              <a:t>» ekini alırlar.</a:t>
            </a:r>
          </a:p>
          <a:p>
            <a:pPr algn="just"/>
            <a:r>
              <a:rPr lang="tr-TR" sz="2300" dirty="0"/>
              <a:t>Fiiller olumsuzluk eki olan «-me, -</a:t>
            </a:r>
            <a:r>
              <a:rPr lang="tr-TR" sz="2300" dirty="0" err="1"/>
              <a:t>ma</a:t>
            </a:r>
            <a:r>
              <a:rPr lang="tr-TR" sz="2300" dirty="0"/>
              <a:t>» ekini alırlar.</a:t>
            </a:r>
          </a:p>
          <a:p>
            <a:pPr algn="just"/>
            <a:endParaRPr lang="tr-TR" sz="23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Anlat-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Gel-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Sev-</a:t>
            </a:r>
            <a:endParaRPr lang="tr-TR" sz="2300" dirty="0"/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Fiilleri, içeriklerine yani </a:t>
            </a:r>
            <a:r>
              <a:rPr lang="tr-TR" sz="2300" b="1" dirty="0">
                <a:hlinkClick r:id="rId3"/>
              </a:rPr>
              <a:t>anlamlarına göre filleri</a:t>
            </a:r>
            <a:r>
              <a:rPr lang="tr-TR" sz="2300" dirty="0"/>
              <a:t> iş(kılış), oluş ve durum olmak üzere üç başlıkta inceleyebiliriz.</a:t>
            </a:r>
          </a:p>
        </p:txBody>
      </p:sp>
      <p:sp>
        <p:nvSpPr>
          <p:cNvPr id="6" name="2 Dikdörtgen">
            <a:extLst>
              <a:ext uri="{FF2B5EF4-FFF2-40B4-BE49-F238E27FC236}">
                <a16:creationId xmlns:a16="http://schemas.microsoft.com/office/drawing/2014/main" id="{F23651A0-43C0-8744-B2D6-04258CA0BCD8}"/>
              </a:ext>
            </a:extLst>
          </p:cNvPr>
          <p:cNvSpPr/>
          <p:nvPr/>
        </p:nvSpPr>
        <p:spPr>
          <a:xfrm>
            <a:off x="2940783" y="0"/>
            <a:ext cx="326243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ANLAMLARINA GÖRE FİİLLER</a:t>
            </a:r>
          </a:p>
        </p:txBody>
      </p:sp>
    </p:spTree>
    <p:extLst>
      <p:ext uri="{BB962C8B-B14F-4D97-AF65-F5344CB8AC3E}">
        <p14:creationId xmlns:p14="http://schemas.microsoft.com/office/powerpoint/2010/main" val="3047731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499" y="400110"/>
            <a:ext cx="9001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3000" b="1" dirty="0">
                <a:solidFill>
                  <a:srgbClr val="FF0000"/>
                </a:solidFill>
              </a:rPr>
              <a:t>Anlamına Göre Fiiller</a:t>
            </a:r>
          </a:p>
          <a:p>
            <a:pPr algn="just"/>
            <a:endParaRPr lang="tr-TR" sz="3000" dirty="0"/>
          </a:p>
          <a:p>
            <a:pPr marL="457200" indent="-457200" algn="just">
              <a:buAutoNum type="alphaLcParenR"/>
            </a:pPr>
            <a:r>
              <a:rPr lang="tr-TR" sz="3000" b="1" dirty="0">
                <a:solidFill>
                  <a:srgbClr val="0067FF"/>
                </a:solidFill>
              </a:rPr>
              <a:t>İş (Kılış) Fiilleri</a:t>
            </a:r>
          </a:p>
          <a:p>
            <a:pPr marL="457200" indent="-457200" algn="just">
              <a:buAutoNum type="alphaLcParenR"/>
            </a:pPr>
            <a:endParaRPr lang="tr-TR" sz="3000" b="1" dirty="0">
              <a:solidFill>
                <a:srgbClr val="0067FF"/>
              </a:solidFill>
            </a:endParaRPr>
          </a:p>
          <a:p>
            <a:pPr marL="457200" indent="-457200" algn="just">
              <a:buAutoNum type="alphaLcParenR"/>
            </a:pPr>
            <a:r>
              <a:rPr lang="tr-TR" sz="3000" b="1" dirty="0">
                <a:solidFill>
                  <a:srgbClr val="0067FF"/>
                </a:solidFill>
              </a:rPr>
              <a:t>Durum Fiilleri</a:t>
            </a:r>
          </a:p>
          <a:p>
            <a:pPr marL="457200" indent="-457200" algn="just">
              <a:buAutoNum type="alphaLcParenR"/>
            </a:pPr>
            <a:endParaRPr lang="tr-TR" sz="3000" b="1" dirty="0">
              <a:solidFill>
                <a:srgbClr val="0067FF"/>
              </a:solidFill>
            </a:endParaRPr>
          </a:p>
          <a:p>
            <a:pPr marL="457200" indent="-457200" algn="just">
              <a:buFontTx/>
              <a:buAutoNum type="alphaLcParenR"/>
            </a:pPr>
            <a:r>
              <a:rPr lang="tr-TR" sz="3000" b="1" dirty="0">
                <a:solidFill>
                  <a:srgbClr val="0067FF"/>
                </a:solidFill>
              </a:rPr>
              <a:t>Oluş Fiilleri</a:t>
            </a:r>
          </a:p>
          <a:p>
            <a:pPr marL="457200" indent="-457200" algn="just">
              <a:buAutoNum type="alphaLcParenR"/>
            </a:pPr>
            <a:endParaRPr lang="tr-TR" sz="3000" b="1" dirty="0">
              <a:solidFill>
                <a:srgbClr val="0067FF"/>
              </a:solidFill>
            </a:endParaRPr>
          </a:p>
        </p:txBody>
      </p:sp>
      <p:sp>
        <p:nvSpPr>
          <p:cNvPr id="6" name="2 Dikdörtgen">
            <a:extLst>
              <a:ext uri="{FF2B5EF4-FFF2-40B4-BE49-F238E27FC236}">
                <a16:creationId xmlns:a16="http://schemas.microsoft.com/office/drawing/2014/main" id="{F23651A0-43C0-8744-B2D6-04258CA0BCD8}"/>
              </a:ext>
            </a:extLst>
          </p:cNvPr>
          <p:cNvSpPr/>
          <p:nvPr/>
        </p:nvSpPr>
        <p:spPr>
          <a:xfrm>
            <a:off x="2940783" y="0"/>
            <a:ext cx="3262432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ANLAMLARINA GÖRE FİİLLER</a:t>
            </a:r>
          </a:p>
        </p:txBody>
      </p:sp>
    </p:spTree>
    <p:extLst>
      <p:ext uri="{BB962C8B-B14F-4D97-AF65-F5344CB8AC3E}">
        <p14:creationId xmlns:p14="http://schemas.microsoft.com/office/powerpoint/2010/main" val="3897256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51470"/>
            <a:ext cx="900100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300" b="1" dirty="0">
                <a:solidFill>
                  <a:srgbClr val="0067FF"/>
                </a:solidFill>
              </a:rPr>
              <a:t>İş (Kılış) Fiilleri:</a:t>
            </a:r>
          </a:p>
          <a:p>
            <a:pPr algn="just"/>
            <a:r>
              <a:rPr lang="tr-TR" sz="2300" dirty="0"/>
              <a:t>Bir hareketi anlatan fiillerdir. Bu hareketi (işi) yapan bir özne ve bu işten etkilenen nesne vardır</a:t>
            </a:r>
          </a:p>
          <a:p>
            <a:pPr algn="just"/>
            <a:endParaRPr lang="tr-TR" sz="2300" dirty="0"/>
          </a:p>
          <a:p>
            <a:pPr algn="just"/>
            <a:r>
              <a:rPr lang="tr-TR" sz="2300" dirty="0"/>
              <a:t>👉 “Neyi, kimi” sorularına cevap verirler.</a:t>
            </a:r>
          </a:p>
          <a:p>
            <a:pPr algn="just"/>
            <a:r>
              <a:rPr lang="tr-TR" sz="2300" dirty="0"/>
              <a:t>👉 Fiilin önüne “Onu” sözcüğünü getirdiğimizde anlamlı olur.</a:t>
            </a:r>
          </a:p>
          <a:p>
            <a:pPr algn="just"/>
            <a:endParaRPr lang="tr-TR" sz="2300" dirty="0"/>
          </a:p>
          <a:p>
            <a:pPr algn="just"/>
            <a:r>
              <a:rPr lang="tr-TR" sz="2200" dirty="0"/>
              <a:t>Şampiyonluk maçını tekrar seyretti.</a:t>
            </a:r>
          </a:p>
          <a:p>
            <a:pPr algn="just"/>
            <a:endParaRPr lang="tr-TR" sz="2200" dirty="0"/>
          </a:p>
          <a:p>
            <a:r>
              <a:rPr lang="tr-TR" sz="2200" dirty="0"/>
              <a:t>-Beslemek</a:t>
            </a:r>
            <a:br>
              <a:rPr lang="tr-TR" sz="2200" dirty="0"/>
            </a:br>
            <a:r>
              <a:rPr lang="tr-TR" sz="2200" dirty="0"/>
              <a:t>-Okumak</a:t>
            </a:r>
            <a:br>
              <a:rPr lang="tr-TR" sz="2200" dirty="0"/>
            </a:br>
            <a:r>
              <a:rPr lang="tr-TR" sz="2200" dirty="0"/>
              <a:t>-Atmak</a:t>
            </a:r>
            <a:br>
              <a:rPr lang="tr-TR" sz="2200" dirty="0"/>
            </a:br>
            <a:r>
              <a:rPr lang="tr-TR" sz="2200" dirty="0"/>
              <a:t>-Sevmek</a:t>
            </a:r>
            <a:br>
              <a:rPr lang="tr-TR" sz="2200" dirty="0"/>
            </a:br>
            <a:r>
              <a:rPr lang="tr-TR" sz="2200" dirty="0"/>
              <a:t>-Satmak</a:t>
            </a:r>
          </a:p>
        </p:txBody>
      </p:sp>
    </p:spTree>
    <p:extLst>
      <p:ext uri="{BB962C8B-B14F-4D97-AF65-F5344CB8AC3E}">
        <p14:creationId xmlns:p14="http://schemas.microsoft.com/office/powerpoint/2010/main" val="3926652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30894"/>
            <a:ext cx="90010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300" b="1" dirty="0">
                <a:solidFill>
                  <a:srgbClr val="0067FF"/>
                </a:solidFill>
              </a:rPr>
              <a:t>Durum Fiilleri:</a:t>
            </a:r>
          </a:p>
          <a:p>
            <a:r>
              <a:rPr lang="tr-TR" sz="2300" dirty="0"/>
              <a:t>Fiilde belirtilen hareketin bir özne tarafından herhangi bir nesneyi etkilemeden yapılmasına “Durum fiili” denir. Yani nesneye ihtiyaç duymayan fiillerdir.</a:t>
            </a:r>
          </a:p>
          <a:p>
            <a:endParaRPr lang="tr-TR" sz="2300" dirty="0"/>
          </a:p>
          <a:p>
            <a:r>
              <a:rPr lang="tr-TR" sz="2300" dirty="0"/>
              <a:t>👉 Nesne alamadıklarından </a:t>
            </a:r>
            <a:r>
              <a:rPr lang="tr-TR" sz="2300" dirty="0" err="1"/>
              <a:t>geçişsizdir</a:t>
            </a:r>
            <a:r>
              <a:rPr lang="tr-TR" sz="2300" dirty="0"/>
              <a:t>.</a:t>
            </a:r>
            <a:br>
              <a:rPr lang="tr-TR" sz="2300" dirty="0"/>
            </a:br>
            <a:r>
              <a:rPr lang="tr-TR" sz="2300" dirty="0"/>
              <a:t>👉 “Neyi, kimi” sorularına cevap vermez.</a:t>
            </a:r>
          </a:p>
          <a:p>
            <a:pPr algn="just"/>
            <a:r>
              <a:rPr lang="tr-TR" sz="2300" dirty="0"/>
              <a:t>👉 Fiilin önüne “Onu” sözcüğü gelmez.</a:t>
            </a:r>
          </a:p>
          <a:p>
            <a:pPr algn="just"/>
            <a:endParaRPr lang="tr-TR" sz="2300" dirty="0"/>
          </a:p>
          <a:p>
            <a:pPr algn="just"/>
            <a:r>
              <a:rPr lang="tr-TR" sz="2000" dirty="0"/>
              <a:t>Onu görünce hiç durmadan ağladı.</a:t>
            </a:r>
          </a:p>
          <a:p>
            <a:pPr algn="just"/>
            <a:r>
              <a:rPr lang="tr-TR" sz="2000" dirty="0"/>
              <a:t>Okula kadar yürüdü.</a:t>
            </a:r>
          </a:p>
          <a:p>
            <a:pPr algn="just"/>
            <a:r>
              <a:rPr lang="tr-TR" sz="2000" dirty="0"/>
              <a:t>-Gül(</a:t>
            </a:r>
            <a:r>
              <a:rPr lang="tr-TR" sz="2000" dirty="0" err="1"/>
              <a:t>mek</a:t>
            </a:r>
            <a:r>
              <a:rPr lang="tr-TR" sz="2000" dirty="0"/>
              <a:t>)</a:t>
            </a:r>
          </a:p>
          <a:p>
            <a:pPr algn="just"/>
            <a:r>
              <a:rPr lang="tr-TR" sz="2000" dirty="0"/>
              <a:t>-Üşü(</a:t>
            </a:r>
            <a:r>
              <a:rPr lang="tr-TR" sz="2000" dirty="0" err="1"/>
              <a:t>mek</a:t>
            </a:r>
            <a:r>
              <a:rPr lang="tr-TR" sz="2000" dirty="0"/>
              <a:t>)</a:t>
            </a:r>
          </a:p>
          <a:p>
            <a:pPr algn="just"/>
            <a:r>
              <a:rPr lang="tr-TR" sz="2000" dirty="0"/>
              <a:t>-Kal(</a:t>
            </a:r>
            <a:r>
              <a:rPr lang="tr-TR" sz="2000" dirty="0" err="1"/>
              <a:t>mak</a:t>
            </a:r>
            <a:r>
              <a:rPr lang="tr-TR" sz="2000" dirty="0"/>
              <a:t>)</a:t>
            </a:r>
          </a:p>
          <a:p>
            <a:pPr algn="just"/>
            <a:r>
              <a:rPr lang="tr-TR" sz="2000" dirty="0"/>
              <a:t>-Bak(</a:t>
            </a:r>
            <a:r>
              <a:rPr lang="tr-TR" sz="2000" dirty="0" err="1"/>
              <a:t>mak</a:t>
            </a:r>
            <a:r>
              <a:rPr lang="tr-TR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6161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71500" y="30894"/>
            <a:ext cx="90010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300" b="1" dirty="0">
                <a:solidFill>
                  <a:srgbClr val="0067FF"/>
                </a:solidFill>
              </a:rPr>
              <a:t>Oluş Fiilleri:</a:t>
            </a:r>
          </a:p>
          <a:p>
            <a:r>
              <a:rPr lang="tr-TR" sz="2300" dirty="0"/>
              <a:t>Zaman içinde bir varlıkta kendiliğinden gerçekleşen değişikliği ifade eden fiillerdir.</a:t>
            </a:r>
          </a:p>
          <a:p>
            <a:endParaRPr lang="tr-TR" sz="2300" dirty="0"/>
          </a:p>
          <a:p>
            <a:r>
              <a:rPr lang="tr-TR" sz="2300" dirty="0"/>
              <a:t>👉 Nesne alamadıklarından </a:t>
            </a:r>
            <a:r>
              <a:rPr lang="tr-TR" sz="2300" dirty="0" err="1"/>
              <a:t>geçişsizdir</a:t>
            </a:r>
            <a:r>
              <a:rPr lang="tr-TR" sz="2300" dirty="0"/>
              <a:t>.</a:t>
            </a:r>
            <a:br>
              <a:rPr lang="tr-TR" sz="2300" dirty="0"/>
            </a:br>
            <a:r>
              <a:rPr lang="tr-TR" sz="2300" dirty="0"/>
              <a:t>👉 “Neyi, kimi” sorularına cevap vermez.</a:t>
            </a:r>
          </a:p>
          <a:p>
            <a:pPr algn="just"/>
            <a:r>
              <a:rPr lang="tr-TR" sz="2300" dirty="0"/>
              <a:t>👉 Fiilin önüne “Onu” sözcüğü gelmez.</a:t>
            </a:r>
          </a:p>
          <a:p>
            <a:pPr algn="just"/>
            <a:endParaRPr lang="tr-TR" sz="2300" dirty="0"/>
          </a:p>
          <a:p>
            <a:pPr algn="just"/>
            <a:r>
              <a:rPr lang="tr-TR" sz="2000" dirty="0"/>
              <a:t>Masada unuttuğumuz ekmekler bayatladı.</a:t>
            </a:r>
          </a:p>
          <a:p>
            <a:pPr algn="just"/>
            <a:r>
              <a:rPr lang="tr-TR" sz="2000" dirty="0"/>
              <a:t>Sigara içmekten tırnaklar sarardı.</a:t>
            </a:r>
          </a:p>
          <a:p>
            <a:r>
              <a:rPr lang="tr-TR" sz="2000" dirty="0"/>
              <a:t>-Morar(</a:t>
            </a:r>
            <a:r>
              <a:rPr lang="tr-TR" sz="2000" dirty="0" err="1"/>
              <a:t>mak</a:t>
            </a:r>
            <a:r>
              <a:rPr lang="tr-TR" sz="2000" dirty="0"/>
              <a:t>)</a:t>
            </a:r>
            <a:br>
              <a:rPr lang="tr-TR" sz="2000" dirty="0"/>
            </a:br>
            <a:r>
              <a:rPr lang="tr-TR" sz="2000" dirty="0"/>
              <a:t>-Paslan(</a:t>
            </a:r>
            <a:r>
              <a:rPr lang="tr-TR" sz="2000" dirty="0" err="1"/>
              <a:t>mak</a:t>
            </a:r>
            <a:r>
              <a:rPr lang="tr-TR" sz="2000" dirty="0"/>
              <a:t>)</a:t>
            </a:r>
          </a:p>
          <a:p>
            <a:r>
              <a:rPr lang="tr-TR" sz="2000" dirty="0"/>
              <a:t>-Küflen(</a:t>
            </a:r>
            <a:r>
              <a:rPr lang="tr-TR" sz="2000" dirty="0" err="1"/>
              <a:t>mek</a:t>
            </a:r>
            <a:r>
              <a:rPr lang="tr-TR" sz="2000" dirty="0"/>
              <a:t>)</a:t>
            </a:r>
            <a:br>
              <a:rPr lang="tr-TR" sz="2000" dirty="0"/>
            </a:br>
            <a:r>
              <a:rPr lang="tr-TR" sz="2000" dirty="0"/>
              <a:t>-Büyü(</a:t>
            </a:r>
            <a:r>
              <a:rPr lang="tr-TR" sz="2000" dirty="0" err="1"/>
              <a:t>mek</a:t>
            </a:r>
            <a:r>
              <a:rPr lang="tr-TR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832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77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315</Words>
  <Application>Microsoft Macintosh PowerPoint</Application>
  <PresentationFormat>Ekran Gösterisi (16:9)</PresentationFormat>
  <Paragraphs>57</Paragraphs>
  <Slides>6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120</cp:revision>
  <dcterms:created xsi:type="dcterms:W3CDTF">2013-01-27T12:21:31Z</dcterms:created>
  <dcterms:modified xsi:type="dcterms:W3CDTF">2021-04-04T19:31:53Z</dcterms:modified>
</cp:coreProperties>
</file>