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57" r:id="rId16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1" autoAdjust="0"/>
    <p:restoredTop sz="94696"/>
  </p:normalViewPr>
  <p:slideViewPr>
    <p:cSldViewPr>
      <p:cViewPr varScale="1">
        <p:scale>
          <a:sx n="140" d="100"/>
          <a:sy n="140" d="100"/>
        </p:scale>
        <p:origin x="86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10.04.2021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9473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9541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9838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4181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47645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29779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456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0127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2557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1824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0279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65246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8547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08911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4568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10.04.2021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10.04.2021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10.04.2021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10.04.2021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10.04.2021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10.04.2021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10.04.2021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geleneksel-turk-tiyatros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meddah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edebiyatciyim.com/" TargetMode="Externa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karagoz-oyunu-karagoz-oyununun-ozellikleri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orta-oyunu-ve-ozellikleri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339502"/>
            <a:ext cx="9001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Göstermeye bağlı bir metin türü olan tiyatro, sahnede canlandırılmak için yazılan eserler olarak değerlendirilebilir. 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Amaç insanı insana, insanla anlatmak olan tiyatronun Türk edebiyatında gelişimi “</a:t>
            </a:r>
            <a:r>
              <a:rPr lang="tr-TR" sz="2400" dirty="0">
                <a:hlinkClick r:id="rId3"/>
              </a:rPr>
              <a:t>Geleneksel Türk Tiyatrosu</a:t>
            </a:r>
            <a:r>
              <a:rPr lang="tr-TR" sz="2400" dirty="0"/>
              <a:t>” ve “Modern Tiyatro” olmak üzere iki başlıkta incelenmektedir.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Modern tiyatronun dışında kalarak kökeni eski inanç ve geleneklere dayalı olan göstermelik türlere genel olarak “Geleneksel Türk Tiyatrosu” denilmektedir.</a:t>
            </a:r>
          </a:p>
        </p:txBody>
      </p:sp>
      <p:sp>
        <p:nvSpPr>
          <p:cNvPr id="6" name="2 Dikdörtgen">
            <a:extLst>
              <a:ext uri="{FF2B5EF4-FFF2-40B4-BE49-F238E27FC236}">
                <a16:creationId xmlns:a16="http://schemas.microsoft.com/office/drawing/2014/main" id="{F23651A0-43C0-8744-B2D6-04258CA0BCD8}"/>
              </a:ext>
            </a:extLst>
          </p:cNvPr>
          <p:cNvSpPr/>
          <p:nvPr/>
        </p:nvSpPr>
        <p:spPr>
          <a:xfrm>
            <a:off x="2891026" y="3462"/>
            <a:ext cx="3361946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GELENEKSEL TÜRK TİYATROSU</a:t>
            </a:r>
          </a:p>
        </p:txBody>
      </p:sp>
    </p:spTree>
    <p:extLst>
      <p:ext uri="{BB962C8B-B14F-4D97-AF65-F5344CB8AC3E}">
        <p14:creationId xmlns:p14="http://schemas.microsoft.com/office/powerpoint/2010/main" val="304773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500" y="51470"/>
            <a:ext cx="9001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Orta Oyunu Kişileri:</a:t>
            </a: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Oyunun merkezinde iki oyuncu bulunmaktadır: 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Pişekar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ve 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Kavuklu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Kavuklu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; okumamış, kelimeleri doğru telaffuz edemeyip sözleri yanlış ve ters anlayan bir tipi temsil eder. Bu anlamda Kavuklu, 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Karagöz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’ün karşılığıdır.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Pişekar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; öğrenim görmüş, aydın, görgü kurallarına sahip bir tipi temsil eder. Bu özellikleriyle Pişekar, 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Hacivat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’ın karşılığıdır.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Pişekar ve Kavuklu dışında 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Zenne, Yahudi, Acem, </a:t>
            </a:r>
            <a:r>
              <a:rPr lang="tr-TR" sz="2400" dirty="0" err="1">
                <a:solidFill>
                  <a:srgbClr val="0067FF"/>
                </a:solidFill>
                <a:latin typeface="Times New Roman" panose="02020603050405020304" pitchFamily="18" charset="0"/>
              </a:rPr>
              <a:t>Kürt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, Rumelili, Arnavut, Ermeni, Kayserili, Frenk, </a:t>
            </a:r>
            <a:r>
              <a:rPr lang="tr-TR" sz="2400" dirty="0" err="1">
                <a:solidFill>
                  <a:srgbClr val="0067FF"/>
                </a:solidFill>
                <a:latin typeface="Times New Roman" panose="02020603050405020304" pitchFamily="18" charset="0"/>
              </a:rPr>
              <a:t>Çelebi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, Muhacir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gibi kişiler de bulunmaktadır.</a:t>
            </a:r>
          </a:p>
        </p:txBody>
      </p:sp>
    </p:spTree>
    <p:extLst>
      <p:ext uri="{BB962C8B-B14F-4D97-AF65-F5344CB8AC3E}">
        <p14:creationId xmlns:p14="http://schemas.microsoft.com/office/powerpoint/2010/main" val="71295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56" y="-92546"/>
            <a:ext cx="9001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Orta Oyunu Bölümleri:</a:t>
            </a: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tr-TR" sz="2400" b="1" dirty="0">
                <a:solidFill>
                  <a:srgbClr val="0067FF"/>
                </a:solidFill>
                <a:latin typeface="Times New Roman" panose="02020603050405020304" pitchFamily="18" charset="0"/>
              </a:rPr>
              <a:t>Mukaddime (Giriş):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 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Zurnacının Pişekar havası çalmasıyla Pişekar’ın sahneye çıkıp seyircileri selamlaması ve aynı şekilde </a:t>
            </a:r>
            <a:r>
              <a:rPr lang="tr-TR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Kavuklu’nun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sahneye çıktığı bölümdür.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b="1" dirty="0">
                <a:solidFill>
                  <a:srgbClr val="0067FF"/>
                </a:solidFill>
                <a:latin typeface="Times New Roman" panose="02020603050405020304" pitchFamily="18" charset="0"/>
              </a:rPr>
              <a:t>Muhavere (Söyleşme):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 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Pişekar ve </a:t>
            </a:r>
            <a:r>
              <a:rPr lang="tr-TR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Kavuklu’nun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karşılıklı konuşup güldürdükleri bölümdür. Burada, Kavuklu görmüş olduğu bir rüyayı sanki başından geçmiş bir olay gibi anlatır.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b="1" dirty="0">
                <a:solidFill>
                  <a:srgbClr val="0067FF"/>
                </a:solidFill>
                <a:latin typeface="Times New Roman" panose="02020603050405020304" pitchFamily="18" charset="0"/>
              </a:rPr>
              <a:t>Fasıl: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 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Asıl oyunun sahnelendiği ve diğer kişilerin de dahil olduğu bölümdür.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b="1" dirty="0">
                <a:solidFill>
                  <a:srgbClr val="0067FF"/>
                </a:solidFill>
                <a:latin typeface="Times New Roman" panose="02020603050405020304" pitchFamily="18" charset="0"/>
              </a:rPr>
              <a:t>Bitiş: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 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Kavuklu ile Pişekar’ın kısa bir şekilde karşılıklı olarak konuştukları ve oyunu bitirdikleri bölümdür.</a:t>
            </a:r>
          </a:p>
        </p:txBody>
      </p:sp>
    </p:spTree>
    <p:extLst>
      <p:ext uri="{BB962C8B-B14F-4D97-AF65-F5344CB8AC3E}">
        <p14:creationId xmlns:p14="http://schemas.microsoft.com/office/powerpoint/2010/main" val="416226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500" y="51470"/>
            <a:ext cx="9001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  <a:latin typeface="Helvetica" pitchFamily="2" charset="0"/>
              </a:rPr>
              <a:t>Meddah</a:t>
            </a:r>
          </a:p>
          <a:p>
            <a:endParaRPr lang="tr-TR" sz="2400" dirty="0">
              <a:solidFill>
                <a:srgbClr val="FF0000"/>
              </a:solidFill>
              <a:latin typeface="Helvetica" pitchFamily="2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Yüksekçe bir yerde topluluk karşısında taklit, güldürü gibi tekniklere dayanarak hikaye anlatan kişiye 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meddah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 denir.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Meddah yüksek bir yere oturur; gündelik hayattan, efsanelerden ve masallardan alıntıladığı hikayeleri 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güldürü unsurlarıyla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anlatır.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Meddah, hikayelerini anlatırken 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diyalog, taklit, kişileştirme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gibi tekniklere başvurur.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Hikayeleri anlatırken ilgili karakterlerin seslerini, mimiklerini ve hareketlerini canlandırır.</a:t>
            </a:r>
          </a:p>
        </p:txBody>
      </p:sp>
    </p:spTree>
    <p:extLst>
      <p:ext uri="{BB962C8B-B14F-4D97-AF65-F5344CB8AC3E}">
        <p14:creationId xmlns:p14="http://schemas.microsoft.com/office/powerpoint/2010/main" val="428399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500" y="51470"/>
            <a:ext cx="9001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  <a:latin typeface="Helvetica" pitchFamily="2" charset="0"/>
              </a:rPr>
              <a:t>Meddah</a:t>
            </a:r>
          </a:p>
          <a:p>
            <a:endParaRPr lang="tr-TR" sz="2400" dirty="0">
              <a:solidFill>
                <a:srgbClr val="FF0000"/>
              </a:solidFill>
              <a:latin typeface="Helvetica" pitchFamily="2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Tek başına gösterisini yapan meddah, tüm kişilikleri kendi üzerinde toplayan bir oyuncu olarak yorumlanabilir.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Dekor olarak genellikle bir 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sandalye, mendil ve değnek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kullanılır.</a:t>
            </a:r>
          </a:p>
        </p:txBody>
      </p:sp>
    </p:spTree>
    <p:extLst>
      <p:ext uri="{BB962C8B-B14F-4D97-AF65-F5344CB8AC3E}">
        <p14:creationId xmlns:p14="http://schemas.microsoft.com/office/powerpoint/2010/main" val="10708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500" y="51470"/>
            <a:ext cx="9001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  <a:latin typeface="Helvetica" pitchFamily="2" charset="0"/>
              </a:rPr>
              <a:t>Köy Seyirlik Oyunu</a:t>
            </a: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Geleneksel Türk tiyatrosunun en ilkel ve basit hali olan 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köy seyirlik oyunları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; perde, dekor, kostüm ve aksesuar olmadan kırsal kesimlerde oynanır.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Düğün, bayram ve köylerin özel günlerinde o bölgedeki yetenekli kişilerin sergiledikleri oyunlardır.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Köy halkı, yaşadıkları herhangi bir olayı ya da sıkıntıyı 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taklitler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ve 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ağız özellikleriyle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güldürü haline getirerek herhangi bir meydanda sergiler.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Genellikle eleştirel bir tutumla oynanan köy seyirlik oyunlarında 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alaycı bir üslup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vardır.</a:t>
            </a:r>
          </a:p>
        </p:txBody>
      </p:sp>
    </p:spTree>
    <p:extLst>
      <p:ext uri="{BB962C8B-B14F-4D97-AF65-F5344CB8AC3E}">
        <p14:creationId xmlns:p14="http://schemas.microsoft.com/office/powerpoint/2010/main" val="11515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7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339502"/>
            <a:ext cx="9001000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300" dirty="0"/>
              <a:t>→ Bir yazılı metne dayanmaz, yani bu oyunlar doğaçlama olarak oynanır.</a:t>
            </a:r>
          </a:p>
          <a:p>
            <a:endParaRPr lang="tr-TR" sz="2300" dirty="0"/>
          </a:p>
          <a:p>
            <a:r>
              <a:rPr lang="tr-TR" sz="2300" dirty="0"/>
              <a:t>→ Sözlü edebiyat ürünleri olarak kabul edilir.</a:t>
            </a:r>
          </a:p>
          <a:p>
            <a:endParaRPr lang="tr-TR" sz="2300" dirty="0"/>
          </a:p>
          <a:p>
            <a:r>
              <a:rPr lang="tr-TR" sz="2300" dirty="0"/>
              <a:t>→ Bu gösteriler şarkı, dans ve söz oyunlarına dayanmaktadır.</a:t>
            </a:r>
          </a:p>
          <a:p>
            <a:endParaRPr lang="tr-TR" sz="2300" dirty="0"/>
          </a:p>
          <a:p>
            <a:r>
              <a:rPr lang="tr-TR" sz="2300" dirty="0"/>
              <a:t>→ Ana unsur olarak güldürü ön plana çıkmakla birlikte ders ve öğüt verici bir yönü de vardır.</a:t>
            </a:r>
          </a:p>
          <a:p>
            <a:endParaRPr lang="tr-TR" sz="2300" dirty="0"/>
          </a:p>
          <a:p>
            <a:r>
              <a:rPr lang="tr-TR" sz="2300" dirty="0"/>
              <a:t>→ Modern tiyatroda olan sahne, kostüm, dekor ve ışık gibi teknik unsurlar geleneksel tiyatroda yok denecek kadar azdır.</a:t>
            </a:r>
          </a:p>
        </p:txBody>
      </p:sp>
      <p:sp>
        <p:nvSpPr>
          <p:cNvPr id="6" name="2 Dikdörtgen">
            <a:extLst>
              <a:ext uri="{FF2B5EF4-FFF2-40B4-BE49-F238E27FC236}">
                <a16:creationId xmlns:a16="http://schemas.microsoft.com/office/drawing/2014/main" id="{F23651A0-43C0-8744-B2D6-04258CA0BCD8}"/>
              </a:ext>
            </a:extLst>
          </p:cNvPr>
          <p:cNvSpPr/>
          <p:nvPr/>
        </p:nvSpPr>
        <p:spPr>
          <a:xfrm>
            <a:off x="2891026" y="3462"/>
            <a:ext cx="3361946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GELENEKSEL TÜRK TİYATROSU</a:t>
            </a:r>
          </a:p>
        </p:txBody>
      </p:sp>
    </p:spTree>
    <p:extLst>
      <p:ext uri="{BB962C8B-B14F-4D97-AF65-F5344CB8AC3E}">
        <p14:creationId xmlns:p14="http://schemas.microsoft.com/office/powerpoint/2010/main" val="279429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339502"/>
            <a:ext cx="90010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300" b="1" dirty="0">
                <a:solidFill>
                  <a:srgbClr val="FF0000"/>
                </a:solidFill>
              </a:rPr>
              <a:t>GELENEKSEL TÜRK TİYATROSU</a:t>
            </a:r>
          </a:p>
          <a:p>
            <a:endParaRPr lang="tr-TR" sz="2300" b="1" dirty="0">
              <a:solidFill>
                <a:srgbClr val="0067FF"/>
              </a:solidFill>
            </a:endParaRPr>
          </a:p>
          <a:p>
            <a:pPr marL="457200" indent="-457200">
              <a:buAutoNum type="arabicParenR"/>
            </a:pPr>
            <a:r>
              <a:rPr lang="tr-TR" sz="2300" b="1" dirty="0">
                <a:solidFill>
                  <a:srgbClr val="0067FF"/>
                </a:solidFill>
              </a:rPr>
              <a:t>Karagöz</a:t>
            </a:r>
          </a:p>
          <a:p>
            <a:pPr marL="457200" indent="-457200">
              <a:buAutoNum type="arabicParenR"/>
            </a:pPr>
            <a:endParaRPr lang="tr-TR" sz="2300" b="1" dirty="0">
              <a:solidFill>
                <a:srgbClr val="0067FF"/>
              </a:solidFill>
            </a:endParaRPr>
          </a:p>
          <a:p>
            <a:pPr marL="457200" indent="-457200">
              <a:buAutoNum type="arabicParenR"/>
            </a:pPr>
            <a:r>
              <a:rPr lang="tr-TR" sz="2300" b="1" dirty="0">
                <a:solidFill>
                  <a:srgbClr val="0067FF"/>
                </a:solidFill>
              </a:rPr>
              <a:t>Orta Oyunu</a:t>
            </a:r>
          </a:p>
          <a:p>
            <a:pPr marL="457200" indent="-457200">
              <a:buAutoNum type="arabicParenR"/>
            </a:pPr>
            <a:endParaRPr lang="tr-TR" sz="2300" b="1" dirty="0">
              <a:solidFill>
                <a:srgbClr val="0067FF"/>
              </a:solidFill>
            </a:endParaRPr>
          </a:p>
          <a:p>
            <a:pPr marL="457200" indent="-457200">
              <a:buAutoNum type="arabicParenR"/>
            </a:pPr>
            <a:r>
              <a:rPr lang="tr-TR" sz="2300" b="1" dirty="0">
                <a:solidFill>
                  <a:srgbClr val="0067FF"/>
                </a:solidFill>
              </a:rPr>
              <a:t>Meddah</a:t>
            </a:r>
          </a:p>
          <a:p>
            <a:pPr marL="457200" indent="-457200">
              <a:buAutoNum type="arabicParenR"/>
            </a:pPr>
            <a:endParaRPr lang="tr-TR" sz="2300" b="1" dirty="0">
              <a:solidFill>
                <a:srgbClr val="0067FF"/>
              </a:solidFill>
            </a:endParaRPr>
          </a:p>
          <a:p>
            <a:pPr marL="457200" indent="-457200">
              <a:buAutoNum type="arabicParenR"/>
            </a:pPr>
            <a:r>
              <a:rPr lang="tr-TR" sz="2300" b="1" dirty="0">
                <a:solidFill>
                  <a:srgbClr val="0067FF"/>
                </a:solidFill>
              </a:rPr>
              <a:t>Köy Seyirlik Oyunları</a:t>
            </a:r>
          </a:p>
        </p:txBody>
      </p:sp>
    </p:spTree>
    <p:extLst>
      <p:ext uri="{BB962C8B-B14F-4D97-AF65-F5344CB8AC3E}">
        <p14:creationId xmlns:p14="http://schemas.microsoft.com/office/powerpoint/2010/main" val="370444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500" y="51470"/>
            <a:ext cx="9001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  <a:latin typeface="Helvetica" pitchFamily="2" charset="0"/>
              </a:rPr>
              <a:t>Karagöz</a:t>
            </a:r>
          </a:p>
          <a:p>
            <a:endParaRPr lang="tr-TR" sz="2400" dirty="0">
              <a:solidFill>
                <a:srgbClr val="333333"/>
              </a:solidFill>
              <a:latin typeface="Helvetica" pitchFamily="2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Bir gölge oyunu olan 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  <a:hlinkClick r:id="rId3"/>
              </a:rPr>
              <a:t>Karagöz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, deriden kesilmiş tasvirlere ışık yansıtılmasıyla sahnelenen bir tiyatro çeşididir.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Karagöz, perdenin arkasında bulunan 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hayali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ya da 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hayalbaz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tarafından oynatılmakla birlikte yine hayalbaz tarafından seslendirilir.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Oyunda hayaliye yardım eden, tef çalarak şarkı söyleyen kişiye de 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yardak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denir.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Bu oyunun kurucusu 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Şeyh </a:t>
            </a:r>
            <a:r>
              <a:rPr lang="tr-TR" sz="2400" dirty="0" err="1">
                <a:solidFill>
                  <a:srgbClr val="0067FF"/>
                </a:solidFill>
                <a:latin typeface="Times New Roman" panose="02020603050405020304" pitchFamily="18" charset="0"/>
              </a:rPr>
              <a:t>Küşteri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olduğundan sahne de </a:t>
            </a:r>
            <a:r>
              <a:rPr lang="tr-TR" sz="2400" dirty="0" err="1">
                <a:solidFill>
                  <a:srgbClr val="0067FF"/>
                </a:solidFill>
                <a:latin typeface="Times New Roman" panose="02020603050405020304" pitchFamily="18" charset="0"/>
              </a:rPr>
              <a:t>Küşteri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 meydanı 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olarak adlandırılmaktadır.</a:t>
            </a:r>
          </a:p>
        </p:txBody>
      </p:sp>
    </p:spTree>
    <p:extLst>
      <p:ext uri="{BB962C8B-B14F-4D97-AF65-F5344CB8AC3E}">
        <p14:creationId xmlns:p14="http://schemas.microsoft.com/office/powerpoint/2010/main" val="70945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500" y="51470"/>
            <a:ext cx="9001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  <a:latin typeface="Helvetica" pitchFamily="2" charset="0"/>
              </a:rPr>
              <a:t>Karagöz</a:t>
            </a:r>
          </a:p>
          <a:p>
            <a:endParaRPr lang="tr-TR" sz="2400" dirty="0">
              <a:solidFill>
                <a:srgbClr val="333333"/>
              </a:solidFill>
              <a:latin typeface="Helvetica" pitchFamily="2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Türk halk geleneğinin önemli bir unsuru olan Karagöz oyunun kaynağı hakkında çeşitli rivayetler bulunmaktadır.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Karagöz oyunları yazılı bir metne dayanmaz, oyun 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doğaçlama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olarak sahnelenir.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Oyun, ağırlıklı olarak 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Karagöz ile Hacivat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arasındaki diyaloglardan oluşmaktadır.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Güldürü ağırlıklı olan oyunda en önemli güldürü unsuru Karagöz’ün her şeyi yanlış anlamasına dayanmaktadır.</a:t>
            </a:r>
          </a:p>
        </p:txBody>
      </p:sp>
    </p:spTree>
    <p:extLst>
      <p:ext uri="{BB962C8B-B14F-4D97-AF65-F5344CB8AC3E}">
        <p14:creationId xmlns:p14="http://schemas.microsoft.com/office/powerpoint/2010/main" val="169119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500" y="51470"/>
            <a:ext cx="9001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Karagöz Oyuncuları:</a:t>
            </a:r>
            <a:endParaRPr lang="tr-TR" sz="2400" dirty="0">
              <a:solidFill>
                <a:srgbClr val="FF0000"/>
              </a:solidFill>
            </a:endParaRPr>
          </a:p>
          <a:p>
            <a:r>
              <a:rPr lang="tr-TR" sz="2400" dirty="0"/>
              <a:t>Oyunun merkezinde iki oyuncu bulunmaktadır: </a:t>
            </a:r>
            <a:r>
              <a:rPr lang="tr-TR" sz="2400" dirty="0">
                <a:solidFill>
                  <a:srgbClr val="0067FF"/>
                </a:solidFill>
              </a:rPr>
              <a:t>Karagöz</a:t>
            </a:r>
            <a:r>
              <a:rPr lang="tr-TR" sz="2400" dirty="0"/>
              <a:t> ve </a:t>
            </a:r>
            <a:r>
              <a:rPr lang="tr-TR" sz="2400" dirty="0">
                <a:solidFill>
                  <a:srgbClr val="0067FF"/>
                </a:solidFill>
              </a:rPr>
              <a:t>Hacivat</a:t>
            </a:r>
          </a:p>
          <a:p>
            <a:endParaRPr lang="tr-TR" sz="2400" dirty="0"/>
          </a:p>
          <a:p>
            <a:r>
              <a:rPr lang="tr-TR" sz="2400" dirty="0"/>
              <a:t>Karagöz; okumamış, halk ağzıyla konuşan, söylenen birçok sözü ve kelimeyi yanlış anlayıp ters anlamlar yükleyen bir tiptir.</a:t>
            </a:r>
          </a:p>
          <a:p>
            <a:endParaRPr lang="tr-TR" sz="2400" dirty="0"/>
          </a:p>
          <a:p>
            <a:r>
              <a:rPr lang="tr-TR" sz="2400" dirty="0"/>
              <a:t>Hacivat ise öğrenim görmüş, medrese diliyle konuşan, bilimle ilgilenen ve görgü kurallarına uyarak çevresini etkileyen bir tiptir.</a:t>
            </a:r>
          </a:p>
          <a:p>
            <a:endParaRPr lang="tr-TR" sz="2400" dirty="0"/>
          </a:p>
          <a:p>
            <a:r>
              <a:rPr lang="tr-TR" sz="2400" dirty="0"/>
              <a:t>Bunların dışında </a:t>
            </a:r>
            <a:r>
              <a:rPr lang="tr-TR" sz="2400" dirty="0">
                <a:solidFill>
                  <a:srgbClr val="0067FF"/>
                </a:solidFill>
              </a:rPr>
              <a:t>Çelebi, Zenne, Tiryaki, Beberuhi, Tuzsuz Deli Bekir, Zeybek (Efe), </a:t>
            </a:r>
            <a:r>
              <a:rPr lang="tr-TR" sz="2400" dirty="0" err="1">
                <a:solidFill>
                  <a:srgbClr val="0067FF"/>
                </a:solidFill>
              </a:rPr>
              <a:t>Külhanbeyi</a:t>
            </a:r>
            <a:r>
              <a:rPr lang="tr-TR" sz="2400" dirty="0">
                <a:solidFill>
                  <a:srgbClr val="0067FF"/>
                </a:solidFill>
              </a:rPr>
              <a:t>, Arap ve  Yahudi</a:t>
            </a:r>
            <a:r>
              <a:rPr lang="tr-TR" sz="2400" dirty="0"/>
              <a:t> gibi kişiler de bulunmaktadır.</a:t>
            </a:r>
          </a:p>
          <a:p>
            <a:endParaRPr lang="tr-TR" sz="2400" dirty="0"/>
          </a:p>
          <a:p>
            <a:r>
              <a:rPr lang="tr-TR" sz="2400" dirty="0"/>
              <a:t>Karagöz kişileri Osmanlı toplumunun kültürel özelliklerini gösterir.</a:t>
            </a:r>
          </a:p>
        </p:txBody>
      </p:sp>
    </p:spTree>
    <p:extLst>
      <p:ext uri="{BB962C8B-B14F-4D97-AF65-F5344CB8AC3E}">
        <p14:creationId xmlns:p14="http://schemas.microsoft.com/office/powerpoint/2010/main" val="398941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500" y="51470"/>
            <a:ext cx="9001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Karagöz Oyunu Bölümleri:</a:t>
            </a: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tr-TR" sz="2400" b="1" dirty="0">
                <a:solidFill>
                  <a:srgbClr val="0067FF"/>
                </a:solidFill>
                <a:latin typeface="Times New Roman" panose="02020603050405020304" pitchFamily="18" charset="0"/>
              </a:rPr>
              <a:t>Giriş: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 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Semai okuyarak Hacivat’ın sahneye gelerek oyunu başlattığı bölümdür.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b="1" dirty="0">
                <a:solidFill>
                  <a:srgbClr val="0067FF"/>
                </a:solidFill>
                <a:latin typeface="Times New Roman" panose="02020603050405020304" pitchFamily="18" charset="0"/>
              </a:rPr>
              <a:t>Muhavere: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 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Hacivat’ın Karagöz’ü sahneye davet ettiği, Karagöz’ün sahneye gelerek Hacivat ile tartışarak güldürü unsurlarının sağlandığı bölümdür.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b="1" dirty="0">
                <a:solidFill>
                  <a:srgbClr val="0067FF"/>
                </a:solidFill>
                <a:latin typeface="Times New Roman" panose="02020603050405020304" pitchFamily="18" charset="0"/>
              </a:rPr>
              <a:t>Fasıl: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 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Asıl oyunun sahnelendiği ve diğer kişilerin de dahil olduğu bölümdür.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b="1" dirty="0">
                <a:solidFill>
                  <a:srgbClr val="0067FF"/>
                </a:solidFill>
                <a:latin typeface="Times New Roman" panose="02020603050405020304" pitchFamily="18" charset="0"/>
              </a:rPr>
              <a:t>Bitiş: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 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Karagöz ile Hacivat’ın kısa bir şekilde karşılıklı olarak konuştukları ve oyunu bitirdikleri bölümdür.</a:t>
            </a:r>
          </a:p>
        </p:txBody>
      </p:sp>
    </p:spTree>
    <p:extLst>
      <p:ext uri="{BB962C8B-B14F-4D97-AF65-F5344CB8AC3E}">
        <p14:creationId xmlns:p14="http://schemas.microsoft.com/office/powerpoint/2010/main" val="2826274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500" y="51470"/>
            <a:ext cx="9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  <a:latin typeface="Helvetica" pitchFamily="2" charset="0"/>
              </a:rPr>
              <a:t>Orta Oyunu</a:t>
            </a:r>
          </a:p>
          <a:p>
            <a:endParaRPr lang="tr-TR" sz="2400" dirty="0">
              <a:solidFill>
                <a:srgbClr val="333333"/>
              </a:solidFill>
              <a:latin typeface="Helvetica" pitchFamily="2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Palanga adı verilen yuvarlak bir alanda yazılı olmadan doğaçlama bir şekilde oynanan, içinde dans, müzik ve şarkı bulunan geleneksel oyuna 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  <a:hlinkClick r:id="rId3"/>
              </a:rPr>
              <a:t>Orta Oyunu 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denir.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Orta oyununda dekor olacak sadece iki eşya bulunmaktadır: Yeni dünya olarak adlandırılan bir 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paravan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ve iş yeri olarak kullanılan </a:t>
            </a: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dükkan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.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Orta oyunu, kişileri ve bölümleri bakımından Karagöz oyunuyla büyük bir benzerlik gösterir ve adeta Karagöz oyununun sahneye çıkılmış, vücut bulmuş halidir denilebilir.</a:t>
            </a:r>
          </a:p>
        </p:txBody>
      </p:sp>
    </p:spTree>
    <p:extLst>
      <p:ext uri="{BB962C8B-B14F-4D97-AF65-F5344CB8AC3E}">
        <p14:creationId xmlns:p14="http://schemas.microsoft.com/office/powerpoint/2010/main" val="67751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500" y="51470"/>
            <a:ext cx="9001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  <a:latin typeface="Helvetica" pitchFamily="2" charset="0"/>
              </a:rPr>
              <a:t>Orta Oyunu</a:t>
            </a:r>
          </a:p>
          <a:p>
            <a:endParaRPr lang="tr-TR" sz="2400" dirty="0">
              <a:solidFill>
                <a:srgbClr val="333333"/>
              </a:solidFill>
              <a:latin typeface="Helvetica" pitchFamily="2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Oyun güldürüye dayanır ve güldürü unsurları yanlış anlamalara, şakalara ve nüktelere dayanmaktadır.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Oyun kişilerinin sahip oldukları meslek ve yöresel özellikleri ağızlarıyla birlikte taklit edilir.</a:t>
            </a:r>
          </a:p>
        </p:txBody>
      </p:sp>
    </p:spTree>
    <p:extLst>
      <p:ext uri="{BB962C8B-B14F-4D97-AF65-F5344CB8AC3E}">
        <p14:creationId xmlns:p14="http://schemas.microsoft.com/office/powerpoint/2010/main" val="380821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883</Words>
  <Application>Microsoft Macintosh PowerPoint</Application>
  <PresentationFormat>Ekran Gösterisi (16:9)</PresentationFormat>
  <Paragraphs>127</Paragraphs>
  <Slides>15</Slides>
  <Notes>15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1" baseType="lpstr">
      <vt:lpstr>Arial</vt:lpstr>
      <vt:lpstr>Calibri</vt:lpstr>
      <vt:lpstr>Helvetica</vt:lpstr>
      <vt:lpstr>Segoe Print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User</cp:lastModifiedBy>
  <cp:revision>119</cp:revision>
  <dcterms:created xsi:type="dcterms:W3CDTF">2013-01-27T12:21:31Z</dcterms:created>
  <dcterms:modified xsi:type="dcterms:W3CDTF">2021-04-10T12:25:51Z</dcterms:modified>
</cp:coreProperties>
</file>