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93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257" r:id="rId16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1" autoAdjust="0"/>
    <p:restoredTop sz="94696"/>
  </p:normalViewPr>
  <p:slideViewPr>
    <p:cSldViewPr>
      <p:cViewPr varScale="1">
        <p:scale>
          <a:sx n="140" d="100"/>
          <a:sy n="140" d="100"/>
        </p:scale>
        <p:origin x="86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9.05.2021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1184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48553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24360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1572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98218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22941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5456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0853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4954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3805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9293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91075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91051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37785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3196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9.05.2021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9.05.2021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9.05.2021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9.05.2021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9.05.2021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9.05.2021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9.05.2021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9.05.2021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9.05.2021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9.05.2021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9.05.2021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9.05.2021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cekimli-fii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edebiyatciyim.com/" TargetMode="Externa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fiil-kipleri-nelerdir-haber-kipleri-dilek-kipleri-zaman-ekler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499" y="339502"/>
            <a:ext cx="907250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Varlıkların zaman ve mekan bağlamında yapmış oldukları hareketleri, işleri ve oluş, kılış ile durumları bildiren sözcüklere fiil denir.</a:t>
            </a:r>
          </a:p>
          <a:p>
            <a:endParaRPr lang="tr-TR" sz="2400" dirty="0"/>
          </a:p>
          <a:p>
            <a:r>
              <a:rPr lang="tr-TR" sz="2400" dirty="0"/>
              <a:t>Bir eylemin kimin tarafından ve ne zaman gerçekleştirildiğinin belli olmasına “</a:t>
            </a:r>
            <a:r>
              <a:rPr lang="tr-TR" sz="2400" b="1" dirty="0">
                <a:hlinkClick r:id="rId3"/>
              </a:rPr>
              <a:t>Çekimli Fiil</a:t>
            </a:r>
            <a:r>
              <a:rPr lang="tr-TR" sz="2400" dirty="0"/>
              <a:t>” denir. </a:t>
            </a:r>
          </a:p>
          <a:p>
            <a:endParaRPr lang="tr-TR" sz="2400" dirty="0"/>
          </a:p>
          <a:p>
            <a:r>
              <a:rPr lang="tr-TR" sz="2400" dirty="0"/>
              <a:t>Okumak / Okuyorum</a:t>
            </a:r>
          </a:p>
          <a:p>
            <a:endParaRPr lang="tr-TR" sz="2400" dirty="0"/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BE1521F3-BF37-554F-83A1-BC514B37BBA0}"/>
              </a:ext>
            </a:extLst>
          </p:cNvPr>
          <p:cNvSpPr/>
          <p:nvPr/>
        </p:nvSpPr>
        <p:spPr>
          <a:xfrm>
            <a:off x="3832054" y="9144"/>
            <a:ext cx="1479892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ÇEKİMLİ FİİL</a:t>
            </a:r>
          </a:p>
        </p:txBody>
      </p:sp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id="{11819E3E-E209-6543-B9BB-D383C3D963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075830"/>
              </p:ext>
            </p:extLst>
          </p:nvPr>
        </p:nvGraphicFramePr>
        <p:xfrm>
          <a:off x="1309687" y="3415056"/>
          <a:ext cx="6524626" cy="1447800"/>
        </p:xfrm>
        <a:graphic>
          <a:graphicData uri="http://schemas.openxmlformats.org/drawingml/2006/table">
            <a:tbl>
              <a:tblPr/>
              <a:tblGrid>
                <a:gridCol w="1623352">
                  <a:extLst>
                    <a:ext uri="{9D8B030D-6E8A-4147-A177-3AD203B41FA5}">
                      <a16:colId xmlns:a16="http://schemas.microsoft.com/office/drawing/2014/main" val="3634806726"/>
                    </a:ext>
                  </a:extLst>
                </a:gridCol>
                <a:gridCol w="1633758">
                  <a:extLst>
                    <a:ext uri="{9D8B030D-6E8A-4147-A177-3AD203B41FA5}">
                      <a16:colId xmlns:a16="http://schemas.microsoft.com/office/drawing/2014/main" val="4550542"/>
                    </a:ext>
                  </a:extLst>
                </a:gridCol>
                <a:gridCol w="1633758">
                  <a:extLst>
                    <a:ext uri="{9D8B030D-6E8A-4147-A177-3AD203B41FA5}">
                      <a16:colId xmlns:a16="http://schemas.microsoft.com/office/drawing/2014/main" val="2725048074"/>
                    </a:ext>
                  </a:extLst>
                </a:gridCol>
                <a:gridCol w="1633758">
                  <a:extLst>
                    <a:ext uri="{9D8B030D-6E8A-4147-A177-3AD203B41FA5}">
                      <a16:colId xmlns:a16="http://schemas.microsoft.com/office/drawing/2014/main" val="473368640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fontAlgn="t"/>
                      <a:r>
                        <a:rPr lang="tr-TR" sz="1400" b="1">
                          <a:solidFill>
                            <a:srgbClr val="555555"/>
                          </a:solidFill>
                          <a:effectLst/>
                        </a:rPr>
                        <a:t>Fiil kök/gövdesi </a:t>
                      </a:r>
                      <a:endParaRPr lang="tr-TR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 b="1">
                          <a:solidFill>
                            <a:srgbClr val="555555"/>
                          </a:solidFill>
                          <a:effectLst/>
                        </a:rPr>
                        <a:t>+ </a:t>
                      </a:r>
                      <a:r>
                        <a:rPr lang="tr-TR" sz="1400" b="1">
                          <a:solidFill>
                            <a:srgbClr val="FF0000"/>
                          </a:solidFill>
                          <a:effectLst/>
                        </a:rPr>
                        <a:t>Kip eki</a:t>
                      </a:r>
                      <a:endParaRPr lang="tr-TR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 b="1">
                          <a:solidFill>
                            <a:srgbClr val="555555"/>
                          </a:solidFill>
                          <a:effectLst/>
                        </a:rPr>
                        <a:t>+    </a:t>
                      </a:r>
                      <a:r>
                        <a:rPr lang="tr-TR" sz="1400" b="1">
                          <a:solidFill>
                            <a:srgbClr val="3366FF"/>
                          </a:solidFill>
                          <a:effectLst/>
                        </a:rPr>
                        <a:t>Şahıs Eki</a:t>
                      </a:r>
                      <a:endParaRPr lang="tr-TR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 b="1">
                          <a:solidFill>
                            <a:srgbClr val="555555"/>
                          </a:solidFill>
                          <a:effectLst/>
                        </a:rPr>
                        <a:t>= Çekimli fiil</a:t>
                      </a:r>
                      <a:endParaRPr lang="tr-TR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86633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fontAlgn="t"/>
                      <a:r>
                        <a:rPr lang="tr-TR" sz="1400" dirty="0">
                          <a:solidFill>
                            <a:srgbClr val="555555"/>
                          </a:solidFill>
                          <a:effectLst/>
                        </a:rPr>
                        <a:t>İzle</a:t>
                      </a:r>
                      <a:endParaRPr lang="tr-TR" dirty="0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FF0000"/>
                          </a:solidFill>
                          <a:effectLst/>
                        </a:rPr>
                        <a:t>+yor</a:t>
                      </a:r>
                      <a:endParaRPr lang="tr-TR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effectLst/>
                        </a:rPr>
                        <a:t>+sun</a:t>
                      </a:r>
                      <a:endParaRPr lang="tr-TR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555555"/>
                          </a:solidFill>
                          <a:effectLst/>
                        </a:rPr>
                        <a:t>çekimli fiil</a:t>
                      </a:r>
                      <a:endParaRPr lang="tr-TR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94638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555555"/>
                          </a:solidFill>
                          <a:effectLst/>
                        </a:rPr>
                        <a:t>Kal</a:t>
                      </a:r>
                      <a:endParaRPr lang="tr-TR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FF0000"/>
                          </a:solidFill>
                          <a:effectLst/>
                        </a:rPr>
                        <a:t>+acak</a:t>
                      </a:r>
                      <a:endParaRPr lang="tr-TR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effectLst/>
                        </a:rPr>
                        <a:t>+ım</a:t>
                      </a:r>
                      <a:endParaRPr lang="tr-TR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555555"/>
                          </a:solidFill>
                          <a:effectLst/>
                        </a:rPr>
                        <a:t>çekimli fiil</a:t>
                      </a:r>
                      <a:endParaRPr lang="tr-TR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08548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555555"/>
                          </a:solidFill>
                          <a:effectLst/>
                        </a:rPr>
                        <a:t>Bak</a:t>
                      </a:r>
                      <a:endParaRPr lang="tr-TR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FF0000"/>
                          </a:solidFill>
                          <a:effectLst/>
                        </a:rPr>
                        <a:t>-ar</a:t>
                      </a:r>
                      <a:endParaRPr lang="tr-TR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effectLst/>
                        </a:rPr>
                        <a:t>+lar</a:t>
                      </a:r>
                      <a:endParaRPr lang="tr-TR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555555"/>
                          </a:solidFill>
                          <a:effectLst/>
                        </a:rPr>
                        <a:t>çekimli fiil</a:t>
                      </a:r>
                      <a:endParaRPr lang="tr-TR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03786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555555"/>
                          </a:solidFill>
                          <a:effectLst/>
                        </a:rPr>
                        <a:t>Uyu</a:t>
                      </a:r>
                      <a:endParaRPr lang="tr-TR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 dirty="0">
                          <a:solidFill>
                            <a:srgbClr val="FF0000"/>
                          </a:solidFill>
                          <a:effectLst/>
                        </a:rPr>
                        <a:t>+muş</a:t>
                      </a:r>
                      <a:endParaRPr lang="tr-TR" dirty="0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effectLst/>
                        </a:rPr>
                        <a:t>+uz</a:t>
                      </a:r>
                      <a:endParaRPr lang="tr-TR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 dirty="0">
                          <a:solidFill>
                            <a:srgbClr val="555555"/>
                          </a:solidFill>
                          <a:effectLst/>
                        </a:rPr>
                        <a:t>çekimli fiil</a:t>
                      </a:r>
                      <a:endParaRPr lang="tr-TR" dirty="0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A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358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153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499" y="0"/>
            <a:ext cx="907250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993300"/>
                </a:solidFill>
                <a:latin typeface="Times New Roman" panose="02020603050405020304" pitchFamily="18" charset="0"/>
              </a:rPr>
              <a:t>1. İstek Kipi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Eylemlere arzu, talep ve istek anlamları kazandıran kiplere “İstek kipi” denir. Konuşmayı yapan, sözü söyleyen kişinin istekleri bu kiple birlikte dile getirilir.</a:t>
            </a:r>
          </a:p>
          <a:p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İstek kip eki “-a, -</a:t>
            </a:r>
            <a:r>
              <a:rPr lang="tr-TR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e”dir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.</a:t>
            </a:r>
          </a:p>
          <a:p>
            <a:endParaRPr lang="tr-TR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1. Tekil Şahıs (ben) ⇒ Sat-</a:t>
            </a:r>
            <a:r>
              <a:rPr lang="tr-TR" sz="2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tr-TR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yım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2. Tekil Şahıs (sen) ⇒ Sat-</a:t>
            </a:r>
            <a:r>
              <a:rPr lang="tr-TR" sz="2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-sın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3. Tekil Şahıs (o) ⇒ Sat-</a:t>
            </a:r>
            <a:r>
              <a:rPr lang="tr-TR" sz="2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1.Çoğul Şahıs (biz) ⇒ Sat-</a:t>
            </a:r>
            <a:r>
              <a:rPr lang="tr-TR" sz="2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tr-TR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lım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2.Çoğul Şahıs (siz) ⇒ Sat-</a:t>
            </a:r>
            <a:r>
              <a:rPr lang="tr-TR" sz="2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tr-TR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sınız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3.Çoğul Şahıs (onlar) ⇒ Sat-</a:t>
            </a:r>
            <a:r>
              <a:rPr lang="tr-TR" sz="2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tr-TR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lar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4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499" y="0"/>
            <a:ext cx="907250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2. Emir Kipi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Eylemlere yapılacak hareketin emredici bir şekilde kesin olarak yapılmasını ifade eden eklere “Emir kipi” denir. </a:t>
            </a:r>
          </a:p>
          <a:p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Diğerlerinden farklı olarak bu kip şahıs ekleriyle kaynaşmış bir durumdadır. Her şahısta farklı bir ek kullanılmaktadır.</a:t>
            </a:r>
          </a:p>
          <a:p>
            <a:endParaRPr lang="tr-TR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1. Tekil Şahıs (ben) ⇒  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2. Tekil Şahıs (sen) ⇒ Gel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3. Tekil Şahıs (o) ⇒ Gel-</a:t>
            </a:r>
            <a:r>
              <a:rPr lang="tr-TR" sz="2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sin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1.Çoğul Şahıs (biz) ⇒ 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2.Çoğul Şahıs (siz) ⇒ Gel-</a:t>
            </a:r>
            <a:r>
              <a:rPr lang="tr-TR" sz="2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in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3.Çoğul Şahıs (onlar) ⇒ Gel-</a:t>
            </a:r>
            <a:r>
              <a:rPr lang="tr-TR" sz="2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sin</a:t>
            </a:r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–</a:t>
            </a:r>
            <a:r>
              <a:rPr lang="tr-TR" sz="24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ler</a:t>
            </a:r>
            <a:r>
              <a:rPr lang="tr-TR" sz="2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 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44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499" y="0"/>
            <a:ext cx="90725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3. Dilek-Şart Kipi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Eylemdeki hareketin, işin, oluşun gerçekleşmesini bir şarta ya da dileğe (isteğe) bağlayan tasarlama kiplerine “Dilek-şart kipi” denir. </a:t>
            </a: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Bu kipler cümlede ifade edilen yargının gerçekleşmesini bir şarta bağlamaktadırlar. </a:t>
            </a:r>
          </a:p>
          <a:p>
            <a:endParaRPr lang="tr-TR" sz="2400" i="1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1. Tekil Şahıs (ben) ⇒  Oyna-</a:t>
            </a:r>
            <a:r>
              <a:rPr lang="tr-TR" sz="24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sa</a:t>
            </a:r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-m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2. Tekil Şahıs (sen) ⇒ Oyna-</a:t>
            </a:r>
            <a:r>
              <a:rPr lang="tr-TR" sz="24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sa</a:t>
            </a:r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-n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3. Tekil Şahıs (o) ⇒ Oyna-</a:t>
            </a:r>
            <a:r>
              <a:rPr lang="tr-TR" sz="24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sa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1.Çoğul Şahıs (biz) ⇒ Oyna-</a:t>
            </a:r>
            <a:r>
              <a:rPr lang="tr-TR" sz="24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sa</a:t>
            </a:r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-k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2.Çoğul Şahıs (siz) ⇒ Oyna-</a:t>
            </a:r>
            <a:r>
              <a:rPr lang="tr-TR" sz="24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sa</a:t>
            </a:r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tr-TR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nız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3.Çoğul Şahıs (onlar) ⇒ Oyna-</a:t>
            </a:r>
            <a:r>
              <a:rPr lang="tr-TR" sz="24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sa</a:t>
            </a:r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tr-TR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lar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55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499" y="0"/>
            <a:ext cx="907250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4. Gereklilik Kipi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Eylemde belirtilen hareketin, oluşun ve kılışın yapılması gerektiğini ifade eden eklere “Gereklilik kipi” denir. </a:t>
            </a: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Bu tasarlama ekleri eylemin mutlaka yapılması gerektiğini belirtir.</a:t>
            </a:r>
          </a:p>
          <a:p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Gereklilik kip eki “-</a:t>
            </a:r>
            <a:r>
              <a:rPr lang="tr-TR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meli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, -</a:t>
            </a:r>
            <a:r>
              <a:rPr lang="tr-TR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malı”dır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.</a:t>
            </a:r>
          </a:p>
          <a:p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1. Tekil Şahıs (ben) ⇒  Konuş-</a:t>
            </a:r>
            <a:r>
              <a:rPr lang="tr-TR" sz="2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malı</a:t>
            </a:r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tr-TR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yım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2. Tekil Şahıs (sen) ⇒ Konuş-</a:t>
            </a:r>
            <a:r>
              <a:rPr lang="tr-TR" sz="2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malı</a:t>
            </a:r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-sın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3. Tekil Şahıs (o) ⇒ Konuş-</a:t>
            </a:r>
            <a:r>
              <a:rPr lang="tr-TR" sz="2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malı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1.Çoğul Şahıs (biz) ⇒ Konuş-</a:t>
            </a:r>
            <a:r>
              <a:rPr lang="tr-TR" sz="2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malı</a:t>
            </a:r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tr-TR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yız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2.Çoğul Şahıs (siz) ⇒ Konuş-</a:t>
            </a:r>
            <a:r>
              <a:rPr lang="tr-TR" sz="2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malı</a:t>
            </a:r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tr-TR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sınız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3.Çoğul Şahıs (onlar) ⇒ Konuş-</a:t>
            </a:r>
            <a:r>
              <a:rPr lang="tr-TR" sz="2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malı</a:t>
            </a:r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tr-TR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lar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98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499" y="0"/>
            <a:ext cx="907250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  <a:latin typeface="Helvetica" pitchFamily="2" charset="0"/>
              </a:rPr>
              <a:t>Şahıs Ekleri</a:t>
            </a:r>
            <a:endParaRPr lang="tr-TR" sz="2400" dirty="0">
              <a:solidFill>
                <a:srgbClr val="333333"/>
              </a:solidFill>
              <a:latin typeface="Helvetica" pitchFamily="2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Eylemde belirtilen hareket, iş ve oluşun hangi şahıs(kişi) tarafından yapıldığını gösteren eklere “Şahıs Eki” denir. </a:t>
            </a:r>
          </a:p>
          <a:p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Bu ekler sayesinde biz cümledeki işi yapan özneyi biliriz. Çekimli fiillerde kişi ekleri her zaman kiplerden sonra gelir.</a:t>
            </a:r>
          </a:p>
          <a:p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id="{C76D022F-0BCC-9849-95E1-15BEC71F50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067866"/>
              </p:ext>
            </p:extLst>
          </p:nvPr>
        </p:nvGraphicFramePr>
        <p:xfrm>
          <a:off x="1014757" y="2571750"/>
          <a:ext cx="7114486" cy="2240280"/>
        </p:xfrm>
        <a:graphic>
          <a:graphicData uri="http://schemas.openxmlformats.org/drawingml/2006/table">
            <a:tbl>
              <a:tblPr/>
              <a:tblGrid>
                <a:gridCol w="2375195">
                  <a:extLst>
                    <a:ext uri="{9D8B030D-6E8A-4147-A177-3AD203B41FA5}">
                      <a16:colId xmlns:a16="http://schemas.microsoft.com/office/drawing/2014/main" val="1272751725"/>
                    </a:ext>
                  </a:extLst>
                </a:gridCol>
                <a:gridCol w="2364096">
                  <a:extLst>
                    <a:ext uri="{9D8B030D-6E8A-4147-A177-3AD203B41FA5}">
                      <a16:colId xmlns:a16="http://schemas.microsoft.com/office/drawing/2014/main" val="2440568605"/>
                    </a:ext>
                  </a:extLst>
                </a:gridCol>
                <a:gridCol w="2375195">
                  <a:extLst>
                    <a:ext uri="{9D8B030D-6E8A-4147-A177-3AD203B41FA5}">
                      <a16:colId xmlns:a16="http://schemas.microsoft.com/office/drawing/2014/main" val="2652032846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b="1">
                          <a:solidFill>
                            <a:srgbClr val="555555"/>
                          </a:solidFill>
                          <a:effectLst/>
                        </a:rPr>
                        <a:t>Şahıslar</a:t>
                      </a:r>
                      <a:endParaRPr lang="tr-TR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b="1">
                          <a:solidFill>
                            <a:srgbClr val="555555"/>
                          </a:solidFill>
                          <a:effectLst/>
                        </a:rPr>
                        <a:t>Ekler</a:t>
                      </a:r>
                      <a:endParaRPr lang="tr-TR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b="1">
                          <a:solidFill>
                            <a:srgbClr val="555555"/>
                          </a:solidFill>
                          <a:effectLst/>
                        </a:rPr>
                        <a:t>Örnek</a:t>
                      </a:r>
                      <a:endParaRPr lang="tr-TR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79099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555555"/>
                          </a:solidFill>
                          <a:effectLst/>
                        </a:rPr>
                        <a:t>1.Tekil Şahıs (Ben)</a:t>
                      </a:r>
                      <a:endParaRPr lang="tr-TR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effectLst/>
                        </a:rPr>
                        <a:t>-m, -ım, -im, -um, -üm</a:t>
                      </a:r>
                      <a:endParaRPr lang="tr-TR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555555"/>
                          </a:solidFill>
                          <a:effectLst/>
                        </a:rPr>
                        <a:t> Gel-di-m</a:t>
                      </a:r>
                      <a:endParaRPr lang="tr-TR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32789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fontAlgn="t"/>
                      <a:r>
                        <a:rPr lang="tr-TR" sz="1400" dirty="0">
                          <a:solidFill>
                            <a:srgbClr val="555555"/>
                          </a:solidFill>
                          <a:effectLst/>
                        </a:rPr>
                        <a:t>2.Tekil Şahıs (Sen)</a:t>
                      </a:r>
                      <a:endParaRPr lang="tr-TR" dirty="0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effectLst/>
                        </a:rPr>
                        <a:t>-n, -(s)ın, -(s)in, -(s)un, -(s)ün</a:t>
                      </a:r>
                      <a:endParaRPr lang="tr-TR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555555"/>
                          </a:solidFill>
                          <a:effectLst/>
                        </a:rPr>
                        <a:t> Gel-di-n</a:t>
                      </a:r>
                      <a:endParaRPr lang="tr-TR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74230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555555"/>
                          </a:solidFill>
                          <a:effectLst/>
                        </a:rPr>
                        <a:t>3.Tekil Şahıs (O)</a:t>
                      </a:r>
                      <a:endParaRPr lang="tr-TR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effectLst/>
                        </a:rPr>
                        <a:t> Ek yok</a:t>
                      </a:r>
                      <a:endParaRPr lang="tr-TR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555555"/>
                          </a:solidFill>
                          <a:effectLst/>
                        </a:rPr>
                        <a:t> Gel-di</a:t>
                      </a:r>
                      <a:endParaRPr lang="tr-TR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4002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555555"/>
                          </a:solidFill>
                          <a:effectLst/>
                        </a:rPr>
                        <a:t>1.Çoğul Şahıs (Biz)</a:t>
                      </a:r>
                      <a:endParaRPr lang="tr-TR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effectLst/>
                        </a:rPr>
                        <a:t>-ız, -iz, -uz, -üz, -k</a:t>
                      </a:r>
                      <a:endParaRPr lang="tr-TR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555555"/>
                          </a:solidFill>
                          <a:effectLst/>
                        </a:rPr>
                        <a:t> Gel-di-k</a:t>
                      </a:r>
                      <a:endParaRPr lang="tr-TR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64972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555555"/>
                          </a:solidFill>
                          <a:effectLst/>
                        </a:rPr>
                        <a:t>2.Çoğul Şahıs (siz)</a:t>
                      </a:r>
                      <a:endParaRPr lang="tr-TR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effectLst/>
                        </a:rPr>
                        <a:t>-(s)ınız, -(s)iniz, -(s)unuz, -(s)ünüz</a:t>
                      </a:r>
                      <a:endParaRPr lang="tr-TR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555555"/>
                          </a:solidFill>
                          <a:effectLst/>
                        </a:rPr>
                        <a:t> Gel-di-niz</a:t>
                      </a:r>
                      <a:endParaRPr lang="tr-TR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42442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555555"/>
                          </a:solidFill>
                          <a:effectLst/>
                        </a:rPr>
                        <a:t>3.Çoğul Şahıs (Onlar)</a:t>
                      </a:r>
                      <a:endParaRPr lang="tr-TR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effectLst/>
                        </a:rPr>
                        <a:t>-lar, -ler</a:t>
                      </a:r>
                      <a:endParaRPr lang="tr-TR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 dirty="0">
                          <a:solidFill>
                            <a:srgbClr val="555555"/>
                          </a:solidFill>
                          <a:effectLst/>
                        </a:rPr>
                        <a:t> Gel-di-</a:t>
                      </a:r>
                      <a:r>
                        <a:rPr lang="tr-TR" sz="1400" dirty="0" err="1">
                          <a:solidFill>
                            <a:srgbClr val="555555"/>
                          </a:solidFill>
                          <a:effectLst/>
                        </a:rPr>
                        <a:t>ler</a:t>
                      </a:r>
                      <a:endParaRPr lang="tr-TR" dirty="0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112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32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67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499" y="0"/>
            <a:ext cx="907250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Fiil Kipleri</a:t>
            </a:r>
          </a:p>
          <a:p>
            <a:r>
              <a:rPr lang="tr-TR" sz="2400" b="1" i="1" dirty="0">
                <a:hlinkClick r:id="rId3"/>
              </a:rPr>
              <a:t>Fiil kipleri</a:t>
            </a:r>
            <a:r>
              <a:rPr lang="tr-TR" sz="2400" dirty="0"/>
              <a:t>, fiilin gösterdiği oluş ve kılışın hangi zaman diliminde gerçekleştiğini ya da gerçekleşeceğini bildiren ekler olarak tanımlanabilir.</a:t>
            </a:r>
          </a:p>
          <a:p>
            <a:endParaRPr lang="tr-TR" sz="2400" dirty="0"/>
          </a:p>
          <a:p>
            <a:r>
              <a:rPr lang="tr-TR" sz="2400" dirty="0"/>
              <a:t>Türkçede toplamda dokuz farklı çekim kalıbı bulunmaktadır. Bu ekleri “Bildirme kipleri” ve “Dilek kipleri” olarak iki genel başlıkta inceleyebiliriz.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BC29D7E7-1E3C-9A40-8C92-967BFEB21015}"/>
              </a:ext>
            </a:extLst>
          </p:cNvPr>
          <p:cNvSpPr/>
          <p:nvPr/>
        </p:nvSpPr>
        <p:spPr>
          <a:xfrm>
            <a:off x="71499" y="304698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lphaUcPeriod"/>
            </a:pPr>
            <a:r>
              <a:rPr lang="tr-TR" b="1" dirty="0">
                <a:solidFill>
                  <a:srgbClr val="0067FF"/>
                </a:solidFill>
                <a:latin typeface="Times New Roman" panose="02020603050405020304" pitchFamily="18" charset="0"/>
              </a:rPr>
              <a:t>Haber Kipleri</a:t>
            </a:r>
            <a:br>
              <a:rPr lang="tr-TR" b="1" dirty="0">
                <a:solidFill>
                  <a:srgbClr val="0067FF"/>
                </a:solidFill>
                <a:latin typeface="Times New Roman" panose="02020603050405020304" pitchFamily="18" charset="0"/>
              </a:rPr>
            </a:br>
            <a:endParaRPr lang="tr-TR" b="1" dirty="0">
              <a:solidFill>
                <a:srgbClr val="0067FF"/>
              </a:solidFill>
              <a:latin typeface="Times New Roman" panose="02020603050405020304" pitchFamily="18" charset="0"/>
            </a:endParaRPr>
          </a:p>
          <a:p>
            <a:r>
              <a:rPr lang="tr-TR" dirty="0">
                <a:solidFill>
                  <a:srgbClr val="0067FF"/>
                </a:solidFill>
                <a:latin typeface="Times New Roman" panose="02020603050405020304" pitchFamily="18" charset="0"/>
              </a:rPr>
              <a:t>1.duyulan geçmiş zaman</a:t>
            </a:r>
            <a:br>
              <a:rPr lang="tr-TR" dirty="0">
                <a:solidFill>
                  <a:srgbClr val="0067FF"/>
                </a:solidFill>
                <a:latin typeface="Times New Roman" panose="02020603050405020304" pitchFamily="18" charset="0"/>
              </a:rPr>
            </a:br>
            <a:r>
              <a:rPr lang="tr-TR" dirty="0">
                <a:solidFill>
                  <a:srgbClr val="0067FF"/>
                </a:solidFill>
                <a:latin typeface="Times New Roman" panose="02020603050405020304" pitchFamily="18" charset="0"/>
              </a:rPr>
              <a:t>2.görülen geçmiş zaman</a:t>
            </a:r>
            <a:br>
              <a:rPr lang="tr-TR" dirty="0">
                <a:solidFill>
                  <a:srgbClr val="0067FF"/>
                </a:solidFill>
                <a:latin typeface="Times New Roman" panose="02020603050405020304" pitchFamily="18" charset="0"/>
              </a:rPr>
            </a:br>
            <a:r>
              <a:rPr lang="tr-TR" dirty="0">
                <a:solidFill>
                  <a:srgbClr val="0067FF"/>
                </a:solidFill>
                <a:latin typeface="Times New Roman" panose="02020603050405020304" pitchFamily="18" charset="0"/>
              </a:rPr>
              <a:t>3.şimdiki zaman</a:t>
            </a:r>
            <a:br>
              <a:rPr lang="tr-TR" dirty="0">
                <a:solidFill>
                  <a:srgbClr val="0067FF"/>
                </a:solidFill>
                <a:latin typeface="Times New Roman" panose="02020603050405020304" pitchFamily="18" charset="0"/>
              </a:rPr>
            </a:br>
            <a:r>
              <a:rPr lang="tr-TR" dirty="0">
                <a:solidFill>
                  <a:srgbClr val="0067FF"/>
                </a:solidFill>
                <a:latin typeface="Times New Roman" panose="02020603050405020304" pitchFamily="18" charset="0"/>
              </a:rPr>
              <a:t>4.gelecek zaman</a:t>
            </a:r>
            <a:br>
              <a:rPr lang="tr-TR" dirty="0">
                <a:solidFill>
                  <a:srgbClr val="0067FF"/>
                </a:solidFill>
                <a:latin typeface="Times New Roman" panose="02020603050405020304" pitchFamily="18" charset="0"/>
              </a:rPr>
            </a:br>
            <a:r>
              <a:rPr lang="tr-TR" dirty="0">
                <a:solidFill>
                  <a:srgbClr val="0067FF"/>
                </a:solidFill>
                <a:latin typeface="Times New Roman" panose="02020603050405020304" pitchFamily="18" charset="0"/>
              </a:rPr>
              <a:t>5.geniş zaman</a:t>
            </a:r>
            <a:endParaRPr lang="tr-TR" dirty="0">
              <a:solidFill>
                <a:srgbClr val="0067FF"/>
              </a:solidFill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0B9CBE5F-B1E2-7440-BC9E-23DA49DC07AA}"/>
              </a:ext>
            </a:extLst>
          </p:cNvPr>
          <p:cNvSpPr/>
          <p:nvPr/>
        </p:nvSpPr>
        <p:spPr>
          <a:xfrm>
            <a:off x="3563888" y="304698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dirty="0">
                <a:solidFill>
                  <a:srgbClr val="0067FF"/>
                </a:solidFill>
                <a:latin typeface="Times New Roman" panose="02020603050405020304" pitchFamily="18" charset="0"/>
              </a:rPr>
              <a:t>B. Dilek Kipleri</a:t>
            </a:r>
            <a:br>
              <a:rPr lang="tr-TR" b="1" dirty="0">
                <a:solidFill>
                  <a:srgbClr val="0067FF"/>
                </a:solidFill>
                <a:latin typeface="Times New Roman" panose="02020603050405020304" pitchFamily="18" charset="0"/>
              </a:rPr>
            </a:br>
            <a:endParaRPr lang="tr-TR" b="1" dirty="0">
              <a:solidFill>
                <a:srgbClr val="0067FF"/>
              </a:solidFill>
              <a:latin typeface="Times New Roman" panose="02020603050405020304" pitchFamily="18" charset="0"/>
            </a:endParaRPr>
          </a:p>
          <a:p>
            <a:r>
              <a:rPr lang="tr-TR" dirty="0">
                <a:solidFill>
                  <a:srgbClr val="0067FF"/>
                </a:solidFill>
                <a:latin typeface="Times New Roman" panose="02020603050405020304" pitchFamily="18" charset="0"/>
              </a:rPr>
              <a:t>1.istek kipi</a:t>
            </a:r>
            <a:br>
              <a:rPr lang="tr-TR" dirty="0">
                <a:solidFill>
                  <a:srgbClr val="0067FF"/>
                </a:solidFill>
                <a:latin typeface="Times New Roman" panose="02020603050405020304" pitchFamily="18" charset="0"/>
              </a:rPr>
            </a:br>
            <a:r>
              <a:rPr lang="tr-TR" dirty="0">
                <a:solidFill>
                  <a:srgbClr val="0067FF"/>
                </a:solidFill>
                <a:latin typeface="Times New Roman" panose="02020603050405020304" pitchFamily="18" charset="0"/>
              </a:rPr>
              <a:t>2.emir kipi</a:t>
            </a:r>
            <a:br>
              <a:rPr lang="tr-TR" dirty="0">
                <a:solidFill>
                  <a:srgbClr val="0067FF"/>
                </a:solidFill>
                <a:latin typeface="Times New Roman" panose="02020603050405020304" pitchFamily="18" charset="0"/>
              </a:rPr>
            </a:br>
            <a:r>
              <a:rPr lang="tr-TR" dirty="0">
                <a:solidFill>
                  <a:srgbClr val="0067FF"/>
                </a:solidFill>
                <a:latin typeface="Times New Roman" panose="02020603050405020304" pitchFamily="18" charset="0"/>
              </a:rPr>
              <a:t>3.dilek-şart kipi</a:t>
            </a:r>
            <a:br>
              <a:rPr lang="tr-TR" dirty="0">
                <a:solidFill>
                  <a:srgbClr val="0067FF"/>
                </a:solidFill>
                <a:latin typeface="Times New Roman" panose="02020603050405020304" pitchFamily="18" charset="0"/>
              </a:rPr>
            </a:br>
            <a:r>
              <a:rPr lang="tr-TR" dirty="0">
                <a:solidFill>
                  <a:srgbClr val="0067FF"/>
                </a:solidFill>
                <a:latin typeface="Times New Roman" panose="02020603050405020304" pitchFamily="18" charset="0"/>
              </a:rPr>
              <a:t>4.gereklilik kipi</a:t>
            </a:r>
            <a:endParaRPr lang="tr-TR" dirty="0">
              <a:solidFill>
                <a:srgbClr val="0067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687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499" y="0"/>
            <a:ext cx="907250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67FF"/>
                </a:solidFill>
              </a:rPr>
              <a:t>A. Haber Kipleri (Bildirme Kipleri)</a:t>
            </a:r>
            <a:endParaRPr lang="tr-TR" sz="2400" dirty="0">
              <a:solidFill>
                <a:srgbClr val="0067FF"/>
              </a:solidFill>
            </a:endParaRPr>
          </a:p>
          <a:p>
            <a:endParaRPr lang="tr-TR" sz="2400" dirty="0"/>
          </a:p>
          <a:p>
            <a:r>
              <a:rPr lang="tr-TR" sz="2400" dirty="0"/>
              <a:t>“Fiillerde zaman ekleri” olarak da bilinen bu kipler eklendikleri fiillerin ne zaman yapıldığını beş farklı şekilde göstermektedir.</a:t>
            </a:r>
          </a:p>
          <a:p>
            <a:endParaRPr lang="tr-TR" sz="2400" dirty="0"/>
          </a:p>
          <a:p>
            <a:pPr marL="342900" indent="-342900">
              <a:buAutoNum type="alphaUcPeriod"/>
            </a:pPr>
            <a:r>
              <a:rPr lang="tr-TR" sz="2400" b="1" dirty="0">
                <a:solidFill>
                  <a:srgbClr val="0067FF"/>
                </a:solidFill>
                <a:latin typeface="Times New Roman" panose="02020603050405020304" pitchFamily="18" charset="0"/>
              </a:rPr>
              <a:t>Haber Kipleri</a:t>
            </a:r>
          </a:p>
          <a:p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  <a:t>1.duyulan geçmiş zaman</a:t>
            </a:r>
            <a:b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</a:br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  <a:t>2.görülen geçmiş zaman</a:t>
            </a:r>
            <a:b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</a:br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  <a:t>3.şimdiki zaman</a:t>
            </a:r>
            <a:b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</a:br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  <a:t>4.gelecek zaman</a:t>
            </a:r>
            <a:b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</a:br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  <a:t>5.geniş zaman</a:t>
            </a:r>
            <a:endParaRPr lang="tr-TR" sz="2400" dirty="0">
              <a:solidFill>
                <a:srgbClr val="0067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93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499" y="0"/>
            <a:ext cx="907250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993300"/>
                </a:solidFill>
                <a:latin typeface="Times New Roman" panose="02020603050405020304" pitchFamily="18" charset="0"/>
              </a:rPr>
              <a:t>1. Duyulan Geçmiş Zaman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Fiilin belirtmiş olduğu hareketin şu andan daha önce gerçekleştiğini ancak söyleyenin bunu görmediğini ve başkasından duyarak aktardığını belirten kipler “Duyulan geçmiş zaman” olarak adlandırılır.</a:t>
            </a:r>
          </a:p>
          <a:p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Duyulan geçmiş zaman kip ekleri “-</a:t>
            </a:r>
            <a:r>
              <a:rPr lang="tr-TR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mış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, -</a:t>
            </a:r>
            <a:r>
              <a:rPr lang="tr-TR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miş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, -muş, </a:t>
            </a:r>
            <a:r>
              <a:rPr lang="tr-TR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müş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” şeklindedir.</a:t>
            </a:r>
          </a:p>
          <a:p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1. Tekil Şahıs (ben) ⇒ uyu-</a:t>
            </a:r>
            <a:r>
              <a:rPr lang="tr-TR" sz="2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muş</a:t>
            </a:r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-um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2. Tekil Şahıs (sen) ⇒ uyu-</a:t>
            </a:r>
            <a:r>
              <a:rPr lang="tr-TR" sz="2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muş</a:t>
            </a:r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-sun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3. Tekil Şahıs (o) ⇒ uyu-</a:t>
            </a:r>
            <a:r>
              <a:rPr lang="tr-TR" sz="2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muş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1.Çoğul Şahıs (biz) ⇒ uyu-</a:t>
            </a:r>
            <a:r>
              <a:rPr lang="tr-TR" sz="2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muş</a:t>
            </a:r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-uz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2.Çoğul Şahıs (siz) ⇒ uyu-</a:t>
            </a:r>
            <a:r>
              <a:rPr lang="tr-TR" sz="2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muş</a:t>
            </a:r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tr-TR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sunuz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3.Çoğul Şahıs (onlar) ⇒ uyu-</a:t>
            </a:r>
            <a:r>
              <a:rPr lang="tr-TR" sz="2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muş</a:t>
            </a:r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tr-TR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lar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24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499" y="0"/>
            <a:ext cx="907250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2. Görülen Geçmiş Zaman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Eylemin üstüne aldığı hareketin bulunduğumuz zamanın öncesinde gerçekleştiğini belirten bildirme kipine “Görülen geçmiş zaman” denir. Bu kipte fiili aktaran kişi hareketi bizzat görüp tanık olmuştur. </a:t>
            </a:r>
          </a:p>
          <a:p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Görülen geçmiş zaman kipleri: “-</a:t>
            </a:r>
            <a:r>
              <a:rPr lang="tr-TR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dı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, -</a:t>
            </a:r>
            <a:r>
              <a:rPr lang="tr-TR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di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, -</a:t>
            </a:r>
            <a:r>
              <a:rPr lang="tr-TR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du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, -</a:t>
            </a:r>
            <a:r>
              <a:rPr lang="tr-TR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dü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, -</a:t>
            </a:r>
            <a:r>
              <a:rPr lang="tr-TR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tı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, -ti, -tu, -</a:t>
            </a:r>
            <a:r>
              <a:rPr lang="tr-TR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tü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”</a:t>
            </a:r>
          </a:p>
          <a:p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1. Tekil Şahıs (ben) ⇒ İzle-</a:t>
            </a:r>
            <a:r>
              <a:rPr lang="tr-TR" sz="2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di</a:t>
            </a:r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-m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2. Tekil Şahıs (sen) ⇒ İzle-</a:t>
            </a:r>
            <a:r>
              <a:rPr lang="tr-TR" sz="2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di</a:t>
            </a:r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-n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3. Tekil Şahıs (o) ⇒ İzle-</a:t>
            </a:r>
            <a:r>
              <a:rPr lang="tr-TR" sz="2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di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1.Çoğul Şahıs (biz) ⇒ İzle-</a:t>
            </a:r>
            <a:r>
              <a:rPr lang="tr-TR" sz="2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di</a:t>
            </a:r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-k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2.Çoğul Şahıs (siz) ⇒ İzle-</a:t>
            </a:r>
            <a:r>
              <a:rPr lang="tr-TR" sz="2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di</a:t>
            </a:r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tr-TR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niz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3.Çoğul Şahıs (onlar) ⇒ İzle-</a:t>
            </a:r>
            <a:r>
              <a:rPr lang="tr-TR" sz="2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di</a:t>
            </a:r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tr-TR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ler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30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499" y="0"/>
            <a:ext cx="907250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3. Şimdiki Zaman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Fiilin göstermiş olduğu hareketin, oluşların ve kılışların içinde bulunduğumuz zamanda gerçekleştiğini ve sürdüğünü gösteren kiplere “Şimdiki zaman” denir.</a:t>
            </a:r>
          </a:p>
          <a:p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Şimdiki zaman eki “-</a:t>
            </a:r>
            <a:r>
              <a:rPr lang="tr-TR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yor”dur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.</a:t>
            </a:r>
          </a:p>
          <a:p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1. Tekil Şahıs (ben) ⇒ Yürü-</a:t>
            </a:r>
            <a:r>
              <a:rPr lang="tr-TR" sz="2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yor</a:t>
            </a:r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-um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2. Tekil Şahıs (sen) ⇒ Yürü-</a:t>
            </a:r>
            <a:r>
              <a:rPr lang="tr-TR" sz="2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yor</a:t>
            </a:r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-sun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3. Tekil Şahıs (o) ⇒ Yürü-</a:t>
            </a:r>
            <a:r>
              <a:rPr lang="tr-TR" sz="2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yor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1.Çoğul Şahıs (biz) ⇒ Yürü-</a:t>
            </a:r>
            <a:r>
              <a:rPr lang="tr-TR" sz="2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yor</a:t>
            </a:r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-uz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2.Çoğul Şahıs (siz) ⇒ Yürü-</a:t>
            </a:r>
            <a:r>
              <a:rPr lang="tr-TR" sz="2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yor</a:t>
            </a:r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tr-TR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sunuz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3.Çoğul Şahıs (onlar) ⇒ Yürü-</a:t>
            </a:r>
            <a:r>
              <a:rPr lang="tr-TR" sz="2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yor</a:t>
            </a:r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tr-TR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lar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95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499" y="0"/>
            <a:ext cx="907250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4. Gelecek Zaman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Eylemlerin belirtmiş olduğu hareketlerin, oluşların ve kılışların içinde bulunduğumuz zaman itibariyle henüz gerçekleşmediğini ancak gelecek zamanda gerçekleşeceğini ifade eden kiplere “Gelecek zaman” denir. </a:t>
            </a:r>
          </a:p>
          <a:p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Gelecek zaman eki “-</a:t>
            </a:r>
            <a:r>
              <a:rPr lang="tr-TR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ecek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, -</a:t>
            </a:r>
            <a:r>
              <a:rPr lang="tr-TR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acak”tır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.</a:t>
            </a:r>
          </a:p>
          <a:p>
            <a:endParaRPr lang="tr-TR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1. Tekil Şahıs (ben) ⇒ Yüz-</a:t>
            </a:r>
            <a:r>
              <a:rPr lang="tr-TR" sz="24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ecek</a:t>
            </a:r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-im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2. Tekil Şahıs (sen) ⇒ Yüz-</a:t>
            </a:r>
            <a:r>
              <a:rPr lang="tr-TR" sz="24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ecek</a:t>
            </a:r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-sin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3. Tekil Şahıs (o) ⇒ Yüz-</a:t>
            </a:r>
            <a:r>
              <a:rPr lang="tr-TR" sz="24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ecek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1.Çoğul Şahıs (biz) ⇒ Yüz-</a:t>
            </a:r>
            <a:r>
              <a:rPr lang="tr-TR" sz="24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ecek</a:t>
            </a:r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-iz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2.Çoğul Şahıs (siz) ⇒ Yüz-</a:t>
            </a:r>
            <a:r>
              <a:rPr lang="tr-TR" sz="24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ecek</a:t>
            </a:r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-siniz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3.Çoğul Şahıs (onlar) ⇒ Yüz-</a:t>
            </a:r>
            <a:r>
              <a:rPr lang="tr-TR" sz="24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ecek</a:t>
            </a:r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tr-TR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ler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78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499" y="0"/>
            <a:ext cx="90725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5. Geniş Zaman Kipi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Fiilin belirtmiş olduğu hareketin, oluşun ve kılışın geçmişte başlayıp geleceğe kadar uzanacağını ifade eden kiplere “Geniş zaman” denir. </a:t>
            </a:r>
          </a:p>
          <a:p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Geniş zaman eki şu şekildedir: (</a:t>
            </a:r>
            <a:r>
              <a:rPr lang="tr-TR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ı,i,u,ü</a:t>
            </a:r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)r, -ar, -er</a:t>
            </a:r>
          </a:p>
          <a:p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1. Tekil Şahıs (ben) ⇒ Çalış-</a:t>
            </a:r>
            <a:r>
              <a:rPr lang="tr-TR" sz="24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ır</a:t>
            </a:r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tr-TR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ım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2. Tekil Şahıs (sen) ⇒ Çalış-</a:t>
            </a:r>
            <a:r>
              <a:rPr lang="tr-TR" sz="24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ır</a:t>
            </a:r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-sın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3. Tekil Şahıs (o) ⇒ Çalış-</a:t>
            </a:r>
            <a:r>
              <a:rPr lang="tr-TR" sz="24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ır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1.Çoğul Şahıs (biz) ⇒ Çalış-</a:t>
            </a:r>
            <a:r>
              <a:rPr lang="tr-TR" sz="24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ır</a:t>
            </a:r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tr-TR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ız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2.Çoğul Şahıs (siz) ⇒ Çalış-</a:t>
            </a:r>
            <a:r>
              <a:rPr lang="tr-TR" sz="24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ır</a:t>
            </a:r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tr-TR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sınız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3.Çoğul Şahıs (onlar) ⇒ Çalış-</a:t>
            </a:r>
            <a:r>
              <a:rPr lang="tr-TR" sz="24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ır</a:t>
            </a:r>
            <a:r>
              <a:rPr lang="tr-TR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tr-TR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lar</a:t>
            </a:r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980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499" y="0"/>
            <a:ext cx="90725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00FF"/>
                </a:solidFill>
                <a:latin typeface="Helvetica" pitchFamily="2" charset="0"/>
              </a:rPr>
              <a:t>B. Dilek Kipleri (Tasarlama Kipleri)</a:t>
            </a:r>
            <a:endParaRPr lang="tr-TR" sz="2400" dirty="0">
              <a:solidFill>
                <a:srgbClr val="333333"/>
              </a:solidFill>
              <a:latin typeface="Helvetica" pitchFamily="2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Bu kipler bir fiile bir zaman anlamı katmamakla birlikte eylemler istek, şart, emir ve gereklilik anlamlarıyla ifade eder. </a:t>
            </a:r>
          </a:p>
          <a:p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Henüz gerçekleşmemiş fiillere gelir ve onları belli bir yönde tasarlarlar. </a:t>
            </a:r>
          </a:p>
          <a:p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tr-TR" sz="2400" b="1" dirty="0">
                <a:solidFill>
                  <a:srgbClr val="0067FF"/>
                </a:solidFill>
                <a:latin typeface="Times New Roman" panose="02020603050405020304" pitchFamily="18" charset="0"/>
              </a:rPr>
              <a:t>B. Dilek Kipleri</a:t>
            </a:r>
          </a:p>
          <a:p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  <a:t>1.istek kipi</a:t>
            </a:r>
            <a:b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</a:br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  <a:t>2.emir kipi</a:t>
            </a:r>
            <a:b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</a:br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  <a:t>3.dilek-şart kipi</a:t>
            </a:r>
            <a:b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</a:br>
            <a:r>
              <a:rPr lang="tr-TR" sz="2400" dirty="0">
                <a:solidFill>
                  <a:srgbClr val="0067FF"/>
                </a:solidFill>
                <a:latin typeface="Times New Roman" panose="02020603050405020304" pitchFamily="18" charset="0"/>
              </a:rPr>
              <a:t>4.gereklilik kipi</a:t>
            </a:r>
            <a:endParaRPr lang="tr-TR" sz="2400" dirty="0">
              <a:solidFill>
                <a:srgbClr val="0067FF"/>
              </a:solidFill>
            </a:endParaRPr>
          </a:p>
          <a:p>
            <a:endParaRPr lang="tr-TR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64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672346</TotalTime>
  <Words>1386</Words>
  <Application>Microsoft Macintosh PowerPoint</Application>
  <PresentationFormat>Ekran Gösterisi (16:9)</PresentationFormat>
  <Paragraphs>187</Paragraphs>
  <Slides>15</Slides>
  <Notes>15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1" baseType="lpstr">
      <vt:lpstr>Arial</vt:lpstr>
      <vt:lpstr>Calibri</vt:lpstr>
      <vt:lpstr>Helvetica</vt:lpstr>
      <vt:lpstr>Segoe Print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User</cp:lastModifiedBy>
  <cp:revision>128</cp:revision>
  <dcterms:created xsi:type="dcterms:W3CDTF">2013-01-27T12:21:31Z</dcterms:created>
  <dcterms:modified xsi:type="dcterms:W3CDTF">2021-05-09T12:31:53Z</dcterms:modified>
</cp:coreProperties>
</file>