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3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257" r:id="rId15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1" autoAdjust="0"/>
    <p:restoredTop sz="94696"/>
  </p:normalViewPr>
  <p:slideViewPr>
    <p:cSldViewPr>
      <p:cViewPr varScale="1">
        <p:scale>
          <a:sx n="140" d="100"/>
          <a:sy n="140" d="100"/>
        </p:scale>
        <p:origin x="864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6.05.2021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1184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55525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840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9012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709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456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0853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576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8618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899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205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853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672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229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6.05.2021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6.05.2021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6.05.2021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6.05.2021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6.05.2021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6.05.2021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6.05.2021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6.05.2021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6.05.2021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6.05.2021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6.05.2021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6.05.2021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fiil-ned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zarf-belirtec-nedir-zarf-cesitleri-konu-anlatimi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339502"/>
            <a:ext cx="90725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Yapısına Göre Fiiller (Eylemler) </a:t>
            </a:r>
          </a:p>
          <a:p>
            <a:endParaRPr lang="tr-TR" sz="2400" dirty="0"/>
          </a:p>
          <a:p>
            <a:r>
              <a:rPr lang="tr-TR" sz="2400" dirty="0"/>
              <a:t>Türkçede </a:t>
            </a:r>
            <a:r>
              <a:rPr lang="tr-TR" sz="2400" dirty="0">
                <a:hlinkClick r:id="rId3"/>
              </a:rPr>
              <a:t>fiiller</a:t>
            </a:r>
            <a:r>
              <a:rPr lang="tr-TR" sz="2400" dirty="0"/>
              <a:t> yapılarına göre üçe ayrılır:</a:t>
            </a:r>
          </a:p>
          <a:p>
            <a:endParaRPr lang="tr-TR" sz="2400" dirty="0"/>
          </a:p>
          <a:p>
            <a:pPr marL="457200" indent="-457200">
              <a:buAutoNum type="arabicParenR"/>
            </a:pPr>
            <a:r>
              <a:rPr lang="tr-TR" sz="2400" b="1" dirty="0">
                <a:solidFill>
                  <a:srgbClr val="0067FF"/>
                </a:solidFill>
              </a:rPr>
              <a:t>Basit Fiiller</a:t>
            </a:r>
          </a:p>
          <a:p>
            <a:pPr marL="457200" indent="-457200">
              <a:buAutoNum type="arabicParenR"/>
            </a:pPr>
            <a:endParaRPr lang="tr-TR" sz="2400" b="1" dirty="0">
              <a:solidFill>
                <a:srgbClr val="0067FF"/>
              </a:solidFill>
            </a:endParaRPr>
          </a:p>
          <a:p>
            <a:pPr marL="457200" indent="-457200">
              <a:buAutoNum type="arabicParenR"/>
            </a:pPr>
            <a:r>
              <a:rPr lang="tr-TR" sz="2400" b="1" dirty="0">
                <a:solidFill>
                  <a:srgbClr val="0067FF"/>
                </a:solidFill>
              </a:rPr>
              <a:t>Türemiş Fiiller</a:t>
            </a:r>
          </a:p>
          <a:p>
            <a:pPr marL="457200" indent="-457200">
              <a:buAutoNum type="arabicParenR"/>
            </a:pPr>
            <a:endParaRPr lang="tr-TR" sz="2400" b="1" dirty="0">
              <a:solidFill>
                <a:srgbClr val="0067FF"/>
              </a:solidFill>
            </a:endParaRPr>
          </a:p>
          <a:p>
            <a:pPr marL="457200" indent="-457200">
              <a:buAutoNum type="arabicParenR"/>
            </a:pPr>
            <a:r>
              <a:rPr lang="tr-TR" sz="2400" b="1" dirty="0">
                <a:solidFill>
                  <a:srgbClr val="0067FF"/>
                </a:solidFill>
              </a:rPr>
              <a:t>Birleşik Fiiller</a:t>
            </a:r>
          </a:p>
          <a:p>
            <a:r>
              <a:rPr lang="tr-TR" sz="2400" i="1" dirty="0"/>
              <a:t>a) Yardımcı Fiillerle Yapılanlar</a:t>
            </a:r>
            <a:endParaRPr lang="tr-TR" sz="2400" dirty="0"/>
          </a:p>
          <a:p>
            <a:r>
              <a:rPr lang="tr-TR" sz="2400" i="1" dirty="0"/>
              <a:t>b) Kurallı Birleşik Fiiller</a:t>
            </a:r>
            <a:endParaRPr lang="tr-TR" sz="2400" dirty="0"/>
          </a:p>
          <a:p>
            <a:r>
              <a:rPr lang="tr-TR" sz="2400" i="1" dirty="0"/>
              <a:t>c) Anlamca Kaynaşmış Birleşik Fiiller</a:t>
            </a:r>
            <a:endParaRPr lang="tr-TR" sz="24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BE1521F3-BF37-554F-83A1-BC514B37BBA0}"/>
              </a:ext>
            </a:extLst>
          </p:cNvPr>
          <p:cNvSpPr/>
          <p:nvPr/>
        </p:nvSpPr>
        <p:spPr>
          <a:xfrm>
            <a:off x="3889505" y="0"/>
            <a:ext cx="1364989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FİİLDE YAPI</a:t>
            </a:r>
          </a:p>
        </p:txBody>
      </p:sp>
    </p:spTree>
    <p:extLst>
      <p:ext uri="{BB962C8B-B14F-4D97-AF65-F5344CB8AC3E}">
        <p14:creationId xmlns:p14="http://schemas.microsoft.com/office/powerpoint/2010/main" val="355153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7030A0"/>
                </a:solidFill>
              </a:rPr>
              <a:t>1. Yeterlilik kurallı birleşik fiili </a:t>
            </a:r>
          </a:p>
          <a:p>
            <a:r>
              <a:rPr lang="tr-TR" sz="2400" dirty="0"/>
              <a:t>Cümleye olasılık, rica ve gücü yetme anlamları katan bu fiiller; esas fiile “-a, -e” </a:t>
            </a:r>
            <a:r>
              <a:rPr lang="tr-TR" sz="2400" b="1" i="1" dirty="0">
                <a:hlinkClick r:id="rId3"/>
              </a:rPr>
              <a:t>zarf</a:t>
            </a:r>
            <a:r>
              <a:rPr lang="tr-TR" sz="2400" dirty="0"/>
              <a:t> ekiyle birlikte “bil-” yardımcı fiiliyle birlikte kurulur.</a:t>
            </a:r>
          </a:p>
          <a:p>
            <a:endParaRPr lang="tr-TR" sz="2400" dirty="0"/>
          </a:p>
          <a:p>
            <a:r>
              <a:rPr lang="tr-TR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Fiil</a:t>
            </a:r>
            <a:r>
              <a:rPr lang="tr-TR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 + </a:t>
            </a:r>
            <a:r>
              <a:rPr lang="tr-TR" sz="2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ebilmek</a:t>
            </a:r>
            <a:endParaRPr lang="tr-TR" sz="2400" dirty="0"/>
          </a:p>
          <a:p>
            <a:endParaRPr lang="tr-TR" sz="2400" i="1" dirty="0">
              <a:solidFill>
                <a:srgbClr val="0067FF"/>
              </a:solidFill>
            </a:endParaRPr>
          </a:p>
          <a:p>
            <a:endParaRPr lang="tr-TR" sz="2400" i="1" dirty="0">
              <a:solidFill>
                <a:srgbClr val="0067FF"/>
              </a:solidFill>
            </a:endParaRPr>
          </a:p>
          <a:p>
            <a:r>
              <a:rPr lang="tr-TR" sz="2400" dirty="0">
                <a:solidFill>
                  <a:srgbClr val="00B050"/>
                </a:solidFill>
              </a:rPr>
              <a:t>Camı biraz </a:t>
            </a:r>
            <a:r>
              <a:rPr lang="tr-TR" sz="2400" u="sng" dirty="0">
                <a:solidFill>
                  <a:srgbClr val="00B050"/>
                </a:solidFill>
              </a:rPr>
              <a:t>açabilir</a:t>
            </a:r>
            <a:r>
              <a:rPr lang="tr-TR" sz="2400" dirty="0">
                <a:solidFill>
                  <a:srgbClr val="00B050"/>
                </a:solidFill>
              </a:rPr>
              <a:t> misiniz?</a:t>
            </a:r>
          </a:p>
          <a:p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dirty="0">
                <a:solidFill>
                  <a:srgbClr val="00B050"/>
                </a:solidFill>
              </a:rPr>
              <a:t>Tempomu arttırırsam 10 km </a:t>
            </a:r>
            <a:r>
              <a:rPr lang="tr-TR" sz="2400" u="sng" dirty="0">
                <a:solidFill>
                  <a:srgbClr val="00B050"/>
                </a:solidFill>
              </a:rPr>
              <a:t>koşabilirim.</a:t>
            </a:r>
          </a:p>
          <a:p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dirty="0">
                <a:solidFill>
                  <a:srgbClr val="00B050"/>
                </a:solidFill>
              </a:rPr>
              <a:t>Yarın akşam kar </a:t>
            </a:r>
            <a:r>
              <a:rPr lang="tr-TR" sz="2400" u="sng" dirty="0">
                <a:solidFill>
                  <a:srgbClr val="00B050"/>
                </a:solidFill>
              </a:rPr>
              <a:t>yağabilir.</a:t>
            </a:r>
            <a:endParaRPr lang="tr-TR" sz="2400" dirty="0">
              <a:solidFill>
                <a:srgbClr val="00B050"/>
              </a:solidFill>
            </a:endParaRPr>
          </a:p>
          <a:p>
            <a:endParaRPr lang="tr-TR" sz="2400" i="1" dirty="0">
              <a:solidFill>
                <a:srgbClr val="0067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08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7030A0"/>
                </a:solidFill>
              </a:rPr>
              <a:t>2. </a:t>
            </a:r>
            <a:r>
              <a:rPr lang="tr-TR" sz="2400" dirty="0" err="1">
                <a:solidFill>
                  <a:srgbClr val="7030A0"/>
                </a:solidFill>
              </a:rPr>
              <a:t>Tezlik</a:t>
            </a:r>
            <a:r>
              <a:rPr lang="tr-TR" sz="2400" dirty="0">
                <a:solidFill>
                  <a:srgbClr val="7030A0"/>
                </a:solidFill>
              </a:rPr>
              <a:t> kurallı birleşik fiili</a:t>
            </a:r>
          </a:p>
          <a:p>
            <a:r>
              <a:rPr lang="tr-TR" sz="2400" dirty="0"/>
              <a:t>Esas fiile “-evermek” yardımcı fiilinin gelmesiyle kurulan birleşik fiillerdir. Cümleye genellikle bir “acelecilik, çabukluk” anlamı katmaktadır. </a:t>
            </a:r>
          </a:p>
          <a:p>
            <a:endParaRPr lang="tr-TR" sz="2400" i="1" dirty="0">
              <a:solidFill>
                <a:srgbClr val="0067FF"/>
              </a:solidFill>
            </a:endParaRPr>
          </a:p>
          <a:p>
            <a:r>
              <a:rPr lang="tr-TR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Fiil</a:t>
            </a:r>
            <a:r>
              <a:rPr lang="tr-TR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 + </a:t>
            </a:r>
            <a:r>
              <a:rPr lang="tr-TR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evermek</a:t>
            </a:r>
            <a:endParaRPr lang="tr-TR" sz="2400" i="1" dirty="0">
              <a:solidFill>
                <a:srgbClr val="0067FF"/>
              </a:solidFill>
            </a:endParaRPr>
          </a:p>
          <a:p>
            <a:endParaRPr lang="tr-TR" sz="2400" i="1" dirty="0">
              <a:solidFill>
                <a:srgbClr val="0067FF"/>
              </a:solidFill>
            </a:endParaRPr>
          </a:p>
          <a:p>
            <a:endParaRPr lang="tr-TR" sz="2400" i="1" dirty="0">
              <a:solidFill>
                <a:srgbClr val="0067FF"/>
              </a:solidFill>
            </a:endParaRPr>
          </a:p>
          <a:p>
            <a:r>
              <a:rPr lang="tr-TR" sz="2400" dirty="0">
                <a:solidFill>
                  <a:srgbClr val="00B050"/>
                </a:solidFill>
              </a:rPr>
              <a:t>Giderken bu paketi de teyzene </a:t>
            </a:r>
            <a:r>
              <a:rPr lang="tr-TR" sz="2400" u="sng" dirty="0">
                <a:solidFill>
                  <a:srgbClr val="00B050"/>
                </a:solidFill>
              </a:rPr>
              <a:t>bırakıver.</a:t>
            </a:r>
          </a:p>
          <a:p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dirty="0">
                <a:solidFill>
                  <a:srgbClr val="00B050"/>
                </a:solidFill>
              </a:rPr>
              <a:t>Sürekli oturuyorsun, biraz </a:t>
            </a:r>
            <a:r>
              <a:rPr lang="tr-TR" sz="2400" u="sng" dirty="0">
                <a:solidFill>
                  <a:srgbClr val="00B050"/>
                </a:solidFill>
              </a:rPr>
              <a:t>kımıldayıver.</a:t>
            </a:r>
            <a:endParaRPr lang="tr-TR" sz="2400" dirty="0">
              <a:solidFill>
                <a:srgbClr val="00B050"/>
              </a:solidFill>
            </a:endParaRPr>
          </a:p>
          <a:p>
            <a:endParaRPr lang="tr-TR" sz="2400" i="1" dirty="0">
              <a:solidFill>
                <a:srgbClr val="0067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26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7030A0"/>
                </a:solidFill>
              </a:rPr>
              <a:t>3. Yaklaşma kurallı birleşik fiili</a:t>
            </a:r>
          </a:p>
          <a:p>
            <a:r>
              <a:rPr lang="tr-TR" sz="2400" dirty="0"/>
              <a:t>Esas fiillerin üstüne “-</a:t>
            </a:r>
            <a:r>
              <a:rPr lang="tr-TR" sz="2400" dirty="0" err="1"/>
              <a:t>eyaz</a:t>
            </a:r>
            <a:r>
              <a:rPr lang="tr-TR" sz="2400" dirty="0"/>
              <a:t>” yardımcı fiilinin getirilmesiyle oluşan ve cümleye gerçekleşmeye çok az kalmış anlamını katan birleşik fiillerdir.</a:t>
            </a:r>
          </a:p>
          <a:p>
            <a:endParaRPr lang="tr-TR" sz="2400" dirty="0"/>
          </a:p>
          <a:p>
            <a:r>
              <a:rPr lang="tr-TR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Fiil</a:t>
            </a:r>
            <a:r>
              <a:rPr lang="tr-TR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 + </a:t>
            </a:r>
            <a:r>
              <a:rPr lang="tr-TR" sz="2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eyazmak</a:t>
            </a:r>
            <a:endParaRPr lang="tr-TR" sz="24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tr-TR" sz="2400" dirty="0"/>
              <a:t> </a:t>
            </a:r>
            <a:endParaRPr lang="tr-TR" sz="2400" i="1" dirty="0">
              <a:solidFill>
                <a:srgbClr val="0067FF"/>
              </a:solidFill>
            </a:endParaRPr>
          </a:p>
          <a:p>
            <a:endParaRPr lang="tr-TR" sz="2400" i="1" dirty="0">
              <a:solidFill>
                <a:srgbClr val="0067FF"/>
              </a:solidFill>
            </a:endParaRPr>
          </a:p>
          <a:p>
            <a:r>
              <a:rPr lang="tr-TR" sz="2400" dirty="0">
                <a:solidFill>
                  <a:srgbClr val="00B050"/>
                </a:solidFill>
              </a:rPr>
              <a:t>Merdivenlerden çıkarken birden </a:t>
            </a:r>
            <a:r>
              <a:rPr lang="tr-TR" sz="2400" u="sng" dirty="0">
                <a:solidFill>
                  <a:srgbClr val="00B050"/>
                </a:solidFill>
              </a:rPr>
              <a:t>düşeyazdım.</a:t>
            </a:r>
          </a:p>
          <a:p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dirty="0">
                <a:solidFill>
                  <a:srgbClr val="00B050"/>
                </a:solidFill>
              </a:rPr>
              <a:t>Kış günü sokakta yürümekten </a:t>
            </a:r>
            <a:r>
              <a:rPr lang="tr-TR" sz="2400" u="sng" dirty="0" err="1">
                <a:solidFill>
                  <a:srgbClr val="00B050"/>
                </a:solidFill>
              </a:rPr>
              <a:t>donayazdım</a:t>
            </a:r>
            <a:r>
              <a:rPr lang="tr-TR" sz="2400" u="sng" dirty="0">
                <a:solidFill>
                  <a:srgbClr val="00B050"/>
                </a:solidFill>
              </a:rPr>
              <a:t>.</a:t>
            </a:r>
            <a:endParaRPr lang="tr-TR" sz="2400" dirty="0">
              <a:solidFill>
                <a:srgbClr val="00B050"/>
              </a:solidFill>
            </a:endParaRPr>
          </a:p>
          <a:p>
            <a:endParaRPr lang="tr-TR" sz="2400" i="1" dirty="0">
              <a:solidFill>
                <a:srgbClr val="0067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82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7030A0"/>
                </a:solidFill>
              </a:rPr>
              <a:t>4. </a:t>
            </a:r>
            <a:r>
              <a:rPr lang="tr-TR" sz="2400" dirty="0" err="1">
                <a:solidFill>
                  <a:srgbClr val="7030A0"/>
                </a:solidFill>
              </a:rPr>
              <a:t>Sürerlilik</a:t>
            </a:r>
            <a:r>
              <a:rPr lang="tr-TR" sz="2400" dirty="0">
                <a:solidFill>
                  <a:srgbClr val="7030A0"/>
                </a:solidFill>
              </a:rPr>
              <a:t> kurallı birleşik fiili</a:t>
            </a:r>
            <a:endParaRPr lang="tr-TR" sz="2400" i="1" dirty="0">
              <a:solidFill>
                <a:srgbClr val="7030A0"/>
              </a:solidFill>
            </a:endParaRPr>
          </a:p>
          <a:p>
            <a:r>
              <a:rPr lang="tr-TR" sz="2400" dirty="0"/>
              <a:t>Esas fiile  getirilen “-</a:t>
            </a:r>
            <a:r>
              <a:rPr lang="tr-TR" sz="2400" dirty="0" err="1"/>
              <a:t>edurmak</a:t>
            </a:r>
            <a:r>
              <a:rPr lang="tr-TR" sz="2400" dirty="0"/>
              <a:t>”, “-</a:t>
            </a:r>
            <a:r>
              <a:rPr lang="tr-TR" sz="2400" dirty="0" err="1"/>
              <a:t>ekalmak</a:t>
            </a:r>
            <a:r>
              <a:rPr lang="tr-TR" sz="2400" dirty="0"/>
              <a:t>” ve “-</a:t>
            </a:r>
            <a:r>
              <a:rPr lang="tr-TR" sz="2400" dirty="0" err="1"/>
              <a:t>egelmek</a:t>
            </a:r>
            <a:r>
              <a:rPr lang="tr-TR" sz="2400" dirty="0"/>
              <a:t>” yardımcı fiilleriyle yapılan ve cümleye bir zamandan beri yapılan işteki devamlılığı katan birleşik fiillerdir.</a:t>
            </a:r>
          </a:p>
          <a:p>
            <a:endParaRPr lang="tr-TR" sz="2400" dirty="0"/>
          </a:p>
          <a:p>
            <a:r>
              <a:rPr lang="tr-TR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Fiil</a:t>
            </a:r>
            <a:r>
              <a:rPr lang="tr-TR" sz="2400" b="1" i="1" dirty="0">
                <a:solidFill>
                  <a:srgbClr val="333333"/>
                </a:solidFill>
                <a:latin typeface="Times New Roman" panose="02020603050405020304" pitchFamily="18" charset="0"/>
              </a:rPr>
              <a:t> + </a:t>
            </a:r>
            <a:r>
              <a:rPr lang="tr-TR" sz="2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edurmak</a:t>
            </a:r>
            <a:r>
              <a:rPr lang="tr-TR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tr-TR" sz="2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ekalmak</a:t>
            </a:r>
            <a:r>
              <a:rPr lang="tr-TR" sz="24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tr-TR" sz="24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egelmek</a:t>
            </a:r>
            <a:endParaRPr lang="tr-TR" sz="2400" dirty="0"/>
          </a:p>
          <a:p>
            <a:endParaRPr lang="tr-TR" sz="2400" i="1" dirty="0">
              <a:solidFill>
                <a:srgbClr val="0067FF"/>
              </a:solidFill>
            </a:endParaRPr>
          </a:p>
          <a:p>
            <a:r>
              <a:rPr lang="tr-TR" sz="2400" dirty="0">
                <a:solidFill>
                  <a:srgbClr val="00B050"/>
                </a:solidFill>
              </a:rPr>
              <a:t>Sen </a:t>
            </a:r>
            <a:r>
              <a:rPr lang="tr-TR" sz="2400" u="sng" dirty="0">
                <a:solidFill>
                  <a:srgbClr val="00B050"/>
                </a:solidFill>
              </a:rPr>
              <a:t>başlayadur</a:t>
            </a:r>
            <a:r>
              <a:rPr lang="tr-TR" sz="2400" dirty="0">
                <a:solidFill>
                  <a:srgbClr val="00B050"/>
                </a:solidFill>
              </a:rPr>
              <a:t>, ben işimi halletmeye çalışayım.</a:t>
            </a:r>
          </a:p>
          <a:p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dirty="0">
                <a:solidFill>
                  <a:srgbClr val="00B050"/>
                </a:solidFill>
              </a:rPr>
              <a:t>Kapımız sana açık, istediğin zaman </a:t>
            </a:r>
            <a:r>
              <a:rPr lang="tr-TR" sz="2400" u="sng" dirty="0">
                <a:solidFill>
                  <a:srgbClr val="00B050"/>
                </a:solidFill>
              </a:rPr>
              <a:t>çıkagel</a:t>
            </a:r>
            <a:r>
              <a:rPr lang="tr-TR" sz="2400" dirty="0">
                <a:solidFill>
                  <a:srgbClr val="00B050"/>
                </a:solidFill>
              </a:rPr>
              <a:t>.</a:t>
            </a:r>
          </a:p>
          <a:p>
            <a:endParaRPr lang="tr-TR" sz="2400" dirty="0">
              <a:solidFill>
                <a:srgbClr val="00B050"/>
              </a:solidFill>
            </a:endParaRPr>
          </a:p>
          <a:p>
            <a:r>
              <a:rPr lang="tr-TR" sz="2400" dirty="0">
                <a:solidFill>
                  <a:srgbClr val="00B050"/>
                </a:solidFill>
              </a:rPr>
              <a:t>Bu anlamsız hareketlerine </a:t>
            </a:r>
            <a:r>
              <a:rPr lang="tr-TR" sz="2400" u="sng" dirty="0">
                <a:solidFill>
                  <a:srgbClr val="00B050"/>
                </a:solidFill>
              </a:rPr>
              <a:t>bakakaldık.</a:t>
            </a:r>
            <a:endParaRPr lang="tr-TR" sz="2400" dirty="0">
              <a:solidFill>
                <a:srgbClr val="00B050"/>
              </a:solidFill>
            </a:endParaRPr>
          </a:p>
          <a:p>
            <a:endParaRPr lang="tr-TR" sz="2400" i="1" dirty="0">
              <a:solidFill>
                <a:srgbClr val="0067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17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7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67FF"/>
                </a:solidFill>
              </a:rPr>
              <a:t>Çekim eki:</a:t>
            </a:r>
          </a:p>
          <a:p>
            <a:pPr marL="457200" indent="-457200">
              <a:buAutoNum type="arabicParenR"/>
            </a:pPr>
            <a:endParaRPr lang="tr-TR" sz="2400" b="1" dirty="0">
              <a:solidFill>
                <a:srgbClr val="0067FF"/>
              </a:solidFill>
            </a:endParaRPr>
          </a:p>
          <a:p>
            <a:r>
              <a:rPr lang="tr-TR" sz="2400" dirty="0"/>
              <a:t>Kelimenin anlamını değil yalnızca biçimini değiştiren eklerdir. Fiil çekim ekleri fiil zaman ekleri ve şahıs ekleridir. </a:t>
            </a:r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Gel-i-yor-</a:t>
            </a:r>
            <a:r>
              <a:rPr lang="tr-TR" sz="2400" i="1" dirty="0" err="1">
                <a:solidFill>
                  <a:srgbClr val="00B050"/>
                </a:solidFill>
              </a:rPr>
              <a:t>du</a:t>
            </a:r>
            <a:endParaRPr lang="tr-TR" sz="2400" i="1" dirty="0">
              <a:solidFill>
                <a:srgbClr val="00B050"/>
              </a:solidFill>
            </a:endParaRPr>
          </a:p>
          <a:p>
            <a:endParaRPr lang="tr-TR" sz="2400" b="1" dirty="0">
              <a:solidFill>
                <a:srgbClr val="0067FF"/>
              </a:solidFill>
            </a:endParaRPr>
          </a:p>
          <a:p>
            <a:r>
              <a:rPr lang="tr-TR" sz="2400" b="1" dirty="0">
                <a:solidFill>
                  <a:srgbClr val="0067FF"/>
                </a:solidFill>
              </a:rPr>
              <a:t>Yapım ekleri</a:t>
            </a:r>
          </a:p>
          <a:p>
            <a:endParaRPr lang="tr-TR" sz="2400" b="1" dirty="0">
              <a:solidFill>
                <a:srgbClr val="0067FF"/>
              </a:solidFill>
            </a:endParaRPr>
          </a:p>
          <a:p>
            <a:r>
              <a:rPr lang="tr-TR" sz="2400" dirty="0"/>
              <a:t>Kök ve sözcüklere gelerek anlamlarını değiştiren eklerdir.</a:t>
            </a:r>
          </a:p>
          <a:p>
            <a:endParaRPr lang="tr-TR" sz="2400" b="1" dirty="0">
              <a:solidFill>
                <a:srgbClr val="0067FF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Uç-ur-</a:t>
            </a:r>
            <a:r>
              <a:rPr lang="tr-TR" sz="2400" i="1" dirty="0" err="1">
                <a:solidFill>
                  <a:srgbClr val="00B050"/>
                </a:solidFill>
              </a:rPr>
              <a:t>mak</a:t>
            </a:r>
            <a:endParaRPr lang="tr-TR" sz="24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68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67FF"/>
                </a:solidFill>
              </a:rPr>
              <a:t>1) Basit Fiiller</a:t>
            </a:r>
          </a:p>
          <a:p>
            <a:pPr marL="457200" indent="-457200">
              <a:buAutoNum type="arabicParenR"/>
            </a:pPr>
            <a:endParaRPr lang="tr-TR" sz="2400" b="1" dirty="0">
              <a:solidFill>
                <a:srgbClr val="0067FF"/>
              </a:solidFill>
            </a:endParaRPr>
          </a:p>
          <a:p>
            <a:r>
              <a:rPr lang="tr-TR" sz="2400" dirty="0"/>
              <a:t>Yalın hâldeki (kök) ya da sadece fiil çekim eki almış fiillere denir. </a:t>
            </a:r>
          </a:p>
          <a:p>
            <a:endParaRPr lang="tr-TR" sz="2400" b="1" dirty="0">
              <a:solidFill>
                <a:srgbClr val="0067FF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Git-</a:t>
            </a:r>
            <a:r>
              <a:rPr lang="tr-TR" sz="2400" i="1" dirty="0" err="1">
                <a:solidFill>
                  <a:srgbClr val="00B050"/>
                </a:solidFill>
              </a:rPr>
              <a:t>miş</a:t>
            </a:r>
            <a:r>
              <a:rPr lang="tr-TR" sz="2400" i="1" dirty="0">
                <a:solidFill>
                  <a:srgbClr val="00B050"/>
                </a:solidFill>
              </a:rPr>
              <a:t>-</a:t>
            </a:r>
            <a:r>
              <a:rPr lang="tr-TR" sz="2400" i="1" dirty="0" err="1">
                <a:solidFill>
                  <a:srgbClr val="00B050"/>
                </a:solidFill>
              </a:rPr>
              <a:t>ler</a:t>
            </a:r>
            <a:r>
              <a:rPr lang="tr-TR" sz="2400" i="1" dirty="0">
                <a:solidFill>
                  <a:srgbClr val="00B050"/>
                </a:solidFill>
              </a:rPr>
              <a:t>-</a:t>
            </a:r>
            <a:r>
              <a:rPr lang="tr-TR" sz="2400" i="1" dirty="0" err="1">
                <a:solidFill>
                  <a:srgbClr val="00B050"/>
                </a:solidFill>
              </a:rPr>
              <a:t>di</a:t>
            </a:r>
            <a:endParaRPr lang="tr-TR" sz="2400" b="1" i="1" dirty="0">
              <a:solidFill>
                <a:srgbClr val="00B050"/>
              </a:solidFill>
            </a:endParaRPr>
          </a:p>
          <a:p>
            <a:endParaRPr lang="tr-TR" sz="2400" b="1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Sev-di</a:t>
            </a:r>
          </a:p>
          <a:p>
            <a:endParaRPr lang="tr-TR" sz="2400" b="1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Oku-</a:t>
            </a:r>
            <a:r>
              <a:rPr lang="tr-TR" sz="2400" i="1" dirty="0" err="1">
                <a:solidFill>
                  <a:srgbClr val="00B050"/>
                </a:solidFill>
              </a:rPr>
              <a:t>du</a:t>
            </a:r>
            <a:r>
              <a:rPr lang="tr-TR" sz="2400" i="1" dirty="0">
                <a:solidFill>
                  <a:srgbClr val="00B050"/>
                </a:solidFill>
              </a:rPr>
              <a:t>-m</a:t>
            </a:r>
            <a:endParaRPr lang="tr-TR" sz="2400" b="1" i="1" dirty="0">
              <a:solidFill>
                <a:srgbClr val="00B050"/>
              </a:solidFill>
            </a:endParaRPr>
          </a:p>
          <a:p>
            <a:endParaRPr lang="tr-TR" sz="2400" b="1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Yap-</a:t>
            </a:r>
            <a:r>
              <a:rPr lang="tr-TR" sz="2400" i="1" dirty="0" err="1">
                <a:solidFill>
                  <a:srgbClr val="00B050"/>
                </a:solidFill>
              </a:rPr>
              <a:t>tı</a:t>
            </a:r>
            <a:endParaRPr lang="tr-TR" sz="24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30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67FF"/>
                </a:solidFill>
              </a:rPr>
              <a:t>2) Türemiş Fiiller</a:t>
            </a:r>
          </a:p>
          <a:p>
            <a:r>
              <a:rPr lang="tr-TR" sz="2400" dirty="0"/>
              <a:t>İsim / fiil kök ve gövdelerinden yapım ekleri ile türetilmiş fiil denir. En az bir tane yapım eki almış fiillere denir.</a:t>
            </a:r>
            <a:endParaRPr lang="tr-TR" sz="2400" b="1" dirty="0">
              <a:solidFill>
                <a:srgbClr val="0067FF"/>
              </a:solidFill>
            </a:endParaRPr>
          </a:p>
          <a:p>
            <a:endParaRPr lang="tr-TR" u="sng" dirty="0"/>
          </a:p>
          <a:p>
            <a:r>
              <a:rPr lang="tr-TR" sz="2400" u="sng" dirty="0"/>
              <a:t>1) İsimden Türemiş Fiiller:</a:t>
            </a:r>
            <a:endParaRPr lang="tr-TR" sz="2400" dirty="0"/>
          </a:p>
          <a:p>
            <a:r>
              <a:rPr lang="tr-TR" sz="2400" dirty="0"/>
              <a:t>İsim ya da isim soylu sözcüklere getirilen eklerle fiil türetilebilir.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Yabancı + </a:t>
            </a:r>
            <a:r>
              <a:rPr lang="tr-TR" sz="2400" i="1" dirty="0" err="1">
                <a:solidFill>
                  <a:srgbClr val="00B050"/>
                </a:solidFill>
              </a:rPr>
              <a:t>laş</a:t>
            </a:r>
            <a:r>
              <a:rPr lang="tr-TR" sz="2400" i="1" dirty="0">
                <a:solidFill>
                  <a:srgbClr val="00B050"/>
                </a:solidFill>
              </a:rPr>
              <a:t> + </a:t>
            </a:r>
            <a:r>
              <a:rPr lang="tr-TR" sz="2400" i="1" dirty="0" err="1">
                <a:solidFill>
                  <a:srgbClr val="00B050"/>
                </a:solidFill>
              </a:rPr>
              <a:t>mak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Göz + le + </a:t>
            </a:r>
            <a:r>
              <a:rPr lang="tr-TR" sz="2400" i="1" dirty="0" err="1">
                <a:solidFill>
                  <a:srgbClr val="00B050"/>
                </a:solidFill>
              </a:rPr>
              <a:t>mek</a:t>
            </a:r>
            <a:endParaRPr lang="tr-TR" sz="2400" i="1" dirty="0">
              <a:solidFill>
                <a:srgbClr val="00B050"/>
              </a:solidFill>
            </a:endParaRPr>
          </a:p>
          <a:p>
            <a:endParaRPr lang="tr-TR" sz="2400" dirty="0"/>
          </a:p>
          <a:p>
            <a:r>
              <a:rPr lang="tr-TR" sz="2400" u="sng" dirty="0"/>
              <a:t>2) Fiilden Türemiş Fiiller:</a:t>
            </a:r>
            <a:endParaRPr lang="tr-TR" sz="2400" dirty="0"/>
          </a:p>
          <a:p>
            <a:r>
              <a:rPr lang="tr-TR" sz="2400" dirty="0"/>
              <a:t>Fiil kök ve gövdelerine getirilen yapım ekleriyle yeni fiiller türetilebilir.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Gör + ün + </a:t>
            </a:r>
            <a:r>
              <a:rPr lang="tr-TR" sz="2400" i="1" dirty="0" err="1">
                <a:solidFill>
                  <a:srgbClr val="00B050"/>
                </a:solidFill>
              </a:rPr>
              <a:t>mek</a:t>
            </a:r>
            <a:r>
              <a:rPr lang="tr-TR" sz="2400" i="1" dirty="0">
                <a:solidFill>
                  <a:srgbClr val="00B050"/>
                </a:solidFill>
              </a:rPr>
              <a:t>  / Yay-</a:t>
            </a:r>
            <a:r>
              <a:rPr lang="tr-TR" sz="2400" i="1" dirty="0" err="1">
                <a:solidFill>
                  <a:srgbClr val="00B050"/>
                </a:solidFill>
              </a:rPr>
              <a:t>ıl</a:t>
            </a:r>
            <a:r>
              <a:rPr lang="tr-TR" sz="2400" i="1" dirty="0">
                <a:solidFill>
                  <a:srgbClr val="00B050"/>
                </a:solidFill>
              </a:rPr>
              <a:t>-ı-yor  /  Kov – ala - </a:t>
            </a:r>
            <a:r>
              <a:rPr lang="tr-TR" sz="2400" i="1" dirty="0" err="1">
                <a:solidFill>
                  <a:srgbClr val="00B050"/>
                </a:solidFill>
              </a:rPr>
              <a:t>mak</a:t>
            </a:r>
            <a:br>
              <a:rPr lang="tr-TR" sz="2400" i="1" dirty="0">
                <a:solidFill>
                  <a:srgbClr val="00B050"/>
                </a:solidFill>
              </a:rPr>
            </a:br>
            <a:r>
              <a:rPr lang="tr-TR" sz="2400" i="1" dirty="0">
                <a:solidFill>
                  <a:srgbClr val="00B050"/>
                </a:solidFill>
              </a:rPr>
              <a:t>Boğ + </a:t>
            </a:r>
            <a:r>
              <a:rPr lang="tr-TR" sz="2400" i="1" dirty="0" err="1">
                <a:solidFill>
                  <a:srgbClr val="00B050"/>
                </a:solidFill>
              </a:rPr>
              <a:t>uş</a:t>
            </a:r>
            <a:r>
              <a:rPr lang="tr-TR" sz="2400" i="1" dirty="0">
                <a:solidFill>
                  <a:srgbClr val="00B050"/>
                </a:solidFill>
              </a:rPr>
              <a:t> + </a:t>
            </a:r>
            <a:r>
              <a:rPr lang="tr-TR" sz="2400" i="1" dirty="0" err="1">
                <a:solidFill>
                  <a:srgbClr val="00B050"/>
                </a:solidFill>
              </a:rPr>
              <a:t>mak</a:t>
            </a:r>
            <a:r>
              <a:rPr lang="tr-TR" sz="2400" i="1" dirty="0">
                <a:solidFill>
                  <a:srgbClr val="00B050"/>
                </a:solidFill>
              </a:rPr>
              <a:t>   / Sev-in-</a:t>
            </a:r>
            <a:r>
              <a:rPr lang="tr-TR" sz="2400" i="1" dirty="0" err="1">
                <a:solidFill>
                  <a:srgbClr val="00B050"/>
                </a:solidFill>
              </a:rPr>
              <a:t>mek</a:t>
            </a:r>
            <a:endParaRPr lang="tr-TR" sz="2400" i="1" dirty="0">
              <a:solidFill>
                <a:srgbClr val="00B05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984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0067FF"/>
                </a:solidFill>
              </a:rPr>
              <a:t>3) Birleşik Fiiller</a:t>
            </a:r>
          </a:p>
          <a:p>
            <a:endParaRPr lang="tr-TR" sz="2400" dirty="0"/>
          </a:p>
          <a:p>
            <a:r>
              <a:rPr lang="tr-TR" sz="2400" dirty="0"/>
              <a:t>İki ya da daha fazla kelimeden oluşan fiillere birleşik fiil denir. Birleşik fiiller yapılış şekillerine göre üçe ayrılır: </a:t>
            </a:r>
          </a:p>
          <a:p>
            <a:endParaRPr lang="tr-TR" sz="2400" dirty="0"/>
          </a:p>
          <a:p>
            <a:pPr marL="342900" indent="-342900">
              <a:buAutoNum type="alphaLcPeriod"/>
            </a:pPr>
            <a:r>
              <a:rPr lang="tr-TR" sz="2400" b="1" dirty="0"/>
              <a:t>Anlamca kaynaşmış birleşik fiiller </a:t>
            </a:r>
          </a:p>
          <a:p>
            <a:pPr marL="342900" indent="-342900">
              <a:buAutoNum type="alphaLcPeriod"/>
            </a:pPr>
            <a:endParaRPr lang="tr-TR" sz="2400" b="1" dirty="0"/>
          </a:p>
          <a:p>
            <a:pPr marL="342900" indent="-342900">
              <a:buAutoNum type="alphaLcPeriod"/>
            </a:pPr>
            <a:r>
              <a:rPr lang="tr-TR" sz="2400" b="1" dirty="0"/>
              <a:t>Yardımcı fiille kurulan birleşik fiiller</a:t>
            </a:r>
          </a:p>
          <a:p>
            <a:pPr marL="342900" indent="-342900">
              <a:buAutoNum type="alphaLcPeriod"/>
            </a:pPr>
            <a:endParaRPr lang="tr-TR" sz="2400" b="1" dirty="0"/>
          </a:p>
          <a:p>
            <a:pPr marL="342900" indent="-342900">
              <a:buAutoNum type="alphaLcPeriod"/>
            </a:pPr>
            <a:r>
              <a:rPr lang="tr-TR" sz="2400" b="1" dirty="0"/>
              <a:t>Kurallı birleşik fiiller</a:t>
            </a:r>
          </a:p>
        </p:txBody>
      </p:sp>
    </p:spTree>
    <p:extLst>
      <p:ext uri="{BB962C8B-B14F-4D97-AF65-F5344CB8AC3E}">
        <p14:creationId xmlns:p14="http://schemas.microsoft.com/office/powerpoint/2010/main" val="166356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a. Anlamca kaynaşmış birleşik fiiller</a:t>
            </a:r>
          </a:p>
          <a:p>
            <a:r>
              <a:rPr lang="tr-TR" sz="2400" dirty="0"/>
              <a:t>İsim ya da isim soylu birden çok sözcüğün çoğunlukla anlamını kaybederek bir esas fiil ile kalıplaşmasıyla oluşan eylemlerdir.</a:t>
            </a:r>
          </a:p>
          <a:p>
            <a:endParaRPr lang="tr-TR" sz="2400" dirty="0"/>
          </a:p>
          <a:p>
            <a:r>
              <a:rPr lang="tr-TR" sz="2400" dirty="0"/>
              <a:t>→ Bu türdeki birleşik fiillerde isim ya da fiilden biri anlamını kaybedebilir: </a:t>
            </a:r>
            <a:r>
              <a:rPr lang="tr-TR" sz="2400" i="1" dirty="0">
                <a:solidFill>
                  <a:srgbClr val="00B050"/>
                </a:solidFill>
              </a:rPr>
              <a:t>hasta düşmek, göz koymak</a:t>
            </a:r>
            <a:r>
              <a:rPr lang="tr-TR" sz="2400" dirty="0"/>
              <a:t> gibi…</a:t>
            </a:r>
          </a:p>
          <a:p>
            <a:endParaRPr lang="tr-TR" sz="2400" b="1" dirty="0">
              <a:solidFill>
                <a:srgbClr val="FF0000"/>
              </a:solidFill>
            </a:endParaRPr>
          </a:p>
          <a:p>
            <a:r>
              <a:rPr lang="tr-TR" sz="2400" dirty="0"/>
              <a:t>→ Bazen de isim ve fiilin ikisi de anlamını kaybedebilmektedir. Bu durumda birleşik fiili oluşturan sözcükler bitişik yazılır: </a:t>
            </a:r>
            <a:r>
              <a:rPr lang="tr-TR" sz="2400" i="1" dirty="0">
                <a:solidFill>
                  <a:srgbClr val="00B050"/>
                </a:solidFill>
              </a:rPr>
              <a:t>başvuru, öngörmek, varsaymak</a:t>
            </a:r>
            <a:r>
              <a:rPr lang="tr-TR" sz="2400" dirty="0"/>
              <a:t> gibi…</a:t>
            </a:r>
            <a:endParaRPr lang="tr-T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69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a. Anlamca kaynaşmış birleşik fiiller</a:t>
            </a:r>
          </a:p>
          <a:p>
            <a:endParaRPr lang="tr-TR" sz="2400" dirty="0"/>
          </a:p>
          <a:p>
            <a:r>
              <a:rPr lang="tr-TR" sz="2400" dirty="0"/>
              <a:t>⇒ Bu türdeki birleşik fiillerin bazıları, anlamca kaynaşarak ve kalıplaşarak mecazlı bir anlama kavuşarak deyim niteliği kazanabilmektedir.</a:t>
            </a:r>
          </a:p>
          <a:p>
            <a:endParaRPr lang="tr-TR" sz="2400" b="1" dirty="0">
              <a:solidFill>
                <a:srgbClr val="FF000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Son zamanlardaki tavrıyla </a:t>
            </a:r>
            <a:r>
              <a:rPr lang="tr-TR" sz="2400" i="1" u="sng" dirty="0">
                <a:solidFill>
                  <a:srgbClr val="00B050"/>
                </a:solidFill>
              </a:rPr>
              <a:t>gözden düştü.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Ailesinin ve öğretmeninin onca sözüne </a:t>
            </a:r>
            <a:r>
              <a:rPr lang="tr-TR" sz="2400" i="1" u="sng" dirty="0">
                <a:solidFill>
                  <a:srgbClr val="00B050"/>
                </a:solidFill>
              </a:rPr>
              <a:t>kulak asmadı.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Birden karşısına çıkınca </a:t>
            </a:r>
            <a:r>
              <a:rPr lang="tr-TR" sz="2400" i="1" u="sng" dirty="0">
                <a:solidFill>
                  <a:srgbClr val="00B050"/>
                </a:solidFill>
              </a:rPr>
              <a:t>eli ayağı çözüldü.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i="1" dirty="0">
                <a:solidFill>
                  <a:srgbClr val="00B050"/>
                </a:solidFill>
              </a:rPr>
              <a:t>Beklediği ödeme gelmeyince </a:t>
            </a:r>
            <a:r>
              <a:rPr lang="tr-TR" sz="2400" i="1" u="sng" dirty="0">
                <a:solidFill>
                  <a:srgbClr val="00B050"/>
                </a:solidFill>
              </a:rPr>
              <a:t>gözü döndü.</a:t>
            </a:r>
            <a:endParaRPr lang="tr-TR" sz="24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7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b. Yardımcı fiille kurulan birleşik fiiller</a:t>
            </a:r>
          </a:p>
          <a:p>
            <a:endParaRPr lang="tr-TR" sz="2400" b="1" dirty="0">
              <a:solidFill>
                <a:srgbClr val="FF0000"/>
              </a:solidFill>
            </a:endParaRPr>
          </a:p>
          <a:p>
            <a:r>
              <a:rPr lang="tr-TR" sz="2400" dirty="0"/>
              <a:t>İsim soylu bir kelime ile bir yardımcı fiilden oluşan birleşik fiillerdir. </a:t>
            </a:r>
          </a:p>
          <a:p>
            <a:endParaRPr lang="tr-TR" sz="2400" dirty="0"/>
          </a:p>
          <a:p>
            <a:r>
              <a:rPr lang="tr-TR" sz="2400" dirty="0"/>
              <a:t>“et-, ol-, bul-, buyur-, eyle-, kıl-, yap-, ver-”</a:t>
            </a:r>
          </a:p>
          <a:p>
            <a:endParaRPr lang="tr-TR" sz="2400" dirty="0"/>
          </a:p>
          <a:p>
            <a:r>
              <a:rPr lang="tr-TR" sz="2400" i="1" dirty="0">
                <a:solidFill>
                  <a:srgbClr val="00B050"/>
                </a:solidFill>
              </a:rPr>
              <a:t>Yardım et-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Memnun ol-</a:t>
            </a:r>
          </a:p>
          <a:p>
            <a:r>
              <a:rPr lang="tr-TR" sz="2400" i="1" dirty="0">
                <a:solidFill>
                  <a:srgbClr val="00B050"/>
                </a:solidFill>
              </a:rPr>
              <a:t>Yetkili kıl-</a:t>
            </a:r>
          </a:p>
        </p:txBody>
      </p:sp>
    </p:spTree>
    <p:extLst>
      <p:ext uri="{BB962C8B-B14F-4D97-AF65-F5344CB8AC3E}">
        <p14:creationId xmlns:p14="http://schemas.microsoft.com/office/powerpoint/2010/main" val="126079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499" y="0"/>
            <a:ext cx="90725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c. Kurallı birleşik fiiller</a:t>
            </a:r>
          </a:p>
          <a:p>
            <a:endParaRPr lang="tr-TR" sz="2400" b="1" dirty="0">
              <a:solidFill>
                <a:srgbClr val="FF0000"/>
              </a:solidFill>
            </a:endParaRPr>
          </a:p>
          <a:p>
            <a:r>
              <a:rPr lang="tr-TR" sz="2400" dirty="0"/>
              <a:t>Bu tipteki birleşik fiiller iki eylemin birleşmesinden ve kalıplaşmasından ortaya çıkmıştır.</a:t>
            </a:r>
          </a:p>
          <a:p>
            <a:endParaRPr lang="tr-TR" sz="2400" i="1" dirty="0">
              <a:solidFill>
                <a:srgbClr val="00B050"/>
              </a:solidFill>
            </a:endParaRPr>
          </a:p>
          <a:p>
            <a:r>
              <a:rPr lang="tr-TR" sz="2400" dirty="0"/>
              <a:t>Burada ikinci fiil kendi anlamından uzaklaşır. Bu birleşik fiiller, her zaman bitişik yazılır. </a:t>
            </a:r>
          </a:p>
          <a:p>
            <a:endParaRPr lang="tr-TR" sz="2400" dirty="0"/>
          </a:p>
          <a:p>
            <a:r>
              <a:rPr lang="tr-TR" sz="2400" dirty="0">
                <a:solidFill>
                  <a:srgbClr val="7030A0"/>
                </a:solidFill>
              </a:rPr>
              <a:t>1. Yeterlilik kurallı birleşik fiili </a:t>
            </a:r>
          </a:p>
          <a:p>
            <a:r>
              <a:rPr lang="tr-TR" sz="2400" dirty="0">
                <a:solidFill>
                  <a:srgbClr val="7030A0"/>
                </a:solidFill>
              </a:rPr>
              <a:t>2. </a:t>
            </a:r>
            <a:r>
              <a:rPr lang="tr-TR" sz="2400" dirty="0" err="1">
                <a:solidFill>
                  <a:srgbClr val="7030A0"/>
                </a:solidFill>
              </a:rPr>
              <a:t>Tezlik</a:t>
            </a:r>
            <a:r>
              <a:rPr lang="tr-TR" sz="2400" dirty="0">
                <a:solidFill>
                  <a:srgbClr val="7030A0"/>
                </a:solidFill>
              </a:rPr>
              <a:t> kurallı birleşik fiili</a:t>
            </a:r>
          </a:p>
          <a:p>
            <a:r>
              <a:rPr lang="tr-TR" sz="2400" dirty="0">
                <a:solidFill>
                  <a:srgbClr val="7030A0"/>
                </a:solidFill>
              </a:rPr>
              <a:t>3. Yaklaşma kurallı birleşik fiili</a:t>
            </a:r>
          </a:p>
          <a:p>
            <a:r>
              <a:rPr lang="tr-TR" sz="2400" dirty="0">
                <a:solidFill>
                  <a:srgbClr val="7030A0"/>
                </a:solidFill>
              </a:rPr>
              <a:t>4. </a:t>
            </a:r>
            <a:r>
              <a:rPr lang="tr-TR" sz="2400" dirty="0" err="1">
                <a:solidFill>
                  <a:srgbClr val="7030A0"/>
                </a:solidFill>
              </a:rPr>
              <a:t>Sürerlilik</a:t>
            </a:r>
            <a:r>
              <a:rPr lang="tr-TR" sz="2400" dirty="0">
                <a:solidFill>
                  <a:srgbClr val="7030A0"/>
                </a:solidFill>
              </a:rPr>
              <a:t> kurallı birleşik fiili</a:t>
            </a:r>
            <a:endParaRPr lang="tr-TR" sz="24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16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672317</TotalTime>
  <Words>667</Words>
  <Application>Microsoft Macintosh PowerPoint</Application>
  <PresentationFormat>Ekran Gösterisi (16:9)</PresentationFormat>
  <Paragraphs>144</Paragraphs>
  <Slides>14</Slides>
  <Notes>14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Segoe Print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124</cp:revision>
  <dcterms:created xsi:type="dcterms:W3CDTF">2013-01-27T12:21:31Z</dcterms:created>
  <dcterms:modified xsi:type="dcterms:W3CDTF">2021-05-06T20:13:22Z</dcterms:modified>
</cp:coreProperties>
</file>