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57" r:id="rId9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35" autoAdjust="0"/>
    <p:restoredTop sz="94592"/>
  </p:normalViewPr>
  <p:slideViewPr>
    <p:cSldViewPr>
      <p:cViewPr varScale="1">
        <p:scale>
          <a:sx n="139" d="100"/>
          <a:sy n="139" d="100"/>
        </p:scale>
        <p:origin x="1296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14.10.2021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4769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244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002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02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81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1616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456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14.10.2021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14.10.2021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14.10.2021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14.10.2021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14.10.2021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14.10.2021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14.10.2021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14.10.2021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14.10.2021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14.10.2021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14.10.2021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14.10.2021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isim-nedir-isim-turler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edebiyatciyim.com/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5192" y="405102"/>
            <a:ext cx="91188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200" dirty="0"/>
              <a:t>Canlı, cansız  bütün varlıkları ve kavramları karşılayan, onları ifade etmemizi sağlayan sözcüklere </a:t>
            </a:r>
            <a:r>
              <a:rPr lang="tr-TR" sz="2200" b="1" dirty="0">
                <a:hlinkClick r:id="rId3"/>
              </a:rPr>
              <a:t>isim</a:t>
            </a:r>
            <a:r>
              <a:rPr lang="tr-TR" sz="2200" dirty="0"/>
              <a:t> ya da ad denir.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tr-TR" sz="2200" dirty="0"/>
          </a:p>
          <a:p>
            <a:pPr algn="just"/>
            <a:r>
              <a:rPr lang="tr-TR" sz="2200" dirty="0"/>
              <a:t>İsimler çeşitli özelliklerine göre üç ana başlıkta incelenir: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A3AFF1D2-0953-414B-B361-217A50032601}"/>
              </a:ext>
            </a:extLst>
          </p:cNvPr>
          <p:cNvSpPr/>
          <p:nvPr/>
        </p:nvSpPr>
        <p:spPr>
          <a:xfrm>
            <a:off x="4048459" y="0"/>
            <a:ext cx="1047082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İSİMLER</a:t>
            </a:r>
          </a:p>
        </p:txBody>
      </p:sp>
    </p:spTree>
    <p:extLst>
      <p:ext uri="{BB962C8B-B14F-4D97-AF65-F5344CB8AC3E}">
        <p14:creationId xmlns:p14="http://schemas.microsoft.com/office/powerpoint/2010/main" val="156740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19462"/>
            <a:ext cx="90867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2400" b="1" i="1" dirty="0" err="1">
                <a:solidFill>
                  <a:srgbClr val="00B0F0"/>
                </a:solidFill>
              </a:rPr>
              <a:t>a.Varlıklara</a:t>
            </a:r>
            <a:r>
              <a:rPr lang="tr-TR" sz="2400" b="1" i="1" dirty="0">
                <a:solidFill>
                  <a:srgbClr val="00B0F0"/>
                </a:solidFill>
              </a:rPr>
              <a:t> Verilişine Göre İsimler</a:t>
            </a:r>
            <a:endParaRPr lang="tr-TR" sz="2400" dirty="0">
              <a:solidFill>
                <a:srgbClr val="00B0F0"/>
              </a:solidFill>
            </a:endParaRPr>
          </a:p>
          <a:p>
            <a:pPr lvl="0"/>
            <a:r>
              <a:rPr lang="tr-TR" sz="2400" i="1" dirty="0">
                <a:solidFill>
                  <a:srgbClr val="FF0000"/>
                </a:solidFill>
              </a:rPr>
              <a:t>Özel İsimler</a:t>
            </a:r>
            <a:endParaRPr lang="tr-TR" sz="2400" dirty="0">
              <a:solidFill>
                <a:srgbClr val="FF0000"/>
              </a:solidFill>
            </a:endParaRPr>
          </a:p>
          <a:p>
            <a:pPr lvl="0"/>
            <a:r>
              <a:rPr lang="tr-TR" sz="2400" i="1" dirty="0">
                <a:solidFill>
                  <a:srgbClr val="FF0000"/>
                </a:solidFill>
              </a:rPr>
              <a:t>Cins (Tür) İsimler</a:t>
            </a:r>
          </a:p>
          <a:p>
            <a:pPr lvl="0"/>
            <a:endParaRPr lang="tr-TR" sz="2400" dirty="0">
              <a:solidFill>
                <a:srgbClr val="FF0000"/>
              </a:solidFill>
            </a:endParaRPr>
          </a:p>
          <a:p>
            <a:pPr lvl="0"/>
            <a:r>
              <a:rPr lang="tr-TR" sz="2400" b="1" i="1" dirty="0" err="1">
                <a:solidFill>
                  <a:srgbClr val="00B0F0"/>
                </a:solidFill>
              </a:rPr>
              <a:t>b.Varlıkların</a:t>
            </a:r>
            <a:r>
              <a:rPr lang="tr-TR" sz="2400" b="1" i="1" dirty="0">
                <a:solidFill>
                  <a:srgbClr val="00B0F0"/>
                </a:solidFill>
              </a:rPr>
              <a:t> Oluşuna Göre (Varlıkların Yapısına Göre) İsimler</a:t>
            </a:r>
            <a:endParaRPr lang="tr-TR" sz="2400" dirty="0">
              <a:solidFill>
                <a:srgbClr val="00B0F0"/>
              </a:solidFill>
            </a:endParaRPr>
          </a:p>
          <a:p>
            <a:pPr lvl="0"/>
            <a:r>
              <a:rPr lang="tr-TR" sz="2400" i="1" dirty="0">
                <a:solidFill>
                  <a:srgbClr val="FF0000"/>
                </a:solidFill>
              </a:rPr>
              <a:t>Somut Ad</a:t>
            </a:r>
            <a:endParaRPr lang="tr-TR" sz="2400" dirty="0">
              <a:solidFill>
                <a:srgbClr val="FF0000"/>
              </a:solidFill>
            </a:endParaRPr>
          </a:p>
          <a:p>
            <a:pPr lvl="0"/>
            <a:r>
              <a:rPr lang="tr-TR" sz="2400" i="1" dirty="0">
                <a:solidFill>
                  <a:srgbClr val="FF0000"/>
                </a:solidFill>
              </a:rPr>
              <a:t>Soyut Ad</a:t>
            </a:r>
          </a:p>
          <a:p>
            <a:pPr lvl="0"/>
            <a:endParaRPr lang="tr-TR" sz="2400" dirty="0">
              <a:solidFill>
                <a:srgbClr val="FF0000"/>
              </a:solidFill>
            </a:endParaRPr>
          </a:p>
          <a:p>
            <a:pPr lvl="0"/>
            <a:r>
              <a:rPr lang="tr-TR" sz="2400" b="1" i="1" dirty="0" err="1">
                <a:solidFill>
                  <a:srgbClr val="00B0F0"/>
                </a:solidFill>
              </a:rPr>
              <a:t>c.Varlıkların</a:t>
            </a:r>
            <a:r>
              <a:rPr lang="tr-TR" sz="2400" b="1" i="1" dirty="0">
                <a:solidFill>
                  <a:srgbClr val="00B0F0"/>
                </a:solidFill>
              </a:rPr>
              <a:t> Sayılarına Göre</a:t>
            </a:r>
            <a:endParaRPr lang="tr-TR" sz="2400" dirty="0">
              <a:solidFill>
                <a:srgbClr val="00B0F0"/>
              </a:solidFill>
            </a:endParaRPr>
          </a:p>
          <a:p>
            <a:pPr lvl="0"/>
            <a:r>
              <a:rPr lang="tr-TR" sz="2400" i="1" dirty="0">
                <a:solidFill>
                  <a:srgbClr val="FF0000"/>
                </a:solidFill>
              </a:rPr>
              <a:t>Tekil Ad</a:t>
            </a:r>
            <a:endParaRPr lang="tr-TR" sz="2400" dirty="0">
              <a:solidFill>
                <a:srgbClr val="FF0000"/>
              </a:solidFill>
            </a:endParaRPr>
          </a:p>
          <a:p>
            <a:pPr lvl="0"/>
            <a:r>
              <a:rPr lang="tr-TR" sz="2400" i="1" dirty="0">
                <a:solidFill>
                  <a:srgbClr val="FF0000"/>
                </a:solidFill>
              </a:rPr>
              <a:t>Çoğul Ad</a:t>
            </a:r>
            <a:endParaRPr lang="tr-TR" sz="2400" dirty="0">
              <a:solidFill>
                <a:srgbClr val="FF0000"/>
              </a:solidFill>
            </a:endParaRPr>
          </a:p>
          <a:p>
            <a:pPr lvl="0"/>
            <a:r>
              <a:rPr lang="tr-TR" sz="2400" i="1" dirty="0">
                <a:solidFill>
                  <a:srgbClr val="FF0000"/>
                </a:solidFill>
              </a:rPr>
              <a:t>Topluluk Ad</a:t>
            </a:r>
            <a:endParaRPr lang="tr-T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25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19462"/>
            <a:ext cx="90867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i="1" dirty="0" err="1">
                <a:solidFill>
                  <a:srgbClr val="FF0000"/>
                </a:solidFill>
              </a:rPr>
              <a:t>A.Varlıklara</a:t>
            </a:r>
            <a:r>
              <a:rPr lang="tr-TR" sz="2400" b="1" i="1" dirty="0">
                <a:solidFill>
                  <a:srgbClr val="FF0000"/>
                </a:solidFill>
              </a:rPr>
              <a:t> Verilişine Göre İsimler</a:t>
            </a:r>
          </a:p>
          <a:p>
            <a:br>
              <a:rPr lang="tr-TR" sz="2400" dirty="0"/>
            </a:br>
            <a:r>
              <a:rPr lang="tr-TR" sz="2400" b="1" dirty="0">
                <a:solidFill>
                  <a:srgbClr val="00B0F0"/>
                </a:solidFill>
              </a:rPr>
              <a:t>1.Özel İsimler:</a:t>
            </a:r>
            <a:r>
              <a:rPr lang="tr-TR" sz="2400" dirty="0"/>
              <a:t> Bilinen tek bir varlığı gösteren yani sadece tek varlığa ait olan isimlerdir. </a:t>
            </a:r>
          </a:p>
          <a:p>
            <a:endParaRPr lang="tr-TR" sz="2400" dirty="0"/>
          </a:p>
          <a:p>
            <a:r>
              <a:rPr lang="tr-TR" sz="2400" b="1" dirty="0"/>
              <a:t>Örnek:</a:t>
            </a:r>
            <a:r>
              <a:rPr lang="tr-TR" sz="2400" dirty="0"/>
              <a:t> </a:t>
            </a:r>
            <a:r>
              <a:rPr lang="tr-TR" sz="2400" i="1" dirty="0">
                <a:solidFill>
                  <a:srgbClr val="00B050"/>
                </a:solidFill>
              </a:rPr>
              <a:t>Türkiye, İstanbul, Pendik, Kadıköy Lisesi, Ayşe, Mehmet, Marmara Denizi, Ağrı Dağı</a:t>
            </a:r>
          </a:p>
        </p:txBody>
      </p:sp>
    </p:spTree>
    <p:extLst>
      <p:ext uri="{BB962C8B-B14F-4D97-AF65-F5344CB8AC3E}">
        <p14:creationId xmlns:p14="http://schemas.microsoft.com/office/powerpoint/2010/main" val="1491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19462"/>
            <a:ext cx="908677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rgbClr val="005CFF"/>
                </a:solidFill>
              </a:rPr>
              <a:t>Kişi (şahıs) isimleri, soyadları ve takma isimler: </a:t>
            </a:r>
            <a:r>
              <a:rPr lang="tr-TR" sz="2000" dirty="0"/>
              <a:t>Necati, Yakup, Korkmaz... </a:t>
            </a:r>
          </a:p>
          <a:p>
            <a:endParaRPr lang="tr-TR" sz="2000" dirty="0"/>
          </a:p>
          <a:p>
            <a:r>
              <a:rPr lang="tr-TR" sz="2000" dirty="0">
                <a:solidFill>
                  <a:srgbClr val="005CFF"/>
                </a:solidFill>
              </a:rPr>
              <a:t>Millet, devlet, topluluk boy, oymak isimleri: </a:t>
            </a:r>
            <a:r>
              <a:rPr lang="tr-TR" sz="2000" dirty="0"/>
              <a:t>Türkiye Cumhuriyeti, Oğuzlar</a:t>
            </a:r>
          </a:p>
          <a:p>
            <a:endParaRPr lang="tr-TR" sz="2000" dirty="0"/>
          </a:p>
          <a:p>
            <a:r>
              <a:rPr lang="tr-TR" sz="2000" dirty="0">
                <a:solidFill>
                  <a:srgbClr val="005CFF"/>
                </a:solidFill>
              </a:rPr>
              <a:t>Kıta, bölge, köy, kent, dağ, deniz, ırmak isimleri: </a:t>
            </a:r>
            <a:r>
              <a:rPr lang="tr-TR" sz="2000" dirty="0"/>
              <a:t>Avrupa, Tunceli, Ağrı Dağı</a:t>
            </a:r>
          </a:p>
          <a:p>
            <a:endParaRPr lang="tr-TR" sz="2000" dirty="0"/>
          </a:p>
          <a:p>
            <a:r>
              <a:rPr lang="tr-TR" sz="2000" dirty="0">
                <a:solidFill>
                  <a:srgbClr val="005CFF"/>
                </a:solidFill>
              </a:rPr>
              <a:t>Dil, lehçe, din, mezhep ve tarikat isimleri: </a:t>
            </a:r>
            <a:r>
              <a:rPr lang="tr-TR" sz="2000" dirty="0"/>
              <a:t>Türkçe, İslamiyet</a:t>
            </a:r>
          </a:p>
          <a:p>
            <a:endParaRPr lang="tr-TR" sz="2000" dirty="0"/>
          </a:p>
          <a:p>
            <a:r>
              <a:rPr lang="tr-TR" sz="2000" dirty="0">
                <a:solidFill>
                  <a:srgbClr val="005CFF"/>
                </a:solidFill>
              </a:rPr>
              <a:t>Kurum, kuruluş̧, dernek, okul, makam işletme isimleri: </a:t>
            </a:r>
            <a:r>
              <a:rPr lang="tr-TR" sz="2000" dirty="0"/>
              <a:t>Fenerbahçe</a:t>
            </a:r>
          </a:p>
          <a:p>
            <a:r>
              <a:rPr lang="tr-TR" sz="2000" dirty="0"/>
              <a:t> </a:t>
            </a:r>
          </a:p>
          <a:p>
            <a:r>
              <a:rPr lang="tr-TR" sz="2000" dirty="0">
                <a:solidFill>
                  <a:srgbClr val="005CFF"/>
                </a:solidFill>
              </a:rPr>
              <a:t>Saray, köşk, han, kale, köprü, kule, anıt vb. yapı isimleri: </a:t>
            </a:r>
            <a:r>
              <a:rPr lang="tr-TR" sz="2000" dirty="0"/>
              <a:t>Topkapı Sarayı</a:t>
            </a:r>
          </a:p>
          <a:p>
            <a:endParaRPr lang="tr-TR" sz="2000" dirty="0"/>
          </a:p>
          <a:p>
            <a:r>
              <a:rPr lang="tr-TR" sz="2000" dirty="0">
                <a:solidFill>
                  <a:srgbClr val="005CFF"/>
                </a:solidFill>
              </a:rPr>
              <a:t>Kitap, dergi, gazete ve sanat eserlerinin isimleri: </a:t>
            </a:r>
            <a:r>
              <a:rPr lang="tr-TR" sz="2000" dirty="0"/>
              <a:t>Mai ve Siyah, Bilim ve Teknik</a:t>
            </a:r>
          </a:p>
        </p:txBody>
      </p:sp>
    </p:spTree>
    <p:extLst>
      <p:ext uri="{BB962C8B-B14F-4D97-AF65-F5344CB8AC3E}">
        <p14:creationId xmlns:p14="http://schemas.microsoft.com/office/powerpoint/2010/main" val="226589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19462"/>
            <a:ext cx="908677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i="1" dirty="0" err="1">
                <a:solidFill>
                  <a:srgbClr val="FF0000"/>
                </a:solidFill>
              </a:rPr>
              <a:t>A.Varlıklara</a:t>
            </a:r>
            <a:r>
              <a:rPr lang="tr-TR" sz="2200" b="1" i="1" dirty="0">
                <a:solidFill>
                  <a:srgbClr val="FF0000"/>
                </a:solidFill>
              </a:rPr>
              <a:t> Verilişine Göre İsimler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B0F0"/>
                </a:solidFill>
              </a:rPr>
              <a:t>2.Cins (Tür) İsimler:</a:t>
            </a:r>
            <a:r>
              <a:rPr lang="tr-TR" sz="2200" dirty="0"/>
              <a:t> Aynı türden olan canlı, cansız bütün varlık ve kavramlara verilmiş̧ isimlerdir. </a:t>
            </a:r>
          </a:p>
          <a:p>
            <a:r>
              <a:rPr lang="tr-TR" sz="2200" dirty="0"/>
              <a:t> </a:t>
            </a:r>
          </a:p>
          <a:p>
            <a:r>
              <a:rPr lang="tr-TR" sz="2200" dirty="0"/>
              <a:t>Özel isimde tek bir varlık zihinde canlanırken cins isimde birbirine benzeyen birçok varlık zihinde canlanır.</a:t>
            </a:r>
          </a:p>
          <a:p>
            <a:endParaRPr lang="tr-TR" sz="2200" dirty="0"/>
          </a:p>
          <a:p>
            <a:r>
              <a:rPr lang="tr-TR" sz="2200" dirty="0"/>
              <a:t>Organ, meslek, akrabalık, giyecek, yiyecek, araç, renk isimleri gibi</a:t>
            </a:r>
            <a:r>
              <a:rPr lang="mr-IN" sz="2200" dirty="0"/>
              <a:t>…</a:t>
            </a:r>
            <a:endParaRPr lang="tr-TR" sz="2200" dirty="0"/>
          </a:p>
          <a:p>
            <a:endParaRPr lang="tr-TR" sz="2200" dirty="0"/>
          </a:p>
          <a:p>
            <a:r>
              <a:rPr lang="tr-TR" sz="2200" b="1" dirty="0"/>
              <a:t>Örnek: </a:t>
            </a:r>
            <a:r>
              <a:rPr lang="tr-TR" sz="2200" i="1" dirty="0">
                <a:solidFill>
                  <a:srgbClr val="00B050"/>
                </a:solidFill>
              </a:rPr>
              <a:t>Göz, çiçek, araba, ev, köpek, makas, gömlek</a:t>
            </a:r>
            <a:r>
              <a:rPr lang="mr-IN" sz="2200" i="1" dirty="0">
                <a:solidFill>
                  <a:srgbClr val="00B050"/>
                </a:solidFill>
              </a:rPr>
              <a:t>…</a:t>
            </a:r>
            <a:endParaRPr lang="tr-TR" sz="22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97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19462"/>
            <a:ext cx="908677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i="1" dirty="0" err="1">
                <a:solidFill>
                  <a:srgbClr val="FF0000"/>
                </a:solidFill>
              </a:rPr>
              <a:t>B.Varlıkların</a:t>
            </a:r>
            <a:r>
              <a:rPr lang="tr-TR" sz="2200" b="1" i="1" dirty="0">
                <a:solidFill>
                  <a:srgbClr val="FF0000"/>
                </a:solidFill>
              </a:rPr>
              <a:t> Oluşuna Göre İsimler</a:t>
            </a:r>
          </a:p>
          <a:p>
            <a:br>
              <a:rPr lang="tr-TR" sz="2200" dirty="0"/>
            </a:br>
            <a:r>
              <a:rPr lang="tr-TR" sz="2200" b="1" dirty="0">
                <a:solidFill>
                  <a:srgbClr val="00B0F0"/>
                </a:solidFill>
              </a:rPr>
              <a:t>1.Somut İsim:</a:t>
            </a:r>
            <a:r>
              <a:rPr lang="tr-TR" sz="2200" dirty="0"/>
              <a:t> Duyu organlarımızla algılanabilen varlıklara verilen isimler somut olarak adlandırılır.</a:t>
            </a:r>
          </a:p>
          <a:p>
            <a:endParaRPr lang="tr-TR" sz="2200" dirty="0"/>
          </a:p>
          <a:p>
            <a:r>
              <a:rPr lang="tr-TR" sz="2200" i="1" dirty="0">
                <a:solidFill>
                  <a:srgbClr val="00B050"/>
                </a:solidFill>
              </a:rPr>
              <a:t>Soğuk, ekşi, mavi, uzun, elma, araba</a:t>
            </a:r>
            <a:r>
              <a:rPr lang="mr-IN" sz="2200" i="1" dirty="0">
                <a:solidFill>
                  <a:srgbClr val="00B050"/>
                </a:solidFill>
              </a:rPr>
              <a:t>…</a:t>
            </a:r>
            <a:endParaRPr lang="tr-TR" sz="2200" i="1" dirty="0">
              <a:solidFill>
                <a:srgbClr val="00B050"/>
              </a:solidFill>
            </a:endParaRPr>
          </a:p>
          <a:p>
            <a:endParaRPr lang="tr-TR" sz="2200" dirty="0"/>
          </a:p>
          <a:p>
            <a:r>
              <a:rPr lang="tr-TR" sz="2200" b="1" dirty="0">
                <a:solidFill>
                  <a:srgbClr val="00B0F0"/>
                </a:solidFill>
              </a:rPr>
              <a:t>2.Soyut İsim:</a:t>
            </a:r>
            <a:r>
              <a:rPr lang="tr-TR" sz="2200" dirty="0"/>
              <a:t> Beş duyu organımızla algılanamayan, madde halinde olmayan varlıklara verilen adlar soyut isim olarak adlandırılır.</a:t>
            </a:r>
          </a:p>
          <a:p>
            <a:endParaRPr lang="tr-TR" sz="2200" b="1" i="1" dirty="0"/>
          </a:p>
          <a:p>
            <a:r>
              <a:rPr lang="tr-TR" sz="2200" i="1" dirty="0">
                <a:solidFill>
                  <a:srgbClr val="00B050"/>
                </a:solidFill>
              </a:rPr>
              <a:t>Mutluluk, akıl, sevgi, anlayış, hasret</a:t>
            </a:r>
            <a:r>
              <a:rPr lang="mr-IN" sz="2200" i="1" dirty="0">
                <a:solidFill>
                  <a:srgbClr val="00B050"/>
                </a:solidFill>
              </a:rPr>
              <a:t>…</a:t>
            </a:r>
            <a:endParaRPr lang="tr-TR" sz="22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52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7224" y="-37396"/>
            <a:ext cx="908677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i="1" dirty="0" err="1">
                <a:solidFill>
                  <a:srgbClr val="FF0000"/>
                </a:solidFill>
              </a:rPr>
              <a:t>C.Varlıkların</a:t>
            </a:r>
            <a:r>
              <a:rPr lang="tr-TR" sz="2200" b="1" i="1" dirty="0">
                <a:solidFill>
                  <a:srgbClr val="FF0000"/>
                </a:solidFill>
              </a:rPr>
              <a:t> Sayısına Göre İsimler</a:t>
            </a:r>
            <a:br>
              <a:rPr lang="tr-TR" sz="2200" dirty="0"/>
            </a:br>
            <a:r>
              <a:rPr lang="tr-TR" sz="2200" b="1" dirty="0">
                <a:solidFill>
                  <a:srgbClr val="00B0F0"/>
                </a:solidFill>
              </a:rPr>
              <a:t>1.Tekil İsim:</a:t>
            </a:r>
            <a:r>
              <a:rPr lang="tr-TR" sz="2200" dirty="0"/>
              <a:t> Sadece bir varlığı karşılayan ve çokluk eki olan “-</a:t>
            </a:r>
            <a:r>
              <a:rPr lang="tr-TR" sz="2200" dirty="0" err="1"/>
              <a:t>ler</a:t>
            </a:r>
            <a:r>
              <a:rPr lang="tr-TR" sz="2200" dirty="0"/>
              <a:t>, -</a:t>
            </a:r>
            <a:r>
              <a:rPr lang="tr-TR" sz="2200" dirty="0" err="1"/>
              <a:t>lar</a:t>
            </a:r>
            <a:r>
              <a:rPr lang="tr-TR" sz="2200" dirty="0"/>
              <a:t>” ekini almamış adlardır: </a:t>
            </a:r>
          </a:p>
          <a:p>
            <a:endParaRPr lang="tr-TR" sz="2200" i="1" dirty="0">
              <a:solidFill>
                <a:srgbClr val="00B050"/>
              </a:solidFill>
            </a:endParaRPr>
          </a:p>
          <a:p>
            <a:r>
              <a:rPr lang="tr-TR" sz="2200" i="1" dirty="0">
                <a:solidFill>
                  <a:srgbClr val="00B050"/>
                </a:solidFill>
              </a:rPr>
              <a:t>Elma, dergi, kalem</a:t>
            </a:r>
            <a:r>
              <a:rPr lang="mr-IN" sz="2200" i="1" dirty="0">
                <a:solidFill>
                  <a:srgbClr val="00B050"/>
                </a:solidFill>
              </a:rPr>
              <a:t>…</a:t>
            </a:r>
            <a:endParaRPr lang="tr-TR" sz="2200" i="1" dirty="0">
              <a:solidFill>
                <a:srgbClr val="00B050"/>
              </a:solidFill>
            </a:endParaRPr>
          </a:p>
          <a:p>
            <a:endParaRPr lang="tr-TR" sz="2200" dirty="0"/>
          </a:p>
          <a:p>
            <a:r>
              <a:rPr lang="tr-TR" sz="2200" b="1" dirty="0">
                <a:solidFill>
                  <a:srgbClr val="00B0F0"/>
                </a:solidFill>
              </a:rPr>
              <a:t>2.Çoğul İsim:</a:t>
            </a:r>
            <a:r>
              <a:rPr lang="tr-TR" sz="2200" dirty="0"/>
              <a:t> Sadece tek varlığı değil birden çok varlığı karşılayan isimlerdir. Tekil ismin sonuna çokluk eki olan “-</a:t>
            </a:r>
            <a:r>
              <a:rPr lang="tr-TR" sz="2200" dirty="0" err="1"/>
              <a:t>ler</a:t>
            </a:r>
            <a:r>
              <a:rPr lang="tr-TR" sz="2200" dirty="0"/>
              <a:t>, -</a:t>
            </a:r>
            <a:r>
              <a:rPr lang="tr-TR" sz="2200" dirty="0" err="1"/>
              <a:t>lar</a:t>
            </a:r>
            <a:r>
              <a:rPr lang="tr-TR" sz="2200" dirty="0"/>
              <a:t>” getirilerek yapılır: </a:t>
            </a:r>
          </a:p>
          <a:p>
            <a:endParaRPr lang="tr-TR" sz="2200" dirty="0"/>
          </a:p>
          <a:p>
            <a:r>
              <a:rPr lang="tr-TR" sz="2200" i="1" dirty="0">
                <a:solidFill>
                  <a:srgbClr val="00B050"/>
                </a:solidFill>
              </a:rPr>
              <a:t>Elmalar, dergiler, kalemler</a:t>
            </a:r>
            <a:r>
              <a:rPr lang="mr-IN" sz="2200" i="1" dirty="0">
                <a:solidFill>
                  <a:srgbClr val="00B050"/>
                </a:solidFill>
              </a:rPr>
              <a:t>…</a:t>
            </a:r>
            <a:endParaRPr lang="tr-TR" sz="2200" i="1" dirty="0">
              <a:solidFill>
                <a:srgbClr val="00B050"/>
              </a:solidFill>
            </a:endParaRPr>
          </a:p>
          <a:p>
            <a:endParaRPr lang="tr-TR" sz="2200" b="1" i="1" dirty="0"/>
          </a:p>
          <a:p>
            <a:r>
              <a:rPr lang="tr-TR" sz="2200" b="1" dirty="0">
                <a:solidFill>
                  <a:srgbClr val="00B0F0"/>
                </a:solidFill>
              </a:rPr>
              <a:t>3.Topluluk İsmi:</a:t>
            </a:r>
            <a:r>
              <a:rPr lang="tr-TR" sz="2200" dirty="0"/>
              <a:t> Çoğul eki almadan, birden fazla varlığın bir araya gelerek oluşturduğu grupları karşılayan isimlerdir. Biçimce tekil, anlamca çoğuldur: </a:t>
            </a:r>
          </a:p>
          <a:p>
            <a:endParaRPr lang="tr-TR" sz="2200" dirty="0"/>
          </a:p>
          <a:p>
            <a:r>
              <a:rPr lang="tr-TR" sz="2200" i="1" dirty="0">
                <a:solidFill>
                  <a:srgbClr val="00B050"/>
                </a:solidFill>
              </a:rPr>
              <a:t>Ordu, orman, aile, meclis, takım</a:t>
            </a:r>
            <a:r>
              <a:rPr lang="mr-IN" sz="2200" i="1" dirty="0">
                <a:solidFill>
                  <a:srgbClr val="00B050"/>
                </a:solidFill>
              </a:rPr>
              <a:t>…</a:t>
            </a:r>
            <a:endParaRPr lang="tr-TR" sz="22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0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7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</TotalTime>
  <Words>493</Words>
  <Application>Microsoft Macintosh PowerPoint</Application>
  <PresentationFormat>Ekran Gösterisi (16:9)</PresentationFormat>
  <Paragraphs>70</Paragraphs>
  <Slides>8</Slides>
  <Notes>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Segoe Print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User</cp:lastModifiedBy>
  <cp:revision>91</cp:revision>
  <dcterms:created xsi:type="dcterms:W3CDTF">2013-01-27T12:21:31Z</dcterms:created>
  <dcterms:modified xsi:type="dcterms:W3CDTF">2021-10-14T19:31:23Z</dcterms:modified>
</cp:coreProperties>
</file>