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7" r:id="rId3"/>
    <p:sldId id="276" r:id="rId4"/>
    <p:sldId id="278" r:id="rId5"/>
    <p:sldId id="279" r:id="rId6"/>
    <p:sldId id="257" r:id="rId7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35" autoAdjust="0"/>
    <p:restoredTop sz="94514"/>
  </p:normalViewPr>
  <p:slideViewPr>
    <p:cSldViewPr>
      <p:cViewPr varScale="1">
        <p:scale>
          <a:sx n="139" d="100"/>
          <a:sy n="139" d="100"/>
        </p:scale>
        <p:origin x="1296" y="1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940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840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32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079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45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mani-ned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192" y="405102"/>
            <a:ext cx="9118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Genellikle tek dörtlük halinde söylenip kendine özel “</a:t>
            </a:r>
            <a:r>
              <a:rPr lang="tr-TR" sz="2200" dirty="0" err="1"/>
              <a:t>aaxa</a:t>
            </a:r>
            <a:r>
              <a:rPr lang="tr-TR" sz="2200" dirty="0"/>
              <a:t>” şeklinde kafiye şeması bulunan; aşk, özlem ve ayrılık başta olmak üzere her konuda söylenebilen nazım şekline “</a:t>
            </a:r>
            <a:r>
              <a:rPr lang="tr-TR" sz="2200" b="1" i="1" dirty="0">
                <a:hlinkClick r:id="rId3"/>
              </a:rPr>
              <a:t>Mani</a:t>
            </a:r>
            <a:r>
              <a:rPr lang="tr-TR" sz="2200" dirty="0"/>
              <a:t>” denir. </a:t>
            </a:r>
          </a:p>
          <a:p>
            <a:endParaRPr lang="tr-TR" sz="2200" dirty="0"/>
          </a:p>
          <a:p>
            <a:r>
              <a:rPr lang="tr-TR" sz="2200" dirty="0"/>
              <a:t>Manilerde halkın düşüncesinden, duygusundan, acılarından, dertlerinden, yaşamından ve kültüründen çok derin izler bulabiliriz.</a:t>
            </a:r>
          </a:p>
          <a:p>
            <a:endParaRPr lang="tr-TR" sz="2200" dirty="0"/>
          </a:p>
          <a:p>
            <a:r>
              <a:rPr lang="tr-TR" sz="2200" dirty="0" err="1"/>
              <a:t>Mânide</a:t>
            </a:r>
            <a:r>
              <a:rPr lang="tr-TR" sz="2200" dirty="0"/>
              <a:t> ilk iki dize konuyla ilgisi olmayan doldurma dizelerdir. </a:t>
            </a:r>
            <a:r>
              <a:rPr lang="tr-TR" sz="2200" dirty="0" err="1"/>
              <a:t>Mânici</a:t>
            </a:r>
            <a:r>
              <a:rPr lang="tr-TR" sz="2200" dirty="0"/>
              <a:t> asıl söylemek istediğini son dizede söyler.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A3AFF1D2-0953-414B-B361-217A50032601}"/>
              </a:ext>
            </a:extLst>
          </p:cNvPr>
          <p:cNvSpPr/>
          <p:nvPr/>
        </p:nvSpPr>
        <p:spPr>
          <a:xfrm>
            <a:off x="4183684" y="4992"/>
            <a:ext cx="801823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MANİ</a:t>
            </a:r>
          </a:p>
        </p:txBody>
      </p:sp>
    </p:spTree>
    <p:extLst>
      <p:ext uri="{BB962C8B-B14F-4D97-AF65-F5344CB8AC3E}">
        <p14:creationId xmlns:p14="http://schemas.microsoft.com/office/powerpoint/2010/main" val="156740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Genellikle tek dörtlükten oluşur. Böyle bir genellemenin dışında dört dizeden fazla olan örnekleri de bulunmaktadır.</a:t>
            </a:r>
          </a:p>
          <a:p>
            <a:endParaRPr lang="tr-TR" sz="2200" dirty="0"/>
          </a:p>
          <a:p>
            <a:r>
              <a:rPr lang="tr-TR" sz="2200" dirty="0"/>
              <a:t>“</a:t>
            </a:r>
            <a:r>
              <a:rPr lang="tr-TR" sz="2200" dirty="0" err="1"/>
              <a:t>aaxa</a:t>
            </a:r>
            <a:r>
              <a:rPr lang="tr-TR" sz="2200" dirty="0"/>
              <a:t>” şeklinde kendine has bir kafiye şeması bulunur.</a:t>
            </a:r>
          </a:p>
          <a:p>
            <a:endParaRPr lang="tr-TR" sz="2200" dirty="0"/>
          </a:p>
          <a:p>
            <a:r>
              <a:rPr lang="tr-TR" sz="2200" dirty="0"/>
              <a:t>Hayatın her alanıyla ilgili söylenebilir, herhangi bir konu sınırlaması bulunmaz fakat çoğunlukla aşk konuludur.</a:t>
            </a:r>
          </a:p>
          <a:p>
            <a:endParaRPr lang="tr-TR" sz="2200" dirty="0"/>
          </a:p>
          <a:p>
            <a:r>
              <a:rPr lang="tr-TR" sz="2200" dirty="0"/>
              <a:t>Kendilerine özgü özel bir ezgiyle okunurlar.</a:t>
            </a:r>
          </a:p>
          <a:p>
            <a:endParaRPr lang="tr-TR" sz="2200" dirty="0"/>
          </a:p>
          <a:p>
            <a:r>
              <a:rPr lang="tr-TR" sz="2200" dirty="0"/>
              <a:t>Bu şiirleri okuyan kişilere “manici, mani yakıcı” gibi adlar verilir.</a:t>
            </a:r>
          </a:p>
          <a:p>
            <a:endParaRPr lang="tr-TR" sz="2200" dirty="0"/>
          </a:p>
          <a:p>
            <a:r>
              <a:rPr lang="tr-TR" sz="2200" dirty="0"/>
              <a:t>Şekillerine ve bazı özelliklerine göre çeşitli isimler alır.</a:t>
            </a:r>
          </a:p>
        </p:txBody>
      </p:sp>
    </p:spTree>
    <p:extLst>
      <p:ext uri="{BB962C8B-B14F-4D97-AF65-F5344CB8AC3E}">
        <p14:creationId xmlns:p14="http://schemas.microsoft.com/office/powerpoint/2010/main" val="327556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5CFF"/>
                </a:solidFill>
              </a:rPr>
              <a:t>Düz (Tam) Mani</a:t>
            </a:r>
          </a:p>
          <a:p>
            <a:endParaRPr lang="tr-TR" sz="2200" b="1" dirty="0"/>
          </a:p>
          <a:p>
            <a:r>
              <a:rPr lang="tr-TR" sz="2200" dirty="0"/>
              <a:t>Bu nazım şeklinde akla gelen ilk çeşit düz manidir. </a:t>
            </a:r>
          </a:p>
          <a:p>
            <a:endParaRPr lang="tr-TR" sz="2200" dirty="0"/>
          </a:p>
          <a:p>
            <a:r>
              <a:rPr lang="tr-TR" sz="2200" dirty="0"/>
              <a:t>Dört dizeden oluşur ve kafiye şeması klasik olarak “</a:t>
            </a:r>
            <a:r>
              <a:rPr lang="tr-TR" sz="2200" dirty="0" err="1"/>
              <a:t>aaxa</a:t>
            </a:r>
            <a:r>
              <a:rPr lang="tr-TR" sz="2200" dirty="0"/>
              <a:t>” şeklindedir.</a:t>
            </a:r>
          </a:p>
          <a:p>
            <a:endParaRPr lang="tr-TR" sz="2200" dirty="0"/>
          </a:p>
          <a:p>
            <a:endParaRPr lang="tr-TR" sz="2200" dirty="0"/>
          </a:p>
          <a:p>
            <a:r>
              <a:rPr lang="tr-TR" sz="2200" dirty="0">
                <a:solidFill>
                  <a:srgbClr val="00B050"/>
                </a:solidFill>
              </a:rPr>
              <a:t>Ay doğar ayazlanır</a:t>
            </a:r>
            <a:br>
              <a:rPr lang="tr-TR" sz="2200" dirty="0">
                <a:solidFill>
                  <a:srgbClr val="00B050"/>
                </a:solidFill>
              </a:rPr>
            </a:br>
            <a:r>
              <a:rPr lang="tr-TR" sz="2200" dirty="0">
                <a:solidFill>
                  <a:srgbClr val="00B050"/>
                </a:solidFill>
              </a:rPr>
              <a:t>Gün doğar beyazlanır </a:t>
            </a:r>
          </a:p>
          <a:p>
            <a:r>
              <a:rPr lang="tr-TR" sz="2200" dirty="0">
                <a:solidFill>
                  <a:srgbClr val="00B050"/>
                </a:solidFill>
              </a:rPr>
              <a:t>Mahmur gözlü sevdiğim </a:t>
            </a:r>
          </a:p>
          <a:p>
            <a:r>
              <a:rPr lang="tr-TR" sz="2200" dirty="0">
                <a:solidFill>
                  <a:srgbClr val="00B050"/>
                </a:solidFill>
              </a:rPr>
              <a:t>Uyanmaya nazlanır </a:t>
            </a:r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55884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5CFF"/>
                </a:solidFill>
              </a:rPr>
              <a:t>Kesik (</a:t>
            </a:r>
            <a:r>
              <a:rPr lang="tr-TR" sz="2200" b="1" dirty="0" err="1">
                <a:solidFill>
                  <a:srgbClr val="005CFF"/>
                </a:solidFill>
              </a:rPr>
              <a:t>Cinaslı</a:t>
            </a:r>
            <a:r>
              <a:rPr lang="tr-TR" sz="2200" b="1" dirty="0">
                <a:solidFill>
                  <a:srgbClr val="005CFF"/>
                </a:solidFill>
              </a:rPr>
              <a:t>) Mani</a:t>
            </a:r>
          </a:p>
          <a:p>
            <a:endParaRPr lang="tr-TR" sz="2200" dirty="0"/>
          </a:p>
          <a:p>
            <a:r>
              <a:rPr lang="tr-TR" sz="2200" dirty="0"/>
              <a:t>Yaygın olarak dört mısradan oluşan, ilk dizesi yedi heceden daha az ve </a:t>
            </a:r>
            <a:r>
              <a:rPr lang="tr-TR" sz="2200" dirty="0" err="1"/>
              <a:t>cinaslı</a:t>
            </a:r>
            <a:r>
              <a:rPr lang="tr-TR" sz="2200" dirty="0"/>
              <a:t> kafiyelerin kullanıldığı manilere “</a:t>
            </a:r>
            <a:r>
              <a:rPr lang="tr-TR" sz="2200" dirty="0" err="1"/>
              <a:t>cinaslı</a:t>
            </a:r>
            <a:r>
              <a:rPr lang="tr-TR" sz="2200" dirty="0"/>
              <a:t> </a:t>
            </a:r>
            <a:r>
              <a:rPr lang="tr-TR" sz="2200" dirty="0" err="1"/>
              <a:t>mâni</a:t>
            </a:r>
            <a:r>
              <a:rPr lang="tr-TR" sz="2200" dirty="0"/>
              <a:t>” veya “kesik </a:t>
            </a:r>
            <a:r>
              <a:rPr lang="tr-TR" sz="2200" dirty="0" err="1"/>
              <a:t>mâni</a:t>
            </a:r>
            <a:r>
              <a:rPr lang="tr-TR" sz="2200" dirty="0"/>
              <a:t>” adı verilmektedir. </a:t>
            </a:r>
          </a:p>
          <a:p>
            <a:endParaRPr lang="tr-TR" sz="2200" dirty="0"/>
          </a:p>
          <a:p>
            <a:r>
              <a:rPr lang="tr-TR" sz="2200" dirty="0">
                <a:solidFill>
                  <a:srgbClr val="00B050"/>
                </a:solidFill>
              </a:rPr>
              <a:t>Yara sızlar</a:t>
            </a:r>
            <a:br>
              <a:rPr lang="tr-TR" sz="2200" dirty="0">
                <a:solidFill>
                  <a:srgbClr val="00B050"/>
                </a:solidFill>
              </a:rPr>
            </a:br>
            <a:r>
              <a:rPr lang="tr-TR" sz="2200" dirty="0">
                <a:solidFill>
                  <a:srgbClr val="00B050"/>
                </a:solidFill>
              </a:rPr>
              <a:t>Ok değmiş yara sızlar</a:t>
            </a:r>
            <a:br>
              <a:rPr lang="tr-TR" sz="2200" dirty="0">
                <a:solidFill>
                  <a:srgbClr val="00B050"/>
                </a:solidFill>
              </a:rPr>
            </a:br>
            <a:r>
              <a:rPr lang="tr-TR" sz="2200" dirty="0">
                <a:solidFill>
                  <a:srgbClr val="00B050"/>
                </a:solidFill>
              </a:rPr>
              <a:t>Yaralının hâlinden</a:t>
            </a:r>
            <a:br>
              <a:rPr lang="tr-TR" sz="2200" dirty="0">
                <a:solidFill>
                  <a:srgbClr val="00B050"/>
                </a:solidFill>
              </a:rPr>
            </a:br>
            <a:r>
              <a:rPr lang="tr-TR" sz="2200" dirty="0">
                <a:solidFill>
                  <a:srgbClr val="00B050"/>
                </a:solidFill>
              </a:rPr>
              <a:t>Ne bilsin yarasızlar</a:t>
            </a:r>
          </a:p>
        </p:txBody>
      </p:sp>
    </p:spTree>
    <p:extLst>
      <p:ext uri="{BB962C8B-B14F-4D97-AF65-F5344CB8AC3E}">
        <p14:creationId xmlns:p14="http://schemas.microsoft.com/office/powerpoint/2010/main" val="63905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5CFF"/>
                </a:solidFill>
              </a:rPr>
              <a:t>Yedekli (Artık) Mani</a:t>
            </a:r>
          </a:p>
          <a:p>
            <a:endParaRPr lang="tr-TR" sz="2200" dirty="0"/>
          </a:p>
          <a:p>
            <a:r>
              <a:rPr lang="tr-TR" sz="2200" dirty="0"/>
              <a:t>Dört veya beşten fazla dizeyle kurulan mânilere “yedekli mâni” veya “artık mâni” denir. </a:t>
            </a:r>
          </a:p>
          <a:p>
            <a:endParaRPr lang="tr-TR" sz="2200" dirty="0"/>
          </a:p>
          <a:p>
            <a:endParaRPr lang="tr-TR" sz="2200" dirty="0"/>
          </a:p>
          <a:p>
            <a:r>
              <a:rPr lang="tr-TR" sz="2200" i="1" dirty="0">
                <a:solidFill>
                  <a:srgbClr val="00B050"/>
                </a:solidFill>
              </a:rPr>
              <a:t>Ağlarım çağlar gibi</a:t>
            </a:r>
            <a:br>
              <a:rPr lang="tr-TR" sz="2200" i="1" dirty="0">
                <a:solidFill>
                  <a:srgbClr val="00B050"/>
                </a:solidFill>
              </a:rPr>
            </a:br>
            <a:r>
              <a:rPr lang="tr-TR" sz="2200" i="1" dirty="0">
                <a:solidFill>
                  <a:srgbClr val="00B050"/>
                </a:solidFill>
              </a:rPr>
              <a:t>Derdim var dağlar gibi</a:t>
            </a:r>
            <a:br>
              <a:rPr lang="tr-TR" sz="2200" i="1" dirty="0">
                <a:solidFill>
                  <a:srgbClr val="00B050"/>
                </a:solidFill>
              </a:rPr>
            </a:br>
            <a:r>
              <a:rPr lang="tr-TR" sz="2200" i="1" dirty="0">
                <a:solidFill>
                  <a:srgbClr val="00B050"/>
                </a:solidFill>
              </a:rPr>
              <a:t>Ciğerden </a:t>
            </a:r>
            <a:r>
              <a:rPr lang="tr-TR" sz="2200" i="1" dirty="0" err="1">
                <a:solidFill>
                  <a:srgbClr val="00B050"/>
                </a:solidFill>
              </a:rPr>
              <a:t>yâreliyim</a:t>
            </a:r>
            <a:br>
              <a:rPr lang="tr-TR" sz="2200" i="1" dirty="0">
                <a:solidFill>
                  <a:srgbClr val="00B050"/>
                </a:solidFill>
              </a:rPr>
            </a:br>
            <a:r>
              <a:rPr lang="tr-TR" sz="2200" i="1" dirty="0">
                <a:solidFill>
                  <a:srgbClr val="00B050"/>
                </a:solidFill>
              </a:rPr>
              <a:t>Gülerim sağlar gibi</a:t>
            </a:r>
            <a:br>
              <a:rPr lang="tr-TR" sz="2200" i="1" dirty="0">
                <a:solidFill>
                  <a:srgbClr val="00B050"/>
                </a:solidFill>
              </a:rPr>
            </a:br>
            <a:r>
              <a:rPr lang="tr-TR" sz="2200" i="1" dirty="0">
                <a:solidFill>
                  <a:srgbClr val="00B050"/>
                </a:solidFill>
              </a:rPr>
              <a:t>Her gelen bir gül ister</a:t>
            </a:r>
            <a:br>
              <a:rPr lang="tr-TR" sz="2200" i="1" dirty="0">
                <a:solidFill>
                  <a:srgbClr val="00B050"/>
                </a:solidFill>
              </a:rPr>
            </a:br>
            <a:r>
              <a:rPr lang="tr-TR" sz="2200" i="1" dirty="0">
                <a:solidFill>
                  <a:srgbClr val="00B050"/>
                </a:solidFill>
              </a:rPr>
              <a:t>Sahipsiz bağlar gibi.</a:t>
            </a:r>
            <a:endParaRPr lang="tr-TR" sz="2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14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298</Words>
  <Application>Microsoft Macintosh PowerPoint</Application>
  <PresentationFormat>Ekran Gösterisi (16:9)</PresentationFormat>
  <Paragraphs>45</Paragraphs>
  <Slides>6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105</cp:revision>
  <dcterms:created xsi:type="dcterms:W3CDTF">2013-01-27T12:21:31Z</dcterms:created>
  <dcterms:modified xsi:type="dcterms:W3CDTF">2021-11-19T20:01:01Z</dcterms:modified>
</cp:coreProperties>
</file>