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4" r:id="rId2"/>
    <p:sldId id="276" r:id="rId3"/>
    <p:sldId id="278" r:id="rId4"/>
    <p:sldId id="257" r:id="rId5"/>
  </p:sldIdLst>
  <p:sldSz cx="9144000" cy="5143500" type="screen16x9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735" autoAdjust="0"/>
    <p:restoredTop sz="94514"/>
  </p:normalViewPr>
  <p:slideViewPr>
    <p:cSldViewPr>
      <p:cViewPr varScale="1">
        <p:scale>
          <a:sx n="139" d="100"/>
          <a:sy n="139" d="100"/>
        </p:scale>
        <p:origin x="1296" y="16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F713CA-1053-4205-A2C6-90AF2B5F3A28}" type="datetimeFigureOut">
              <a:rPr lang="tr-TR" smtClean="0"/>
              <a:t>19.11.2021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6EE4F2-A439-43C9-B2A1-9D3603252B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62461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54389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768408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722430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854561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19.11.2021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19.11.2021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19.11.2021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19.11.2021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19.11.2021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19.11.2021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19.11.2021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19.11.2021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19.11.2021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19.11.2021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19.11.2021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FED15D-0FDD-47EA-AC4E-36BA1E52F8ED}" type="datetimeFigureOut">
              <a:rPr lang="tr-TR" smtClean="0"/>
              <a:pPr/>
              <a:t>19.11.2021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debiyatciyim.com/nefes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channel/UC_ke4VQZo9TewOf-p-LSx_Q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hyperlink" Target="https://www.edebiyatciyim.com/" TargetMode="External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25192" y="405102"/>
            <a:ext cx="9118808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200" dirty="0"/>
              <a:t>Bektaşi tarikatlarında vahdet-i </a:t>
            </a:r>
            <a:r>
              <a:rPr lang="tr-TR" sz="2200" dirty="0" err="1"/>
              <a:t>vücud</a:t>
            </a:r>
            <a:r>
              <a:rPr lang="tr-TR" sz="2200" dirty="0"/>
              <a:t>, tarikat ilkeleri ve Allah’a olan aşk olmak üzere tasavvufi konularda saz eşliğinde söylenen şiirlere </a:t>
            </a:r>
            <a:r>
              <a:rPr lang="tr-TR" sz="2200" b="1" i="1" dirty="0">
                <a:hlinkClick r:id="rId3"/>
              </a:rPr>
              <a:t>nefes</a:t>
            </a:r>
            <a:r>
              <a:rPr lang="tr-TR" sz="2200" dirty="0"/>
              <a:t> denir.</a:t>
            </a:r>
          </a:p>
          <a:p>
            <a:endParaRPr lang="tr-TR" sz="2200" dirty="0"/>
          </a:p>
          <a:p>
            <a:r>
              <a:rPr lang="tr-TR" sz="2200" dirty="0"/>
              <a:t>Nefesler, ilahilerin Bektaşi tarikatlarındaki karşılığı olarak kabul edilir.</a:t>
            </a:r>
          </a:p>
          <a:p>
            <a:endParaRPr lang="tr-TR" sz="2200" dirty="0"/>
          </a:p>
          <a:p>
            <a:r>
              <a:rPr lang="tr-TR" sz="2200" dirty="0"/>
              <a:t>Nefeslerde gösterişsiz, alçak gönüllü ve alaycı bir üslup dikkati çekmektedir. </a:t>
            </a:r>
          </a:p>
          <a:p>
            <a:endParaRPr lang="tr-TR" sz="2200" dirty="0"/>
          </a:p>
          <a:p>
            <a:r>
              <a:rPr lang="tr-TR" sz="2200" dirty="0"/>
              <a:t>Genellikle hece ölçüsünün 7, 8, 11’li kalıplarıyla yazılır. </a:t>
            </a:r>
          </a:p>
          <a:p>
            <a:endParaRPr lang="tr-TR" sz="2200" dirty="0"/>
          </a:p>
          <a:p>
            <a:r>
              <a:rPr lang="tr-TR" sz="2200" dirty="0"/>
              <a:t>Kaygusuz Abdal ve Pir Sultan Abdal bu şiir türünün en güzel örneklerini vermiştir.</a:t>
            </a:r>
            <a:endParaRPr lang="tr-TR" sz="2400" dirty="0"/>
          </a:p>
        </p:txBody>
      </p:sp>
      <p:sp>
        <p:nvSpPr>
          <p:cNvPr id="5" name="2 Dikdörtgen">
            <a:extLst>
              <a:ext uri="{FF2B5EF4-FFF2-40B4-BE49-F238E27FC236}">
                <a16:creationId xmlns:a16="http://schemas.microsoft.com/office/drawing/2014/main" id="{A3AFF1D2-0953-414B-B361-217A50032601}"/>
              </a:ext>
            </a:extLst>
          </p:cNvPr>
          <p:cNvSpPr/>
          <p:nvPr/>
        </p:nvSpPr>
        <p:spPr>
          <a:xfrm>
            <a:off x="4152301" y="4992"/>
            <a:ext cx="839397" cy="40011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000" b="1" dirty="0"/>
              <a:t>NEFES</a:t>
            </a:r>
          </a:p>
        </p:txBody>
      </p:sp>
    </p:spTree>
    <p:extLst>
      <p:ext uri="{BB962C8B-B14F-4D97-AF65-F5344CB8AC3E}">
        <p14:creationId xmlns:p14="http://schemas.microsoft.com/office/powerpoint/2010/main" val="1567408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 isContent="1" isInverted="1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35496" y="19462"/>
            <a:ext cx="908677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200" dirty="0"/>
              <a:t>İlahiye benzer özellikler gösterir.</a:t>
            </a:r>
          </a:p>
          <a:p>
            <a:endParaRPr lang="tr-TR" sz="2200" dirty="0"/>
          </a:p>
          <a:p>
            <a:r>
              <a:rPr lang="tr-TR" sz="2200" dirty="0"/>
              <a:t>Dervişler; ilahide olduğu gibi ilahi aşk, bu yolda çekilen acılar, Allah’a ulaşma yolları, mürşide duyulan hayranlık, müritliğin adabı üzerine de nefesler düzenler.</a:t>
            </a:r>
          </a:p>
          <a:p>
            <a:endParaRPr lang="tr-TR" sz="2200" dirty="0"/>
          </a:p>
          <a:p>
            <a:r>
              <a:rPr lang="tr-TR" sz="2200" dirty="0"/>
              <a:t>Şekil olarak koşmalara benzeyen nefesler genellikle 3-7 dörtlük arasındadır.</a:t>
            </a:r>
          </a:p>
          <a:p>
            <a:endParaRPr lang="tr-TR" sz="2200" dirty="0"/>
          </a:p>
          <a:p>
            <a:endParaRPr lang="tr-TR" sz="2200" dirty="0"/>
          </a:p>
        </p:txBody>
      </p:sp>
    </p:spTree>
    <p:extLst>
      <p:ext uri="{BB962C8B-B14F-4D97-AF65-F5344CB8AC3E}">
        <p14:creationId xmlns:p14="http://schemas.microsoft.com/office/powerpoint/2010/main" val="2558841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 isContent="1" isInverted="1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35496" y="19462"/>
            <a:ext cx="9086776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tr-TR" sz="2400" dirty="0"/>
          </a:p>
          <a:p>
            <a:endParaRPr lang="tr-TR" sz="2200" dirty="0"/>
          </a:p>
        </p:txBody>
      </p:sp>
      <p:sp>
        <p:nvSpPr>
          <p:cNvPr id="2" name="Metin kutusu 1">
            <a:extLst>
              <a:ext uri="{FF2B5EF4-FFF2-40B4-BE49-F238E27FC236}">
                <a16:creationId xmlns:a16="http://schemas.microsoft.com/office/drawing/2014/main" id="{15120B80-86D2-424E-BCAD-F6D99DD1E59A}"/>
              </a:ext>
            </a:extLst>
          </p:cNvPr>
          <p:cNvSpPr txBox="1"/>
          <p:nvPr/>
        </p:nvSpPr>
        <p:spPr>
          <a:xfrm>
            <a:off x="395536" y="419571"/>
            <a:ext cx="3522118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err="1"/>
              <a:t>Beğlerimiz</a:t>
            </a:r>
            <a:r>
              <a:rPr lang="tr-TR" dirty="0"/>
              <a:t>, elvan gülün </a:t>
            </a:r>
            <a:r>
              <a:rPr lang="tr-TR" dirty="0" err="1"/>
              <a:t>üstine</a:t>
            </a:r>
            <a:br>
              <a:rPr lang="tr-TR" dirty="0"/>
            </a:br>
            <a:r>
              <a:rPr lang="tr-TR" dirty="0"/>
              <a:t>Ağlar </a:t>
            </a:r>
            <a:r>
              <a:rPr lang="tr-TR" dirty="0" err="1"/>
              <a:t>gelür</a:t>
            </a:r>
            <a:r>
              <a:rPr lang="tr-TR" dirty="0"/>
              <a:t> </a:t>
            </a:r>
            <a:r>
              <a:rPr lang="tr-TR" dirty="0" err="1"/>
              <a:t>şahum</a:t>
            </a:r>
            <a:r>
              <a:rPr lang="tr-TR" dirty="0"/>
              <a:t> Abdal Musa’ya</a:t>
            </a:r>
            <a:br>
              <a:rPr lang="tr-TR" dirty="0"/>
            </a:br>
            <a:r>
              <a:rPr lang="tr-TR" dirty="0"/>
              <a:t>Urum abdalları postun eğnine</a:t>
            </a:r>
            <a:br>
              <a:rPr lang="tr-TR" dirty="0"/>
            </a:br>
            <a:r>
              <a:rPr lang="tr-TR" dirty="0"/>
              <a:t>Bağlar </a:t>
            </a:r>
            <a:r>
              <a:rPr lang="tr-TR" dirty="0" err="1"/>
              <a:t>gelür</a:t>
            </a:r>
            <a:r>
              <a:rPr lang="tr-TR" dirty="0"/>
              <a:t> </a:t>
            </a:r>
            <a:r>
              <a:rPr lang="tr-TR" dirty="0" err="1"/>
              <a:t>şahum</a:t>
            </a:r>
            <a:r>
              <a:rPr lang="tr-TR" dirty="0"/>
              <a:t> Abdal Musa’ya</a:t>
            </a:r>
          </a:p>
          <a:p>
            <a:endParaRPr lang="tr-TR" dirty="0"/>
          </a:p>
          <a:p>
            <a:r>
              <a:rPr lang="tr-TR" dirty="0"/>
              <a:t>Urum abdalları gelir dost </a:t>
            </a:r>
            <a:r>
              <a:rPr lang="tr-TR" dirty="0" err="1"/>
              <a:t>deyü</a:t>
            </a:r>
            <a:br>
              <a:rPr lang="tr-TR" dirty="0"/>
            </a:br>
            <a:r>
              <a:rPr lang="tr-TR" dirty="0" err="1"/>
              <a:t>Eğnimüzde</a:t>
            </a:r>
            <a:r>
              <a:rPr lang="tr-TR" dirty="0"/>
              <a:t> aba, hırka, post </a:t>
            </a:r>
            <a:r>
              <a:rPr lang="tr-TR" dirty="0" err="1"/>
              <a:t>deyü</a:t>
            </a:r>
            <a:br>
              <a:rPr lang="tr-TR" dirty="0"/>
            </a:br>
            <a:r>
              <a:rPr lang="tr-TR" dirty="0"/>
              <a:t>Hastaları </a:t>
            </a:r>
            <a:r>
              <a:rPr lang="tr-TR" dirty="0" err="1"/>
              <a:t>gelür</a:t>
            </a:r>
            <a:r>
              <a:rPr lang="tr-TR" dirty="0"/>
              <a:t>, derman </a:t>
            </a:r>
            <a:r>
              <a:rPr lang="tr-TR" dirty="0" err="1"/>
              <a:t>isteyü</a:t>
            </a:r>
            <a:br>
              <a:rPr lang="tr-TR" dirty="0"/>
            </a:br>
            <a:r>
              <a:rPr lang="tr-TR" dirty="0"/>
              <a:t>Sağlar </a:t>
            </a:r>
            <a:r>
              <a:rPr lang="tr-TR" dirty="0" err="1"/>
              <a:t>gelür</a:t>
            </a:r>
            <a:r>
              <a:rPr lang="tr-TR" dirty="0"/>
              <a:t> </a:t>
            </a:r>
            <a:r>
              <a:rPr lang="tr-TR" dirty="0" err="1"/>
              <a:t>şahum</a:t>
            </a:r>
            <a:r>
              <a:rPr lang="tr-TR" dirty="0"/>
              <a:t> Abdal Musa’ya</a:t>
            </a:r>
          </a:p>
          <a:p>
            <a:endParaRPr lang="tr-TR" dirty="0"/>
          </a:p>
          <a:p>
            <a:r>
              <a:rPr lang="tr-TR" dirty="0"/>
              <a:t>Meydanında dara durmuş gerçekler</a:t>
            </a:r>
            <a:br>
              <a:rPr lang="tr-TR" dirty="0"/>
            </a:br>
            <a:r>
              <a:rPr lang="tr-TR" dirty="0" err="1"/>
              <a:t>Çalınur</a:t>
            </a:r>
            <a:r>
              <a:rPr lang="tr-TR" dirty="0"/>
              <a:t> koç kurbanlara bıçaklar</a:t>
            </a:r>
            <a:br>
              <a:rPr lang="tr-TR" dirty="0"/>
            </a:br>
            <a:r>
              <a:rPr lang="tr-TR" dirty="0" err="1"/>
              <a:t>Döğülür</a:t>
            </a:r>
            <a:r>
              <a:rPr lang="tr-TR" dirty="0"/>
              <a:t> kudümler </a:t>
            </a:r>
            <a:r>
              <a:rPr lang="tr-TR" dirty="0" err="1"/>
              <a:t>altun</a:t>
            </a:r>
            <a:r>
              <a:rPr lang="tr-TR" dirty="0"/>
              <a:t> sancaklar</a:t>
            </a:r>
            <a:br>
              <a:rPr lang="tr-TR" dirty="0"/>
            </a:br>
            <a:r>
              <a:rPr lang="tr-TR" dirty="0"/>
              <a:t>Tuğlar </a:t>
            </a:r>
            <a:r>
              <a:rPr lang="tr-TR" dirty="0" err="1"/>
              <a:t>gelür</a:t>
            </a:r>
            <a:r>
              <a:rPr lang="tr-TR" dirty="0"/>
              <a:t> </a:t>
            </a:r>
            <a:r>
              <a:rPr lang="tr-TR" dirty="0" err="1"/>
              <a:t>şahum</a:t>
            </a:r>
            <a:r>
              <a:rPr lang="tr-TR" dirty="0"/>
              <a:t> Abdal Musa’ya</a:t>
            </a:r>
          </a:p>
          <a:p>
            <a:endParaRPr lang="tr-TR" dirty="0"/>
          </a:p>
          <a:p>
            <a:endParaRPr lang="tr-TR" dirty="0"/>
          </a:p>
        </p:txBody>
      </p:sp>
      <p:sp>
        <p:nvSpPr>
          <p:cNvPr id="3" name="Dikdörtgen 2">
            <a:extLst>
              <a:ext uri="{FF2B5EF4-FFF2-40B4-BE49-F238E27FC236}">
                <a16:creationId xmlns:a16="http://schemas.microsoft.com/office/drawing/2014/main" id="{2E73A261-1568-7644-88C4-4C821E668E70}"/>
              </a:ext>
            </a:extLst>
          </p:cNvPr>
          <p:cNvSpPr/>
          <p:nvPr/>
        </p:nvSpPr>
        <p:spPr>
          <a:xfrm>
            <a:off x="4578884" y="455094"/>
            <a:ext cx="388843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/>
              <a:t>Benim bir </a:t>
            </a:r>
            <a:r>
              <a:rPr lang="tr-TR" dirty="0" err="1"/>
              <a:t>isteğüm</a:t>
            </a:r>
            <a:r>
              <a:rPr lang="tr-TR" dirty="0"/>
              <a:t> vardır Kerim’den</a:t>
            </a:r>
            <a:br>
              <a:rPr lang="tr-TR" dirty="0"/>
            </a:br>
            <a:r>
              <a:rPr lang="tr-TR" dirty="0"/>
              <a:t>Münkir bilmez, evliyanın sırrından</a:t>
            </a:r>
            <a:br>
              <a:rPr lang="tr-TR" dirty="0"/>
            </a:br>
            <a:r>
              <a:rPr lang="tr-TR" dirty="0"/>
              <a:t>Kaygusuz’um </a:t>
            </a:r>
            <a:r>
              <a:rPr lang="tr-TR" dirty="0" err="1"/>
              <a:t>ayru</a:t>
            </a:r>
            <a:r>
              <a:rPr lang="tr-TR" dirty="0"/>
              <a:t> </a:t>
            </a:r>
            <a:r>
              <a:rPr lang="tr-TR" dirty="0" err="1"/>
              <a:t>düşdüm</a:t>
            </a:r>
            <a:r>
              <a:rPr lang="tr-TR" dirty="0"/>
              <a:t> pirimden</a:t>
            </a:r>
            <a:br>
              <a:rPr lang="tr-TR" dirty="0"/>
            </a:br>
            <a:r>
              <a:rPr lang="tr-TR" dirty="0"/>
              <a:t>Ağlar </a:t>
            </a:r>
            <a:r>
              <a:rPr lang="tr-TR" dirty="0" err="1"/>
              <a:t>gelür</a:t>
            </a:r>
            <a:r>
              <a:rPr lang="tr-TR" dirty="0"/>
              <a:t> </a:t>
            </a:r>
            <a:r>
              <a:rPr lang="tr-TR" dirty="0" err="1"/>
              <a:t>şahum</a:t>
            </a:r>
            <a:r>
              <a:rPr lang="tr-TR" dirty="0"/>
              <a:t> Abdal Musa’ya</a:t>
            </a:r>
          </a:p>
          <a:p>
            <a:endParaRPr lang="tr-TR" dirty="0"/>
          </a:p>
          <a:p>
            <a:r>
              <a:rPr lang="tr-TR" dirty="0"/>
              <a:t>		Kaygusuz Abdal</a:t>
            </a:r>
          </a:p>
        </p:txBody>
      </p:sp>
    </p:spTree>
    <p:extLst>
      <p:ext uri="{BB962C8B-B14F-4D97-AF65-F5344CB8AC3E}">
        <p14:creationId xmlns:p14="http://schemas.microsoft.com/office/powerpoint/2010/main" val="2259401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 isContent="1" isInverted="1"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208111" y="523220"/>
            <a:ext cx="87849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tr-TR" sz="2400" dirty="0"/>
          </a:p>
          <a:p>
            <a:endParaRPr lang="tr-TR" sz="2400" dirty="0"/>
          </a:p>
        </p:txBody>
      </p:sp>
      <p:sp>
        <p:nvSpPr>
          <p:cNvPr id="5" name="Metin kutusu 4"/>
          <p:cNvSpPr txBox="1"/>
          <p:nvPr/>
        </p:nvSpPr>
        <p:spPr>
          <a:xfrm>
            <a:off x="1687977" y="523220"/>
            <a:ext cx="582524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5000" b="1" dirty="0">
                <a:solidFill>
                  <a:srgbClr val="FF0000"/>
                </a:solidFill>
                <a:latin typeface="Segoe Print" charset="0"/>
                <a:ea typeface="Segoe Print" charset="0"/>
                <a:cs typeface="Segoe Print" charset="0"/>
              </a:rPr>
              <a:t>Teşekkür Ederiz</a:t>
            </a:r>
            <a:r>
              <a:rPr lang="mr-IN" sz="5000" b="1" dirty="0">
                <a:solidFill>
                  <a:srgbClr val="FF0000"/>
                </a:solidFill>
                <a:latin typeface="Segoe Print" charset="0"/>
                <a:ea typeface="Segoe Print" charset="0"/>
                <a:cs typeface="Segoe Print" charset="0"/>
              </a:rPr>
              <a:t>…</a:t>
            </a:r>
            <a:endParaRPr lang="tr-TR" sz="5000" b="1" dirty="0">
              <a:solidFill>
                <a:srgbClr val="FF0000"/>
              </a:solidFill>
              <a:latin typeface="Segoe Print" charset="0"/>
              <a:ea typeface="Segoe Print" charset="0"/>
              <a:cs typeface="Segoe Print" charset="0"/>
            </a:endParaRPr>
          </a:p>
        </p:txBody>
      </p:sp>
      <p:pic>
        <p:nvPicPr>
          <p:cNvPr id="6" name="Resim 5">
            <a:hlinkClick r:id="rId3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7645" y="2067694"/>
            <a:ext cx="3766428" cy="1224136"/>
          </a:xfrm>
          <a:prstGeom prst="rect">
            <a:avLst/>
          </a:prstGeom>
        </p:spPr>
      </p:pic>
      <p:pic>
        <p:nvPicPr>
          <p:cNvPr id="8" name="Resim 7">
            <a:hlinkClick r:id="rId5"/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067694"/>
            <a:ext cx="3990230" cy="1001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4677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1605</TotalTime>
  <Words>213</Words>
  <Application>Microsoft Macintosh PowerPoint</Application>
  <PresentationFormat>Ekran Gösterisi (16:9)</PresentationFormat>
  <Paragraphs>28</Paragraphs>
  <Slides>4</Slides>
  <Notes>4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8" baseType="lpstr">
      <vt:lpstr>Arial</vt:lpstr>
      <vt:lpstr>Calibri</vt:lpstr>
      <vt:lpstr>Segoe Print</vt:lpstr>
      <vt:lpstr>Ofis Teması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pasa</dc:creator>
  <cp:lastModifiedBy>Microsoft Office User</cp:lastModifiedBy>
  <cp:revision>105</cp:revision>
  <dcterms:created xsi:type="dcterms:W3CDTF">2013-01-27T12:21:31Z</dcterms:created>
  <dcterms:modified xsi:type="dcterms:W3CDTF">2021-11-19T13:43:42Z</dcterms:modified>
</cp:coreProperties>
</file>