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76" r:id="rId3"/>
    <p:sldId id="277" r:id="rId4"/>
    <p:sldId id="278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592"/>
  </p:normalViewPr>
  <p:slideViewPr>
    <p:cSldViewPr>
      <p:cViewPr varScale="1">
        <p:scale>
          <a:sx n="139" d="100"/>
          <a:sy n="139" d="100"/>
        </p:scale>
        <p:origin x="129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4.12.2021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84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37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3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kaside-nedir-kasidenin-ozellikleri-nelerd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Genellikle din ve devlet büyüklerine övgüler dizmek için aruz ölçüsüyle 33-99 beyit arasında yazılan kendi içinde birbirinden farklı bölümlerden oluşan divan şiirine </a:t>
            </a:r>
            <a:r>
              <a:rPr lang="tr-TR" sz="2200" b="1" i="1" dirty="0">
                <a:hlinkClick r:id="rId3"/>
              </a:rPr>
              <a:t>kaside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Kasideler beyitlerle kurulan nazım biçimidir.</a:t>
            </a:r>
          </a:p>
          <a:p>
            <a:endParaRPr lang="tr-TR" sz="2200" dirty="0"/>
          </a:p>
          <a:p>
            <a:r>
              <a:rPr lang="tr-TR" sz="2200" dirty="0"/>
              <a:t>Beyit sayısı 33-99 arasında değişmektedir.</a:t>
            </a:r>
          </a:p>
          <a:p>
            <a:endParaRPr lang="tr-TR" sz="2200" dirty="0"/>
          </a:p>
          <a:p>
            <a:r>
              <a:rPr lang="tr-TR" sz="2200" dirty="0"/>
              <a:t>Kasidenin ilk beytine “matla”, son beytine ise “makta” denir. En güzel beyti ise “</a:t>
            </a:r>
            <a:r>
              <a:rPr lang="tr-TR" sz="2200" dirty="0" err="1"/>
              <a:t>Beytü’l</a:t>
            </a:r>
            <a:r>
              <a:rPr lang="tr-TR" sz="2200" dirty="0"/>
              <a:t> </a:t>
            </a:r>
            <a:r>
              <a:rPr lang="tr-TR" sz="2200" dirty="0" err="1"/>
              <a:t>Kasid</a:t>
            </a:r>
            <a:r>
              <a:rPr lang="tr-TR" sz="2200" dirty="0"/>
              <a:t>” olarak adlandırılır.</a:t>
            </a:r>
          </a:p>
          <a:p>
            <a:endParaRPr lang="tr-TR" sz="2200" dirty="0"/>
          </a:p>
          <a:p>
            <a:r>
              <a:rPr lang="tr-TR" sz="2200" dirty="0"/>
              <a:t>Şairin mahlasının geçtiği beyte ise “Taç Beyit” denir.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105137" y="-12538"/>
            <a:ext cx="95891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KASİDE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Vezin olarak aruz ölçüsü kullanılmıştır.</a:t>
            </a:r>
          </a:p>
          <a:p>
            <a:endParaRPr lang="tr-TR" sz="2200" dirty="0"/>
          </a:p>
          <a:p>
            <a:r>
              <a:rPr lang="tr-TR" sz="2200" dirty="0"/>
              <a:t>Bu nazım biçimiyle </a:t>
            </a:r>
            <a:r>
              <a:rPr lang="tr-TR" sz="2200" dirty="0" err="1"/>
              <a:t>tevhid</a:t>
            </a:r>
            <a:r>
              <a:rPr lang="tr-TR" sz="2200" dirty="0"/>
              <a:t>, </a:t>
            </a:r>
            <a:r>
              <a:rPr lang="tr-TR" sz="2200" dirty="0" err="1"/>
              <a:t>münacaat</a:t>
            </a:r>
            <a:r>
              <a:rPr lang="tr-TR" sz="2200" dirty="0"/>
              <a:t>, naat, </a:t>
            </a:r>
            <a:r>
              <a:rPr lang="tr-TR" sz="2200" dirty="0" err="1"/>
              <a:t>medhiye</a:t>
            </a:r>
            <a:r>
              <a:rPr lang="tr-TR" sz="2200" dirty="0"/>
              <a:t>, fahriye, hicviye, mersiye gibi konularda şiirler yazılmaktadır.</a:t>
            </a:r>
          </a:p>
          <a:p>
            <a:endParaRPr lang="tr-TR" sz="2200" dirty="0"/>
          </a:p>
          <a:p>
            <a:r>
              <a:rPr lang="tr-TR" sz="2200" dirty="0" err="1"/>
              <a:t>Fuzulî'nin</a:t>
            </a:r>
            <a:r>
              <a:rPr lang="tr-TR" sz="2200" dirty="0"/>
              <a:t> </a:t>
            </a:r>
            <a:r>
              <a:rPr lang="tr-TR" sz="2200" dirty="0" err="1"/>
              <a:t>Hz.Muhammed'i</a:t>
            </a:r>
            <a:r>
              <a:rPr lang="tr-TR" sz="2200" dirty="0"/>
              <a:t> övdüğü "Su Kasidesi" adlı şiiri, bu nazım biçiminde yazılmış en başarılı örneklerdendir.</a:t>
            </a:r>
          </a:p>
          <a:p>
            <a:endParaRPr lang="tr-TR" sz="2200" dirty="0"/>
          </a:p>
          <a:p>
            <a:r>
              <a:rPr lang="tr-TR" sz="2200" dirty="0"/>
              <a:t>Kasidelerin kendi içinde farklı özellikler gösteren altı bölümü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25588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200" b="1" dirty="0">
                <a:solidFill>
                  <a:srgbClr val="005CFF"/>
                </a:solidFill>
              </a:rPr>
              <a:t>Kasidenin Bölümleri</a:t>
            </a:r>
            <a:endParaRPr lang="tr-TR" sz="2200" b="1" dirty="0"/>
          </a:p>
          <a:p>
            <a:r>
              <a:rPr lang="tr-TR" sz="2000" b="1" dirty="0" err="1"/>
              <a:t>Nesib</a:t>
            </a:r>
            <a:r>
              <a:rPr lang="tr-TR" sz="2000" b="1" dirty="0"/>
              <a:t> (</a:t>
            </a:r>
            <a:r>
              <a:rPr lang="tr-TR" sz="2000" b="1" dirty="0" err="1"/>
              <a:t>Teşbib</a:t>
            </a:r>
            <a:r>
              <a:rPr lang="tr-TR" sz="2000" b="1" dirty="0"/>
              <a:t>) :</a:t>
            </a:r>
            <a:r>
              <a:rPr lang="tr-TR" sz="2000" dirty="0"/>
              <a:t> </a:t>
            </a:r>
            <a:r>
              <a:rPr lang="tr-TR" sz="2000" dirty="0" err="1"/>
              <a:t>Nesib</a:t>
            </a:r>
            <a:r>
              <a:rPr lang="tr-TR" sz="2000" dirty="0"/>
              <a:t> bölümüyle kasideye giriş yapılır. Beyit sayısı genellikle 15-20 arasında değişir. Bu bölümde övgü dışı konular işlenir.</a:t>
            </a:r>
          </a:p>
          <a:p>
            <a:endParaRPr lang="tr-TR" sz="2000" dirty="0"/>
          </a:p>
          <a:p>
            <a:r>
              <a:rPr lang="tr-TR" sz="2000" b="1" dirty="0"/>
              <a:t>Girizgah:</a:t>
            </a:r>
            <a:r>
              <a:rPr lang="tr-TR" sz="2000" dirty="0"/>
              <a:t> </a:t>
            </a:r>
            <a:r>
              <a:rPr lang="tr-TR" sz="2000" dirty="0" err="1"/>
              <a:t>Nesibden</a:t>
            </a:r>
            <a:r>
              <a:rPr lang="tr-TR" sz="2000" dirty="0"/>
              <a:t> </a:t>
            </a:r>
            <a:r>
              <a:rPr lang="tr-TR" sz="2000" dirty="0" err="1"/>
              <a:t>medhiye</a:t>
            </a:r>
            <a:r>
              <a:rPr lang="tr-TR" sz="2000" dirty="0"/>
              <a:t> bölümüne geçerken söylenen beyitlerden oluşur.</a:t>
            </a:r>
          </a:p>
          <a:p>
            <a:r>
              <a:rPr lang="tr-TR" sz="2000" dirty="0"/>
              <a:t> </a:t>
            </a:r>
          </a:p>
          <a:p>
            <a:r>
              <a:rPr lang="tr-TR" sz="2000" b="1" dirty="0" err="1"/>
              <a:t>Medhiye</a:t>
            </a:r>
            <a:r>
              <a:rPr lang="tr-TR" sz="2000" b="1" dirty="0"/>
              <a:t>:</a:t>
            </a:r>
            <a:r>
              <a:rPr lang="tr-TR" sz="2000" dirty="0"/>
              <a:t> Kasidenin asıl konusu olan övgünün yapıldığı bölümdür. Burada şair övgüyü sunacağı kişiden bahseder ve onu över. </a:t>
            </a:r>
          </a:p>
          <a:p>
            <a:endParaRPr lang="tr-TR" sz="2000" dirty="0"/>
          </a:p>
          <a:p>
            <a:r>
              <a:rPr lang="tr-TR" sz="2000" b="1" dirty="0" err="1"/>
              <a:t>Tegazzül</a:t>
            </a:r>
            <a:r>
              <a:rPr lang="tr-TR" sz="2000" b="1" dirty="0"/>
              <a:t>:</a:t>
            </a:r>
            <a:r>
              <a:rPr lang="tr-TR" sz="2000" dirty="0"/>
              <a:t> Bu bölüm gazelden oluşur. Övgüden sonra şair kasidesinde bir gazele yer verir.</a:t>
            </a:r>
          </a:p>
          <a:p>
            <a:endParaRPr lang="tr-TR" sz="2000" dirty="0"/>
          </a:p>
          <a:p>
            <a:r>
              <a:rPr lang="tr-TR" sz="2000" b="1" dirty="0"/>
              <a:t>Fahriye:</a:t>
            </a:r>
            <a:r>
              <a:rPr lang="tr-TR" sz="2000" dirty="0"/>
              <a:t> Şairin kendini övdüğü bölüme verilen addır.</a:t>
            </a:r>
          </a:p>
          <a:p>
            <a:endParaRPr lang="tr-TR" sz="2000" dirty="0"/>
          </a:p>
          <a:p>
            <a:r>
              <a:rPr lang="tr-TR" sz="2000" b="1" dirty="0"/>
              <a:t>Dua:</a:t>
            </a:r>
            <a:r>
              <a:rPr lang="tr-TR" sz="2000" dirty="0"/>
              <a:t> Kaside güzel dileklerle kapanır. Bu bölümde şair şiiri sunduğu kişi ve kendisi için Allah’a, Peygambere güzel dileklerde bulunur.</a:t>
            </a:r>
          </a:p>
        </p:txBody>
      </p:sp>
    </p:spTree>
    <p:extLst>
      <p:ext uri="{BB962C8B-B14F-4D97-AF65-F5344CB8AC3E}">
        <p14:creationId xmlns:p14="http://schemas.microsoft.com/office/powerpoint/2010/main" val="408462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200" b="1" dirty="0">
                <a:solidFill>
                  <a:srgbClr val="005CFF"/>
                </a:solidFill>
              </a:rPr>
              <a:t>Konularına Göre Kasideler</a:t>
            </a:r>
          </a:p>
          <a:p>
            <a:r>
              <a:rPr lang="tr-TR" sz="2000" b="1" dirty="0" err="1"/>
              <a:t>Tevhid</a:t>
            </a:r>
            <a:r>
              <a:rPr lang="tr-TR" sz="2000" b="1" dirty="0"/>
              <a:t>:</a:t>
            </a:r>
            <a:r>
              <a:rPr lang="tr-TR" sz="2000" dirty="0"/>
              <a:t> Allah'ın tek olduğunu, birliğini ve yüceliğini anlatan şiirlerdir.</a:t>
            </a:r>
          </a:p>
          <a:p>
            <a:endParaRPr lang="tr-TR" sz="2000" dirty="0"/>
          </a:p>
          <a:p>
            <a:r>
              <a:rPr lang="tr-TR" sz="2000" b="1" dirty="0"/>
              <a:t>Naat:</a:t>
            </a:r>
            <a:r>
              <a:rPr lang="tr-TR" sz="2000" dirty="0"/>
              <a:t> </a:t>
            </a:r>
            <a:r>
              <a:rPr lang="tr-TR" sz="2000" dirty="0" err="1"/>
              <a:t>Hz.Peygamber'e</a:t>
            </a:r>
            <a:r>
              <a:rPr lang="tr-TR" sz="2000" dirty="0"/>
              <a:t> övgülerin yer verildiği şiirlerdir.</a:t>
            </a:r>
          </a:p>
          <a:p>
            <a:endParaRPr lang="tr-TR" sz="2000" dirty="0"/>
          </a:p>
          <a:p>
            <a:r>
              <a:rPr lang="tr-TR" sz="2000" b="1" dirty="0" err="1"/>
              <a:t>Münâcât</a:t>
            </a:r>
            <a:r>
              <a:rPr lang="tr-TR" sz="2000" b="1" dirty="0"/>
              <a:t>:</a:t>
            </a:r>
            <a:r>
              <a:rPr lang="tr-TR" sz="2000" dirty="0"/>
              <a:t> İçeriği Allah'a yakarışlar ve yalvarışlar şeklinde olan şiirler.</a:t>
            </a:r>
          </a:p>
          <a:p>
            <a:endParaRPr lang="tr-TR" sz="2000" dirty="0"/>
          </a:p>
          <a:p>
            <a:r>
              <a:rPr lang="tr-TR" sz="2000" b="1" dirty="0"/>
              <a:t>Methiye:</a:t>
            </a:r>
            <a:r>
              <a:rPr lang="tr-TR" sz="2000" dirty="0"/>
              <a:t> Genellikle devlet büyüklerinin övüldüğü, bir kişiyle ilgili övgülerin yer aldığı şiirlerdir.</a:t>
            </a:r>
          </a:p>
          <a:p>
            <a:endParaRPr lang="tr-TR" sz="2000" dirty="0"/>
          </a:p>
          <a:p>
            <a:r>
              <a:rPr lang="tr-TR" sz="2000" b="1" dirty="0"/>
              <a:t>Hicviye:</a:t>
            </a:r>
            <a:r>
              <a:rPr lang="tr-TR" sz="2000" dirty="0"/>
              <a:t> Bir kişiyi eleştirmek için yazılan, yergilerin yer aldığı şiirlerdir. Bu konuda en iyi şiirleri Nefi yazmıştır.</a:t>
            </a:r>
          </a:p>
          <a:p>
            <a:endParaRPr lang="tr-TR" sz="2000" dirty="0"/>
          </a:p>
          <a:p>
            <a:r>
              <a:rPr lang="tr-TR" sz="2000" b="1" dirty="0"/>
              <a:t>Fahriye:</a:t>
            </a:r>
            <a:r>
              <a:rPr lang="tr-TR" sz="2000" dirty="0"/>
              <a:t> Şairin abartı katarak kendisini övmesidir.</a:t>
            </a:r>
          </a:p>
          <a:p>
            <a:endParaRPr lang="tr-TR" sz="2000" dirty="0"/>
          </a:p>
          <a:p>
            <a:r>
              <a:rPr lang="tr-TR" sz="2000" b="1" dirty="0"/>
              <a:t>Mersiye:</a:t>
            </a:r>
            <a:r>
              <a:rPr lang="tr-TR" sz="2000" dirty="0"/>
              <a:t> Ölen bir kişinin ardından duyulan üzüntünün dile getirildiği şiirlerdir.</a:t>
            </a:r>
          </a:p>
        </p:txBody>
      </p:sp>
    </p:spTree>
    <p:extLst>
      <p:ext uri="{BB962C8B-B14F-4D97-AF65-F5344CB8AC3E}">
        <p14:creationId xmlns:p14="http://schemas.microsoft.com/office/powerpoint/2010/main" val="139223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337</Words>
  <Application>Microsoft Macintosh PowerPoint</Application>
  <PresentationFormat>Ekran Gösterisi (16:9)</PresentationFormat>
  <Paragraphs>49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112</cp:revision>
  <dcterms:created xsi:type="dcterms:W3CDTF">2013-01-27T12:21:31Z</dcterms:created>
  <dcterms:modified xsi:type="dcterms:W3CDTF">2021-12-04T17:33:55Z</dcterms:modified>
</cp:coreProperties>
</file>