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4" r:id="rId4"/>
    <p:sldId id="265" r:id="rId5"/>
    <p:sldId id="257" r:id="rId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0F5"/>
    <a:srgbClr val="F70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8" autoAdjust="0"/>
    <p:restoredTop sz="94828"/>
  </p:normalViewPr>
  <p:slideViewPr>
    <p:cSldViewPr>
      <p:cViewPr varScale="1">
        <p:scale>
          <a:sx n="139" d="100"/>
          <a:sy n="139" d="100"/>
        </p:scale>
        <p:origin x="113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28.01.2022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417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573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930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28.01.2022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yuklemin-yerine-gore-cumlel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69688" y="70932"/>
            <a:ext cx="400462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YÜKLEMİN YERİNE GÖRE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751" y="471042"/>
            <a:ext cx="90364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Bir cümlede yapılan işi, asıl yargıyı ve durumu üstüne kalan öge yüklemdir.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Türkçenin dil bilgisi doğallığı çerçevesinde de yüklemlerin cümle sonunda olması gerekir. 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Her ne kadar Türkçenin doğallığı çerçevesinde yüklemlerin sonda olması alıştığımız bir durum olsa da bazen yüklemleri cümlenin başında ve ortasında da kullanabilmekteyiz. 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b="1" dirty="0">
                <a:hlinkClick r:id="rId3"/>
              </a:rPr>
              <a:t>Yüklemin Yerine Göre Cümleler</a:t>
            </a:r>
            <a:endParaRPr lang="tr-TR" sz="2200" dirty="0"/>
          </a:p>
          <a:p>
            <a:r>
              <a:rPr lang="tr-TR" sz="2200" dirty="0">
                <a:solidFill>
                  <a:srgbClr val="1D00F5"/>
                </a:solidFill>
              </a:rPr>
              <a:t>Kurallı Cümle</a:t>
            </a:r>
          </a:p>
          <a:p>
            <a:r>
              <a:rPr lang="tr-TR" sz="2200" dirty="0">
                <a:solidFill>
                  <a:srgbClr val="1D00F5"/>
                </a:solidFill>
              </a:rPr>
              <a:t>Devrik Cümle</a:t>
            </a:r>
          </a:p>
          <a:p>
            <a:r>
              <a:rPr lang="tr-TR" sz="2200" dirty="0" err="1">
                <a:solidFill>
                  <a:srgbClr val="1D00F5"/>
                </a:solidFill>
              </a:rPr>
              <a:t>Eksiltili</a:t>
            </a:r>
            <a:r>
              <a:rPr lang="tr-TR" sz="2200" dirty="0">
                <a:solidFill>
                  <a:srgbClr val="1D00F5"/>
                </a:solidFill>
              </a:rPr>
              <a:t> Cümle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123478"/>
            <a:ext cx="90364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1D00F5"/>
                </a:solidFill>
              </a:rPr>
              <a:t>1. Kurallı Cümle (Düz Cümle)</a:t>
            </a:r>
            <a:endParaRPr lang="tr-TR" sz="2200" dirty="0">
              <a:solidFill>
                <a:srgbClr val="1D00F5"/>
              </a:solidFill>
            </a:endParaRPr>
          </a:p>
          <a:p>
            <a:endParaRPr lang="tr-TR" sz="2200" dirty="0"/>
          </a:p>
          <a:p>
            <a:r>
              <a:rPr lang="tr-TR" sz="2200" dirty="0"/>
              <a:t>Türkçenin doğallığı içinde yüklemlerin cümlenin sonunda yer aldığı cümlelere “Kurallı Cümle” denir.</a:t>
            </a:r>
          </a:p>
          <a:p>
            <a:endParaRPr lang="tr-TR" sz="2200" dirty="0">
              <a:solidFill>
                <a:srgbClr val="00B05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200" i="1" dirty="0">
                <a:solidFill>
                  <a:srgbClr val="00B050"/>
                </a:solidFill>
              </a:rPr>
              <a:t>Dün akşamdan beri odasından </a:t>
            </a:r>
            <a:r>
              <a:rPr lang="tr-TR" sz="2200" b="1" i="1" dirty="0">
                <a:solidFill>
                  <a:srgbClr val="00B050"/>
                </a:solidFill>
              </a:rPr>
              <a:t>çıkmadı.</a:t>
            </a:r>
          </a:p>
          <a:p>
            <a:pPr marL="342900" indent="-342900">
              <a:buFont typeface="Arial" charset="0"/>
              <a:buChar char="•"/>
            </a:pPr>
            <a:endParaRPr lang="tr-TR" sz="2200" dirty="0">
              <a:solidFill>
                <a:srgbClr val="00B05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200" i="1" dirty="0">
                <a:solidFill>
                  <a:srgbClr val="00B050"/>
                </a:solidFill>
              </a:rPr>
              <a:t>Öğretmen, sınavda sorumlu olduğumuz konuları </a:t>
            </a:r>
            <a:r>
              <a:rPr lang="tr-TR" sz="2200" b="1" i="1" dirty="0">
                <a:solidFill>
                  <a:srgbClr val="00B050"/>
                </a:solidFill>
              </a:rPr>
              <a:t>söyledi.</a:t>
            </a:r>
          </a:p>
          <a:p>
            <a:pPr marL="342900" indent="-342900">
              <a:buFont typeface="Arial" charset="0"/>
              <a:buChar char="•"/>
            </a:pPr>
            <a:endParaRPr lang="tr-TR" sz="2200" dirty="0">
              <a:solidFill>
                <a:srgbClr val="00B05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200" i="1" dirty="0">
                <a:solidFill>
                  <a:srgbClr val="00B050"/>
                </a:solidFill>
              </a:rPr>
              <a:t>Milli takımımız turnuvada oldukça </a:t>
            </a:r>
            <a:r>
              <a:rPr lang="tr-TR" sz="2200" b="1" i="1" dirty="0">
                <a:solidFill>
                  <a:srgbClr val="00B050"/>
                </a:solidFill>
              </a:rPr>
              <a:t>başarılıydı.</a:t>
            </a:r>
            <a:endParaRPr lang="tr-TR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8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123478"/>
            <a:ext cx="90364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1D00F5"/>
                </a:solidFill>
              </a:rPr>
              <a:t>2. Devrik Cümle</a:t>
            </a:r>
          </a:p>
          <a:p>
            <a:endParaRPr lang="tr-TR" sz="2200" dirty="0">
              <a:solidFill>
                <a:schemeClr val="accent6"/>
              </a:solidFill>
            </a:endParaRPr>
          </a:p>
          <a:p>
            <a:r>
              <a:rPr lang="tr-TR" sz="2200" dirty="0"/>
              <a:t>Yüklemin cümlenin sonunda değil de ortasında ya da başında kullanıldığı cümlelere “Devrik Cümle” denilmektedir. </a:t>
            </a:r>
          </a:p>
          <a:p>
            <a:endParaRPr lang="tr-TR" sz="2200" dirty="0"/>
          </a:p>
          <a:p>
            <a:r>
              <a:rPr lang="tr-TR" sz="2200" dirty="0"/>
              <a:t>Türkçede yüklemin cümle sonunda kullanılmaması herhangi bir anlamsal bozukluğa yol açmaz. Sözün etkisini ve vurguyu artırır.</a:t>
            </a:r>
          </a:p>
          <a:p>
            <a:endParaRPr lang="tr-TR" sz="2200" i="1" dirty="0"/>
          </a:p>
          <a:p>
            <a:pPr marL="342900" indent="-342900">
              <a:buFont typeface="Arial" charset="0"/>
              <a:buChar char="•"/>
            </a:pPr>
            <a:r>
              <a:rPr lang="tr-TR" sz="2200" i="1" dirty="0">
                <a:solidFill>
                  <a:srgbClr val="00B050"/>
                </a:solidFill>
              </a:rPr>
              <a:t>Bu durumu </a:t>
            </a:r>
            <a:r>
              <a:rPr lang="tr-TR" sz="2200" b="1" i="1" dirty="0">
                <a:solidFill>
                  <a:srgbClr val="00B050"/>
                </a:solidFill>
              </a:rPr>
              <a:t>açıklayamıyordu</a:t>
            </a:r>
            <a:r>
              <a:rPr lang="tr-TR" sz="2200" i="1" dirty="0">
                <a:solidFill>
                  <a:srgbClr val="00B050"/>
                </a:solidFill>
              </a:rPr>
              <a:t> yakınlarına.</a:t>
            </a:r>
          </a:p>
          <a:p>
            <a:pPr marL="342900" indent="-342900">
              <a:buFont typeface="Arial" charset="0"/>
              <a:buChar char="•"/>
            </a:pPr>
            <a:endParaRPr lang="tr-TR" sz="2200" dirty="0">
              <a:solidFill>
                <a:srgbClr val="00B05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200" i="1" dirty="0">
                <a:solidFill>
                  <a:srgbClr val="00B050"/>
                </a:solidFill>
              </a:rPr>
              <a:t>Aynı hafta tayinim </a:t>
            </a:r>
            <a:r>
              <a:rPr lang="tr-TR" sz="2200" b="1" i="1" dirty="0">
                <a:solidFill>
                  <a:srgbClr val="00B050"/>
                </a:solidFill>
              </a:rPr>
              <a:t>çıktı</a:t>
            </a:r>
            <a:r>
              <a:rPr lang="tr-TR" sz="2200" i="1" dirty="0">
                <a:solidFill>
                  <a:srgbClr val="00B050"/>
                </a:solidFill>
              </a:rPr>
              <a:t> Ankara’ya.</a:t>
            </a:r>
          </a:p>
          <a:p>
            <a:pPr marL="342900" indent="-342900">
              <a:buFont typeface="Arial" charset="0"/>
              <a:buChar char="•"/>
            </a:pPr>
            <a:endParaRPr lang="tr-TR" sz="2200" dirty="0">
              <a:solidFill>
                <a:srgbClr val="00B05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200" i="1" dirty="0">
                <a:solidFill>
                  <a:srgbClr val="00B050"/>
                </a:solidFill>
              </a:rPr>
              <a:t>Babasına hiç </a:t>
            </a:r>
            <a:r>
              <a:rPr lang="tr-TR" sz="2200" b="1" i="1" dirty="0">
                <a:solidFill>
                  <a:srgbClr val="00B050"/>
                </a:solidFill>
              </a:rPr>
              <a:t>benzememişti</a:t>
            </a:r>
            <a:r>
              <a:rPr lang="tr-TR" sz="2200" i="1" dirty="0">
                <a:solidFill>
                  <a:srgbClr val="00B050"/>
                </a:solidFill>
              </a:rPr>
              <a:t> bu çocuk.</a:t>
            </a:r>
            <a:endParaRPr lang="tr-TR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54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752" y="123478"/>
            <a:ext cx="903649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1D00F5"/>
                </a:solidFill>
              </a:rPr>
              <a:t>3. </a:t>
            </a:r>
            <a:r>
              <a:rPr lang="tr-TR" sz="2200" b="1" dirty="0" err="1">
                <a:solidFill>
                  <a:srgbClr val="1D00F5"/>
                </a:solidFill>
              </a:rPr>
              <a:t>Eksiltili</a:t>
            </a:r>
            <a:r>
              <a:rPr lang="tr-TR" sz="2200" b="1" dirty="0">
                <a:solidFill>
                  <a:srgbClr val="1D00F5"/>
                </a:solidFill>
              </a:rPr>
              <a:t> Cümle</a:t>
            </a:r>
            <a:endParaRPr lang="tr-TR" sz="2200" dirty="0">
              <a:solidFill>
                <a:srgbClr val="1D00F5"/>
              </a:solidFill>
            </a:endParaRPr>
          </a:p>
          <a:p>
            <a:endParaRPr lang="tr-TR" sz="2200" dirty="0"/>
          </a:p>
          <a:p>
            <a:r>
              <a:rPr lang="tr-TR" sz="2200" dirty="0"/>
              <a:t>Yüklemi bulunmayan ve yargının ne olduğu okuyucuya bırakılan söz öbeklerine “</a:t>
            </a:r>
            <a:r>
              <a:rPr lang="tr-TR" sz="2200" dirty="0" err="1"/>
              <a:t>Eksiltili</a:t>
            </a:r>
            <a:r>
              <a:rPr lang="tr-TR" sz="2200" dirty="0"/>
              <a:t> Cümle” denir. </a:t>
            </a:r>
          </a:p>
          <a:p>
            <a:endParaRPr lang="tr-TR" sz="2200" dirty="0"/>
          </a:p>
          <a:p>
            <a:pPr marL="342900" indent="-342900">
              <a:buFont typeface="Arial" charset="0"/>
              <a:buChar char="•"/>
            </a:pPr>
            <a:r>
              <a:rPr lang="tr-TR" sz="2200" i="1" dirty="0">
                <a:solidFill>
                  <a:srgbClr val="00B050"/>
                </a:solidFill>
              </a:rPr>
              <a:t>Önce can, sonra canan…</a:t>
            </a:r>
          </a:p>
          <a:p>
            <a:endParaRPr lang="tr-TR" sz="2200" dirty="0">
              <a:solidFill>
                <a:srgbClr val="00B05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200" i="1" dirty="0">
                <a:solidFill>
                  <a:srgbClr val="00B050"/>
                </a:solidFill>
              </a:rPr>
              <a:t>Gökyüzünde bembeyaz bulutların arasından güneş ışıkları…</a:t>
            </a:r>
          </a:p>
          <a:p>
            <a:pPr marL="342900" indent="-342900">
              <a:buFont typeface="Arial" charset="0"/>
              <a:buChar char="•"/>
            </a:pPr>
            <a:endParaRPr lang="tr-TR" sz="2200" dirty="0">
              <a:solidFill>
                <a:srgbClr val="00B05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200" i="1" dirty="0">
                <a:solidFill>
                  <a:srgbClr val="00B050"/>
                </a:solidFill>
              </a:rPr>
              <a:t>Bir elimde kağıt, diğerinde kalem…</a:t>
            </a:r>
            <a:endParaRPr lang="tr-TR" sz="2200" dirty="0">
              <a:solidFill>
                <a:srgbClr val="00B050"/>
              </a:solidFill>
            </a:endParaRP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614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210</Words>
  <Application>Microsoft Macintosh PowerPoint</Application>
  <PresentationFormat>Ekran Gösterisi (16:9)</PresentationFormat>
  <Paragraphs>46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127</cp:revision>
  <dcterms:created xsi:type="dcterms:W3CDTF">2013-01-27T12:21:31Z</dcterms:created>
  <dcterms:modified xsi:type="dcterms:W3CDTF">2022-01-28T17:19:15Z</dcterms:modified>
</cp:coreProperties>
</file>