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3" r:id="rId2"/>
    <p:sldId id="27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281" r:id="rId21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DD"/>
    <a:srgbClr val="281BCE"/>
    <a:srgbClr val="050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0" autoAdjust="0"/>
    <p:restoredTop sz="94671"/>
  </p:normalViewPr>
  <p:slideViewPr>
    <p:cSldViewPr>
      <p:cViewPr varScale="1">
        <p:scale>
          <a:sx n="139" d="100"/>
          <a:sy n="139" d="100"/>
        </p:scale>
        <p:origin x="976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853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653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922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764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6291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655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4719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8202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6830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63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0165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54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239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93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211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5163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160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213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709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16.02.2022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16.02.2022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gazete-cevresinde-gelisen-metinl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sohbet-soylesi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roportaj-ve-ozellikleri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mulakat-nedir-mulakatin-ozellikleri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makale-nedi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deneme-nedir-deneme-ozellikler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fikra-nedir-fikra-makale-fark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elestiri-nedir-elestirinin-ozellikler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3280" y="451580"/>
            <a:ext cx="90730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dirty="0"/>
              <a:t>Öğretici Metinler, bilgi vermek ve adı gibi öğretmek amacıyla oluşturulan metinlere verilen genel bir isimdir. 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Öğretici metinler sınıflandırması içinde “</a:t>
            </a:r>
            <a:r>
              <a:rPr lang="tr-TR" sz="2200" b="1" i="1" dirty="0">
                <a:hlinkClick r:id="rId3"/>
              </a:rPr>
              <a:t>Gazete Çevresinde Gelişen Metinler</a:t>
            </a:r>
            <a:r>
              <a:rPr lang="tr-TR" sz="2200" dirty="0"/>
              <a:t>“, gazetelerde yayınlanan ve okurlarıyla buluşan metinlerden oluşmaktadır.</a:t>
            </a:r>
          </a:p>
          <a:p>
            <a:pPr algn="just"/>
            <a:endParaRPr lang="tr-TR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100" dirty="0"/>
              <a:t>Makale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100" dirty="0"/>
              <a:t>Fıkra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100" dirty="0"/>
              <a:t>Deneme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100" dirty="0"/>
              <a:t>Eleştiri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100" dirty="0"/>
              <a:t>Sohbet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100" dirty="0"/>
              <a:t>Röportaj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100" dirty="0"/>
              <a:t>Mülakat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100" dirty="0"/>
              <a:t>Haber Yazıları</a:t>
            </a:r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941078B6-BD7C-554D-BF71-A8CA334C9770}"/>
              </a:ext>
            </a:extLst>
          </p:cNvPr>
          <p:cNvSpPr/>
          <p:nvPr/>
        </p:nvSpPr>
        <p:spPr>
          <a:xfrm>
            <a:off x="2315000" y="51470"/>
            <a:ext cx="4475008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GAZETE ÇEVRESİNDE GELİŞEN METİNLER</a:t>
            </a:r>
          </a:p>
        </p:txBody>
      </p:sp>
    </p:spTree>
    <p:extLst>
      <p:ext uri="{BB962C8B-B14F-4D97-AF65-F5344CB8AC3E}">
        <p14:creationId xmlns:p14="http://schemas.microsoft.com/office/powerpoint/2010/main" val="127004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 Türk edebiyatındaki ilk eleştiri örneklerini “</a:t>
            </a:r>
            <a:r>
              <a:rPr lang="tr-TR" sz="2200" b="1" dirty="0" err="1">
                <a:solidFill>
                  <a:srgbClr val="0079DD"/>
                </a:solidFill>
              </a:rPr>
              <a:t>Tahrib</a:t>
            </a:r>
            <a:r>
              <a:rPr lang="tr-TR" sz="2200" b="1" dirty="0">
                <a:solidFill>
                  <a:srgbClr val="0079DD"/>
                </a:solidFill>
              </a:rPr>
              <a:t>-i Harabat</a:t>
            </a:r>
            <a:r>
              <a:rPr lang="tr-TR" sz="2200" dirty="0"/>
              <a:t>” ve  “</a:t>
            </a:r>
            <a:r>
              <a:rPr lang="tr-TR" sz="2200" b="1" dirty="0">
                <a:solidFill>
                  <a:srgbClr val="0079DD"/>
                </a:solidFill>
              </a:rPr>
              <a:t>Lisan-ı Osmanînin Edebiyatı Hakkında Bazı </a:t>
            </a:r>
            <a:r>
              <a:rPr lang="tr-TR" sz="2200" b="1" dirty="0" err="1">
                <a:solidFill>
                  <a:srgbClr val="0079DD"/>
                </a:solidFill>
              </a:rPr>
              <a:t>Mülahazâtı</a:t>
            </a:r>
            <a:r>
              <a:rPr lang="tr-TR" sz="2200" b="1" dirty="0">
                <a:solidFill>
                  <a:srgbClr val="0079DD"/>
                </a:solidFill>
              </a:rPr>
              <a:t> </a:t>
            </a:r>
            <a:r>
              <a:rPr lang="tr-TR" sz="2200" b="1" dirty="0" err="1">
                <a:solidFill>
                  <a:srgbClr val="0079DD"/>
                </a:solidFill>
              </a:rPr>
              <a:t>Şâmildir</a:t>
            </a:r>
            <a:r>
              <a:rPr lang="tr-TR" sz="2200" b="1" dirty="0"/>
              <a:t>” </a:t>
            </a:r>
            <a:r>
              <a:rPr lang="tr-TR" sz="2200" dirty="0"/>
              <a:t>adlı yazılarla Namık Kemal vermiştir.</a:t>
            </a:r>
          </a:p>
          <a:p>
            <a:endParaRPr lang="tr-TR" sz="2200" dirty="0"/>
          </a:p>
          <a:p>
            <a:r>
              <a:rPr lang="tr-TR" sz="2200" b="1" dirty="0"/>
              <a:t>→ Eleştiri Türleri:</a:t>
            </a:r>
          </a:p>
          <a:p>
            <a:endParaRPr lang="tr-TR" sz="2200" dirty="0"/>
          </a:p>
          <a:p>
            <a:r>
              <a:rPr lang="tr-TR" sz="2200" dirty="0"/>
              <a:t>Öznel (İzlenimci) Eleştiri</a:t>
            </a:r>
          </a:p>
          <a:p>
            <a:r>
              <a:rPr lang="tr-TR" sz="2200" dirty="0"/>
              <a:t>Tarihi ve Sosyolojik Eleştiri</a:t>
            </a:r>
          </a:p>
          <a:p>
            <a:r>
              <a:rPr lang="tr-TR" sz="2200" dirty="0"/>
              <a:t>Sanatçıya Yönelik Eleştiri</a:t>
            </a:r>
          </a:p>
          <a:p>
            <a:r>
              <a:rPr lang="tr-TR" sz="2200" dirty="0"/>
              <a:t>Esere Yönelik Eleştiri</a:t>
            </a:r>
          </a:p>
          <a:p>
            <a:r>
              <a:rPr lang="tr-TR" sz="2200" dirty="0"/>
              <a:t>Çözümleyici Eleştiri</a:t>
            </a: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66967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9DD"/>
                </a:solidFill>
              </a:rPr>
              <a:t>Sohbet</a:t>
            </a:r>
            <a:endParaRPr lang="tr-TR" sz="2400" dirty="0">
              <a:solidFill>
                <a:srgbClr val="0079DD"/>
              </a:solidFill>
            </a:endParaRPr>
          </a:p>
          <a:p>
            <a:r>
              <a:rPr lang="tr-TR" sz="2200" dirty="0"/>
              <a:t>Günlük yaşamdaki konular üzerine bir yazarın, kişisel düşüncelerini detaya inmeden karşısındaki kişiyle sohbet ediyormuş gibi ele alarak genellikle de gazete ya da dergilerde yayımladığı yazı türüne</a:t>
            </a:r>
            <a:r>
              <a:rPr lang="tr-TR" sz="2200" dirty="0">
                <a:hlinkClick r:id="rId3"/>
              </a:rPr>
              <a:t> sohbet</a:t>
            </a:r>
            <a:r>
              <a:rPr lang="tr-TR" sz="2200" dirty="0"/>
              <a:t> denir.</a:t>
            </a:r>
          </a:p>
          <a:p>
            <a:endParaRPr lang="tr-TR" sz="2200" dirty="0"/>
          </a:p>
          <a:p>
            <a:r>
              <a:rPr lang="tr-TR" sz="2200" dirty="0"/>
              <a:t>→ Konular genellikle güncel olaylardan seçilir.</a:t>
            </a:r>
          </a:p>
          <a:p>
            <a:endParaRPr lang="tr-TR" sz="2200" dirty="0"/>
          </a:p>
          <a:p>
            <a:r>
              <a:rPr lang="tr-TR" sz="2200" dirty="0"/>
              <a:t>→ Ele alınan güncel konular hakkında yazar kendi kişisel düşüncelerini ifade eder.</a:t>
            </a:r>
          </a:p>
          <a:p>
            <a:endParaRPr lang="tr-TR" sz="2200" dirty="0"/>
          </a:p>
          <a:p>
            <a:r>
              <a:rPr lang="tr-TR" sz="2200" dirty="0"/>
              <a:t>→ Yazar konuyu okurla konuşuyormuş havası içinde ele aldığından oldukça samimi bir üslup söz konusudur.</a:t>
            </a:r>
          </a:p>
          <a:p>
            <a:endParaRPr lang="tr-TR" sz="2200" dirty="0"/>
          </a:p>
          <a:p>
            <a:r>
              <a:rPr lang="tr-TR" sz="2200" dirty="0"/>
              <a:t>→ Sohbette düşüncelerin kanıtlanması gibi bir çaba yoktur.</a:t>
            </a:r>
          </a:p>
        </p:txBody>
      </p:sp>
    </p:spTree>
    <p:extLst>
      <p:ext uri="{BB962C8B-B14F-4D97-AF65-F5344CB8AC3E}">
        <p14:creationId xmlns:p14="http://schemas.microsoft.com/office/powerpoint/2010/main" val="338084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 Yazar soru-cevaplarla anlatıma samimiyet katar.</a:t>
            </a:r>
          </a:p>
          <a:p>
            <a:endParaRPr lang="tr-TR" sz="2200" dirty="0"/>
          </a:p>
          <a:p>
            <a:r>
              <a:rPr lang="tr-TR" sz="2200" dirty="0"/>
              <a:t>→ Bu türde yazılan metinler genellikle uzun olmaz ve gazete-dergilerde yayımlanır.</a:t>
            </a:r>
          </a:p>
          <a:p>
            <a:endParaRPr lang="tr-TR" sz="2200" dirty="0"/>
          </a:p>
          <a:p>
            <a:r>
              <a:rPr lang="tr-TR" sz="2200" dirty="0"/>
              <a:t>→ Sohbet üzerinden yazar nüktelerle okuyucuyu düşündürme gayreti içerisindedir.</a:t>
            </a:r>
          </a:p>
          <a:p>
            <a:endParaRPr lang="tr-TR" sz="2200" dirty="0"/>
          </a:p>
          <a:p>
            <a:r>
              <a:rPr lang="tr-TR" sz="2200" dirty="0"/>
              <a:t>→ Bu türdeki yazılara eskiden “</a:t>
            </a:r>
            <a:r>
              <a:rPr lang="tr-TR" sz="2200" b="1" dirty="0"/>
              <a:t>musahabe</a:t>
            </a:r>
            <a:r>
              <a:rPr lang="tr-TR" sz="2200" dirty="0"/>
              <a:t>” denilmiştir.</a:t>
            </a:r>
          </a:p>
          <a:p>
            <a:endParaRPr lang="tr-TR" sz="2200" dirty="0"/>
          </a:p>
          <a:p>
            <a:r>
              <a:rPr lang="tr-TR" sz="2200" dirty="0"/>
              <a:t>→ Sohbet türünün edebiyatımızda ilk örnekleri Tanzimat Dönemi’yle birlikte verilmiştir.</a:t>
            </a:r>
          </a:p>
          <a:p>
            <a:r>
              <a:rPr lang="tr-TR" sz="2200" dirty="0"/>
              <a:t>→ </a:t>
            </a:r>
            <a:r>
              <a:rPr lang="tr-TR" sz="2200" dirty="0">
                <a:solidFill>
                  <a:srgbClr val="0079DD"/>
                </a:solidFill>
              </a:rPr>
              <a:t>Ahmet Rasim : Ramazan Sohbetleri</a:t>
            </a:r>
          </a:p>
          <a:p>
            <a:r>
              <a:rPr lang="tr-TR" sz="2200" dirty="0"/>
              <a:t>→ </a:t>
            </a:r>
            <a:r>
              <a:rPr lang="tr-TR" sz="2200" dirty="0">
                <a:solidFill>
                  <a:srgbClr val="0079DD"/>
                </a:solidFill>
              </a:rPr>
              <a:t>Şevket </a:t>
            </a:r>
            <a:r>
              <a:rPr lang="tr-TR" sz="2200" dirty="0" err="1">
                <a:solidFill>
                  <a:srgbClr val="0079DD"/>
                </a:solidFill>
              </a:rPr>
              <a:t>Rado</a:t>
            </a:r>
            <a:r>
              <a:rPr lang="tr-TR" sz="2200" dirty="0">
                <a:solidFill>
                  <a:srgbClr val="0079DD"/>
                </a:solidFill>
              </a:rPr>
              <a:t> : Eşref Saati, Aile Sohbetleri</a:t>
            </a:r>
          </a:p>
        </p:txBody>
      </p:sp>
    </p:spTree>
    <p:extLst>
      <p:ext uri="{BB962C8B-B14F-4D97-AF65-F5344CB8AC3E}">
        <p14:creationId xmlns:p14="http://schemas.microsoft.com/office/powerpoint/2010/main" val="120089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9DD"/>
                </a:solidFill>
              </a:rPr>
              <a:t>Röportaj</a:t>
            </a:r>
            <a:endParaRPr lang="tr-TR" sz="2400" dirty="0">
              <a:solidFill>
                <a:srgbClr val="0079DD"/>
              </a:solidFill>
            </a:endParaRPr>
          </a:p>
          <a:p>
            <a:r>
              <a:rPr lang="tr-TR" sz="2200" dirty="0"/>
              <a:t>Herhangi bir durum, olay, yer veya kişi hakkında yapılan gözlemlerin, araştırmaların ve incelemelerin bir metin ve fotoğraflarla gazete ve dergi çevresinde okuyucuya aktarılmasına </a:t>
            </a:r>
            <a:r>
              <a:rPr lang="tr-TR" sz="2200" dirty="0">
                <a:hlinkClick r:id="rId3"/>
              </a:rPr>
              <a:t>röportaj</a:t>
            </a:r>
            <a:r>
              <a:rPr lang="tr-TR" sz="2200" dirty="0"/>
              <a:t> denir.</a:t>
            </a:r>
          </a:p>
          <a:p>
            <a:endParaRPr lang="tr-TR" sz="2200" dirty="0"/>
          </a:p>
          <a:p>
            <a:r>
              <a:rPr lang="tr-TR" sz="2200" dirty="0"/>
              <a:t>→ Röportaj sözcüğü dilimize Fransızcadan geçmiş ve toplamak, günün raporu şeklinde anlamlara gelmektedir.</a:t>
            </a:r>
          </a:p>
          <a:p>
            <a:endParaRPr lang="tr-TR" sz="2200" dirty="0"/>
          </a:p>
          <a:p>
            <a:r>
              <a:rPr lang="tr-TR" sz="2200" dirty="0"/>
              <a:t>→ Röportaj, gazete çevresinde gelişen bir tür olmakla birlikte oldukça kapsamlı ve gözlem barındıran bir metin türüdür.</a:t>
            </a:r>
          </a:p>
          <a:p>
            <a:endParaRPr lang="tr-TR" sz="2200" dirty="0"/>
          </a:p>
          <a:p>
            <a:r>
              <a:rPr lang="tr-TR" sz="2200" dirty="0"/>
              <a:t>→ Amaç derinlemesine ele alınan konunun net bir şekilde okuyucuya aktarılması, kamuoyunun aydınlatılmasıdır.</a:t>
            </a:r>
          </a:p>
        </p:txBody>
      </p:sp>
    </p:spTree>
    <p:extLst>
      <p:ext uri="{BB962C8B-B14F-4D97-AF65-F5344CB8AC3E}">
        <p14:creationId xmlns:p14="http://schemas.microsoft.com/office/powerpoint/2010/main" val="216237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 Ele alınan konu, okuyucunun ilgisini çekecek şekilde aktarılır.</a:t>
            </a:r>
          </a:p>
          <a:p>
            <a:endParaRPr lang="tr-TR" sz="2200" dirty="0"/>
          </a:p>
          <a:p>
            <a:r>
              <a:rPr lang="tr-TR" sz="2200" dirty="0"/>
              <a:t>→ Bu türde, yazarın kendi izlenimleri ve düşünceleri de yer alır. Bu özellik bu metinleri haber metinlerinden ayırır.</a:t>
            </a:r>
          </a:p>
          <a:p>
            <a:endParaRPr lang="tr-TR" sz="2200" dirty="0"/>
          </a:p>
          <a:p>
            <a:r>
              <a:rPr lang="tr-TR" sz="2200" dirty="0"/>
              <a:t>→ Bir belgesel havasında yazılır.</a:t>
            </a:r>
          </a:p>
          <a:p>
            <a:endParaRPr lang="tr-TR" sz="2200" dirty="0"/>
          </a:p>
          <a:p>
            <a:r>
              <a:rPr lang="tr-TR" sz="2200" dirty="0"/>
              <a:t>→ Başta açıklayıcı anlatım, öğretici anlatım, </a:t>
            </a:r>
            <a:r>
              <a:rPr lang="tr-TR" sz="2200" dirty="0" err="1"/>
              <a:t>öyküleyici</a:t>
            </a:r>
            <a:r>
              <a:rPr lang="tr-TR" sz="2200" dirty="0"/>
              <a:t> anlatım, betimleyici anlatım olmak üzere birçok anlatım türünden yararlanılır.</a:t>
            </a:r>
          </a:p>
          <a:p>
            <a:endParaRPr lang="tr-TR" sz="2200" dirty="0"/>
          </a:p>
          <a:p>
            <a:r>
              <a:rPr lang="tr-TR" sz="2200" dirty="0"/>
              <a:t>→ Konunun daha iyi anlaşılabilmesi, daha inandırıcı olması ve anlatımı canlı kılma açısından olayların merkezindeki kişilerle olan konuşmalara da yer verilir.</a:t>
            </a:r>
          </a:p>
        </p:txBody>
      </p:sp>
    </p:spTree>
    <p:extLst>
      <p:ext uri="{BB962C8B-B14F-4D97-AF65-F5344CB8AC3E}">
        <p14:creationId xmlns:p14="http://schemas.microsoft.com/office/powerpoint/2010/main" val="92835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 Gazete üzerinden halka hitap ettiğinden sade bir dili vardır.</a:t>
            </a:r>
          </a:p>
          <a:p>
            <a:endParaRPr lang="tr-TR" sz="2200" dirty="0"/>
          </a:p>
          <a:p>
            <a:r>
              <a:rPr lang="tr-TR" sz="2200" dirty="0"/>
              <a:t>→ Metin içerisinde konuyla ilgili olarak fotoğraflar da yer alır.</a:t>
            </a:r>
          </a:p>
          <a:p>
            <a:endParaRPr lang="tr-TR" sz="2200" dirty="0"/>
          </a:p>
          <a:p>
            <a:r>
              <a:rPr lang="tr-TR" sz="2200" dirty="0"/>
              <a:t>→ Röportajlarda anlatım genellikle birinci ağızla yapılır.</a:t>
            </a:r>
          </a:p>
          <a:p>
            <a:endParaRPr lang="tr-TR" sz="2200" dirty="0"/>
          </a:p>
          <a:p>
            <a:r>
              <a:rPr lang="tr-TR" sz="2200" dirty="0"/>
              <a:t>→ Yaşar Kemal, röportaj türünde tanınmış en önemli isimdir.</a:t>
            </a:r>
          </a:p>
          <a:p>
            <a:endParaRPr lang="tr-TR" sz="2200" dirty="0"/>
          </a:p>
          <a:p>
            <a:r>
              <a:rPr lang="tr-TR" sz="2200" dirty="0"/>
              <a:t>→ </a:t>
            </a:r>
            <a:r>
              <a:rPr lang="tr-TR" sz="2200" dirty="0">
                <a:solidFill>
                  <a:srgbClr val="0079DD"/>
                </a:solidFill>
              </a:rPr>
              <a:t>Fikret </a:t>
            </a:r>
            <a:r>
              <a:rPr lang="tr-TR" sz="2200" dirty="0" err="1">
                <a:solidFill>
                  <a:srgbClr val="0079DD"/>
                </a:solidFill>
              </a:rPr>
              <a:t>Otyam</a:t>
            </a:r>
            <a:r>
              <a:rPr lang="tr-TR" sz="2200" dirty="0">
                <a:solidFill>
                  <a:srgbClr val="0079DD"/>
                </a:solidFill>
              </a:rPr>
              <a:t>, Yılmaz Çetiner, Kenan Akın </a:t>
            </a:r>
            <a:r>
              <a:rPr lang="tr-TR" sz="2200" dirty="0"/>
              <a:t>röportaj türünün önemli isimleri arasındadır.</a:t>
            </a:r>
          </a:p>
        </p:txBody>
      </p:sp>
    </p:spTree>
    <p:extLst>
      <p:ext uri="{BB962C8B-B14F-4D97-AF65-F5344CB8AC3E}">
        <p14:creationId xmlns:p14="http://schemas.microsoft.com/office/powerpoint/2010/main" val="111571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9DD"/>
                </a:solidFill>
              </a:rPr>
              <a:t>Mülakat</a:t>
            </a:r>
            <a:endParaRPr lang="tr-TR" sz="2400" dirty="0">
              <a:solidFill>
                <a:srgbClr val="0079DD"/>
              </a:solidFill>
            </a:endParaRPr>
          </a:p>
          <a:p>
            <a:r>
              <a:rPr lang="tr-TR" sz="2200" dirty="0"/>
              <a:t>Herhangi bir konu üzerinde sanat, edebiyat, spor, siyaset, bilim gibi alanlarda ün yapmış kişilerle soru-cevap şeklinde yapılan konuşmalara </a:t>
            </a:r>
            <a:r>
              <a:rPr lang="tr-TR" sz="2200" b="1" dirty="0">
                <a:hlinkClick r:id="rId3"/>
              </a:rPr>
              <a:t>mülakat</a:t>
            </a:r>
            <a:r>
              <a:rPr lang="tr-TR" sz="2200" dirty="0"/>
              <a:t> denir.</a:t>
            </a:r>
          </a:p>
          <a:p>
            <a:endParaRPr lang="tr-TR" sz="2200" dirty="0"/>
          </a:p>
          <a:p>
            <a:r>
              <a:rPr lang="tr-TR" sz="2200" dirty="0"/>
              <a:t>→ Mülakat iki kişinin ya da bir kişiyle bir grup arasındaki bilgi alışverişidir.</a:t>
            </a:r>
          </a:p>
          <a:p>
            <a:endParaRPr lang="tr-TR" sz="2200" dirty="0"/>
          </a:p>
          <a:p>
            <a:r>
              <a:rPr lang="tr-TR" sz="2200" dirty="0"/>
              <a:t>→ Bir sanatçıyı ya da herhangi bir alandaki ünlü kişiyi daha iyi tanımamızı sağladığından önemli bir türdür.</a:t>
            </a:r>
          </a:p>
          <a:p>
            <a:endParaRPr lang="tr-TR" sz="2200" dirty="0"/>
          </a:p>
          <a:p>
            <a:r>
              <a:rPr lang="tr-TR" sz="2200" dirty="0"/>
              <a:t>→ Öncesinde titiz ve ayrıntılı bir hazırlık çalışması gerektirir.</a:t>
            </a:r>
          </a:p>
          <a:p>
            <a:endParaRPr lang="tr-TR" sz="2200" dirty="0"/>
          </a:p>
          <a:p>
            <a:r>
              <a:rPr lang="tr-TR" sz="2200" dirty="0"/>
              <a:t>→ Anlatımın sade ve açık olmasına dikkat edilir.</a:t>
            </a:r>
          </a:p>
          <a:p>
            <a:endParaRPr lang="tr-TR" sz="2200" dirty="0"/>
          </a:p>
          <a:p>
            <a:r>
              <a:rPr lang="tr-TR" sz="2200" dirty="0"/>
              <a:t>→ Kişinin konuşmaları değiştirilmeden ve yorumlanmadan olduğu gibi aktarılır.</a:t>
            </a:r>
          </a:p>
        </p:txBody>
      </p:sp>
    </p:spTree>
    <p:extLst>
      <p:ext uri="{BB962C8B-B14F-4D97-AF65-F5344CB8AC3E}">
        <p14:creationId xmlns:p14="http://schemas.microsoft.com/office/powerpoint/2010/main" val="344299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 Mülakat sırasında sorulacak sorular öncesinde titizlikle hazırlanmalıdır.</a:t>
            </a:r>
          </a:p>
          <a:p>
            <a:endParaRPr lang="tr-TR" sz="2200" dirty="0"/>
          </a:p>
          <a:p>
            <a:r>
              <a:rPr lang="tr-TR" sz="2200" dirty="0"/>
              <a:t>→ Üzerinde konuşulan konu çoğunlukla toplumu ilgilendiren, toplumun ilgisini çekecek türde olur.</a:t>
            </a:r>
          </a:p>
          <a:p>
            <a:endParaRPr lang="tr-TR" sz="2200" dirty="0"/>
          </a:p>
          <a:p>
            <a:r>
              <a:rPr lang="tr-TR" sz="2200" dirty="0"/>
              <a:t>→ Üzerinde konuşulacak konunun uzmanlarıyla mülakat yapılır.</a:t>
            </a:r>
          </a:p>
          <a:p>
            <a:endParaRPr lang="tr-TR" sz="2200" dirty="0"/>
          </a:p>
          <a:p>
            <a:r>
              <a:rPr lang="tr-TR" sz="2200" dirty="0"/>
              <a:t>→ Asıl amaç bilgi vermek olduğundan genellikle dil </a:t>
            </a:r>
            <a:r>
              <a:rPr lang="tr-TR" sz="2200" dirty="0" err="1"/>
              <a:t>göndergesel</a:t>
            </a:r>
            <a:r>
              <a:rPr lang="tr-TR" sz="2200" dirty="0"/>
              <a:t> işlevde kullanılır.</a:t>
            </a:r>
          </a:p>
          <a:p>
            <a:endParaRPr lang="tr-TR" sz="2200" dirty="0"/>
          </a:p>
          <a:p>
            <a:r>
              <a:rPr lang="tr-TR" sz="2200" dirty="0"/>
              <a:t>→ Bu türde konuşan kadar mülakatı yapan kişi de önemlidir. Özenle hazırladığı soruları doğru yerde ve nezaket çerçevesinde sormalı.</a:t>
            </a:r>
          </a:p>
          <a:p>
            <a:endParaRPr lang="tr-TR" sz="2200" dirty="0"/>
          </a:p>
          <a:p>
            <a:r>
              <a:rPr lang="tr-TR" sz="2100" b="1" dirty="0"/>
              <a:t>→ Mülakat Çeşitleri: </a:t>
            </a:r>
            <a:r>
              <a:rPr lang="tr-TR" sz="2100" dirty="0"/>
              <a:t>Yüz yüze yapılanlar, Telefonla yapılanlar, Mektupla yapılanlar</a:t>
            </a:r>
          </a:p>
        </p:txBody>
      </p:sp>
    </p:spTree>
    <p:extLst>
      <p:ext uri="{BB962C8B-B14F-4D97-AF65-F5344CB8AC3E}">
        <p14:creationId xmlns:p14="http://schemas.microsoft.com/office/powerpoint/2010/main" val="354084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9DD"/>
                </a:solidFill>
              </a:rPr>
              <a:t>Haber Yazıları</a:t>
            </a:r>
            <a:endParaRPr lang="tr-TR" sz="2400" dirty="0">
              <a:solidFill>
                <a:srgbClr val="0079DD"/>
              </a:solidFill>
            </a:endParaRPr>
          </a:p>
          <a:p>
            <a:r>
              <a:rPr lang="tr-TR" sz="2200" dirty="0"/>
              <a:t>Edinilen önemli bilgilerin gazete ya da dergi gibi iletişim araçlarıyla topluma duyurulması amacıyla yazılan metinlere “Haber Yazıları” denir.</a:t>
            </a:r>
          </a:p>
          <a:p>
            <a:endParaRPr lang="tr-TR" sz="2200" dirty="0"/>
          </a:p>
          <a:p>
            <a:r>
              <a:rPr lang="tr-TR" sz="2200" dirty="0"/>
              <a:t>→ Haber metinleri tarafsız bir şekilde olduğu gibi hazırlanmalıdır.</a:t>
            </a:r>
          </a:p>
          <a:p>
            <a:endParaRPr lang="tr-TR" sz="2200" dirty="0"/>
          </a:p>
          <a:p>
            <a:r>
              <a:rPr lang="tr-TR" sz="2200" dirty="0"/>
              <a:t>→ Olaylar bütün yönleriyle nesnel bir şekilde anlatılır.</a:t>
            </a:r>
          </a:p>
          <a:p>
            <a:endParaRPr lang="tr-TR" sz="2200" dirty="0"/>
          </a:p>
          <a:p>
            <a:r>
              <a:rPr lang="tr-TR" sz="2200" dirty="0"/>
              <a:t>→ Haber metinleri açık, anlaşılır bir dille yazılır.</a:t>
            </a:r>
          </a:p>
          <a:p>
            <a:endParaRPr lang="tr-TR" sz="2200" dirty="0"/>
          </a:p>
          <a:p>
            <a:r>
              <a:rPr lang="tr-TR" sz="2200" dirty="0"/>
              <a:t>→ Bir haber metni “</a:t>
            </a:r>
            <a:r>
              <a:rPr lang="tr-TR" sz="2200" b="1" dirty="0"/>
              <a:t>5N1K</a:t>
            </a:r>
            <a:r>
              <a:rPr lang="tr-TR" sz="2200" dirty="0"/>
              <a:t>” kuralı çerçevesinde hazırlanır.</a:t>
            </a:r>
          </a:p>
          <a:p>
            <a:endParaRPr lang="tr-TR" sz="2200" dirty="0"/>
          </a:p>
          <a:p>
            <a:r>
              <a:rPr lang="tr-TR" sz="2200" dirty="0"/>
              <a:t>→ “</a:t>
            </a:r>
            <a:r>
              <a:rPr lang="tr-TR" sz="2200" dirty="0">
                <a:solidFill>
                  <a:schemeClr val="accent6">
                    <a:lumMod val="75000"/>
                  </a:schemeClr>
                </a:solidFill>
              </a:rPr>
              <a:t>Ne, Nerede, Ne zaman, Nasıl, Neden (Niçin), Kim</a:t>
            </a:r>
            <a:r>
              <a:rPr lang="tr-TR" sz="2200" dirty="0"/>
              <a:t>” sorularının cevabının bir haberde olması okuyucuya önemli bir bilgi sunmuş̧ olacaktır.</a:t>
            </a:r>
          </a:p>
        </p:txBody>
      </p:sp>
    </p:spTree>
    <p:extLst>
      <p:ext uri="{BB962C8B-B14F-4D97-AF65-F5344CB8AC3E}">
        <p14:creationId xmlns:p14="http://schemas.microsoft.com/office/powerpoint/2010/main" val="63707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/>
              <a:t>Ajans:</a:t>
            </a:r>
            <a:r>
              <a:rPr lang="tr-TR" sz="2200" dirty="0"/>
              <a:t> Haber toplayan ve dağıtan kuruluş.</a:t>
            </a:r>
          </a:p>
          <a:p>
            <a:br>
              <a:rPr lang="tr-TR" sz="2200" dirty="0"/>
            </a:br>
            <a:r>
              <a:rPr lang="tr-TR" sz="2200" b="1" dirty="0"/>
              <a:t>Asparagas: </a:t>
            </a:r>
            <a:r>
              <a:rPr lang="tr-TR" sz="2200" dirty="0"/>
              <a:t>Gerçek olmayan, yalan haber.</a:t>
            </a:r>
          </a:p>
          <a:p>
            <a:br>
              <a:rPr lang="tr-TR" sz="2200" dirty="0"/>
            </a:br>
            <a:r>
              <a:rPr lang="tr-TR" sz="2200" b="1" dirty="0"/>
              <a:t>Manşet: </a:t>
            </a:r>
            <a:r>
              <a:rPr lang="tr-TR" sz="2200" dirty="0"/>
              <a:t>Gazetenin ilk sayfasında yer alan büyük puntolu başlık.</a:t>
            </a:r>
          </a:p>
          <a:p>
            <a:br>
              <a:rPr lang="tr-TR" sz="2200" dirty="0"/>
            </a:br>
            <a:r>
              <a:rPr lang="tr-TR" sz="2200" b="1" dirty="0"/>
              <a:t>Muhabir: </a:t>
            </a:r>
            <a:r>
              <a:rPr lang="tr-TR" sz="2200" dirty="0"/>
              <a:t>Haber toplayan ve yazan kişi.</a:t>
            </a:r>
          </a:p>
          <a:p>
            <a:br>
              <a:rPr lang="tr-TR" sz="2200" dirty="0"/>
            </a:br>
            <a:r>
              <a:rPr lang="tr-TR" sz="2200" b="1" dirty="0"/>
              <a:t>Sansasyonel: </a:t>
            </a:r>
            <a:r>
              <a:rPr lang="tr-TR" sz="2200" dirty="0"/>
              <a:t>Çarpıcı haber.</a:t>
            </a:r>
          </a:p>
          <a:p>
            <a:br>
              <a:rPr lang="tr-TR" sz="2200" dirty="0"/>
            </a:br>
            <a:r>
              <a:rPr lang="tr-TR" sz="2200" b="1" dirty="0"/>
              <a:t>Sürmanşet: </a:t>
            </a:r>
            <a:r>
              <a:rPr lang="tr-TR" sz="2200" dirty="0"/>
              <a:t>İlk sayfada logonun üstünde yer alan haber.</a:t>
            </a:r>
          </a:p>
          <a:p>
            <a:br>
              <a:rPr lang="tr-TR" sz="2200" dirty="0"/>
            </a:br>
            <a:r>
              <a:rPr lang="tr-TR" sz="2200" b="1" dirty="0"/>
              <a:t>Tekzip: </a:t>
            </a:r>
            <a:r>
              <a:rPr lang="tr-TR" sz="2200" dirty="0"/>
              <a:t>Yalanlama. Eski bir haberdeki yanlışın ve yalanın düzeltilmesi.</a:t>
            </a:r>
            <a:br>
              <a:rPr lang="tr-TR" sz="2200" dirty="0"/>
            </a:br>
            <a:r>
              <a:rPr lang="tr-TR" sz="2200" b="1" dirty="0"/>
              <a:t>Tiraj: </a:t>
            </a:r>
            <a:r>
              <a:rPr lang="tr-TR" sz="2200" dirty="0"/>
              <a:t>Baskı sayısı, adeti.</a:t>
            </a:r>
          </a:p>
        </p:txBody>
      </p:sp>
    </p:spTree>
    <p:extLst>
      <p:ext uri="{BB962C8B-B14F-4D97-AF65-F5344CB8AC3E}">
        <p14:creationId xmlns:p14="http://schemas.microsoft.com/office/powerpoint/2010/main" val="2634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9DD"/>
                </a:solidFill>
              </a:rPr>
              <a:t>Makale</a:t>
            </a:r>
            <a:endParaRPr lang="tr-TR" sz="2400" dirty="0">
              <a:solidFill>
                <a:srgbClr val="0079DD"/>
              </a:solidFill>
            </a:endParaRPr>
          </a:p>
          <a:p>
            <a:r>
              <a:rPr lang="tr-TR" sz="2200" dirty="0"/>
              <a:t>Bir gerçeği açıklamak, düşünceleri dile getirmek ya da belli görüşü savunmak, desteklemek için yazılan yazılara genel olarak </a:t>
            </a:r>
            <a:r>
              <a:rPr lang="tr-TR" sz="2200" dirty="0">
                <a:hlinkClick r:id="rId3"/>
              </a:rPr>
              <a:t>makale</a:t>
            </a:r>
            <a:r>
              <a:rPr lang="tr-TR" sz="2200" dirty="0"/>
              <a:t> denir.</a:t>
            </a:r>
          </a:p>
          <a:p>
            <a:endParaRPr lang="tr-TR" sz="2200" dirty="0"/>
          </a:p>
          <a:p>
            <a:r>
              <a:rPr lang="tr-TR" sz="2200" dirty="0"/>
              <a:t>→ Gazete, dergi ya da günümüzde internette yayınlanır.</a:t>
            </a:r>
          </a:p>
          <a:p>
            <a:endParaRPr lang="tr-TR" sz="2200" dirty="0"/>
          </a:p>
          <a:p>
            <a:r>
              <a:rPr lang="tr-TR" sz="2200" dirty="0"/>
              <a:t>→ Ele alınan konu bilimsel bir yöntemle incelenir.</a:t>
            </a:r>
          </a:p>
          <a:p>
            <a:endParaRPr lang="tr-TR" sz="2200" dirty="0"/>
          </a:p>
          <a:p>
            <a:r>
              <a:rPr lang="tr-TR" sz="2200" dirty="0"/>
              <a:t>→ Makalenin yazılış amacı bilgi vermek olsa da makalede sadece bilgi verilmez, aynı zamanda verilen bilgi kanıtlanmaya çalışılır.</a:t>
            </a:r>
          </a:p>
          <a:p>
            <a:endParaRPr lang="tr-TR" sz="2200" dirty="0"/>
          </a:p>
          <a:p>
            <a:r>
              <a:rPr lang="tr-TR" sz="2200" dirty="0"/>
              <a:t>→ Terimlere sıklıkla yer verilir, açıklayıcı ve tartışmacı anlatım biçimlerine ağırlık verilir.</a:t>
            </a:r>
          </a:p>
        </p:txBody>
      </p:sp>
    </p:spTree>
    <p:extLst>
      <p:ext uri="{BB962C8B-B14F-4D97-AF65-F5344CB8AC3E}">
        <p14:creationId xmlns:p14="http://schemas.microsoft.com/office/powerpoint/2010/main" val="75417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1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 Dili sadedir ve süsten uzak ciddi bir üslubu vardır.</a:t>
            </a:r>
          </a:p>
          <a:p>
            <a:endParaRPr lang="tr-TR" sz="2200" dirty="0"/>
          </a:p>
          <a:p>
            <a:r>
              <a:rPr lang="tr-TR" sz="2200" dirty="0"/>
              <a:t>→ Makalelerde nesnellik ön plandadır.</a:t>
            </a:r>
          </a:p>
          <a:p>
            <a:endParaRPr lang="tr-TR" sz="2200" dirty="0"/>
          </a:p>
          <a:p>
            <a:r>
              <a:rPr lang="tr-TR" sz="2200" dirty="0"/>
              <a:t>→ Bilimsel ve edebi olmak üzere iki tür makale vardır.</a:t>
            </a:r>
          </a:p>
          <a:p>
            <a:endParaRPr lang="tr-TR" sz="2200" dirty="0"/>
          </a:p>
          <a:p>
            <a:r>
              <a:rPr lang="tr-TR" sz="2200" dirty="0"/>
              <a:t>→ Edebiyatımızdaki ilk makale örneği </a:t>
            </a:r>
            <a:r>
              <a:rPr lang="tr-TR" sz="2200" dirty="0">
                <a:solidFill>
                  <a:srgbClr val="0079DD"/>
                </a:solidFill>
              </a:rPr>
              <a:t>Şinasi</a:t>
            </a:r>
            <a:r>
              <a:rPr lang="tr-TR" sz="2200" dirty="0"/>
              <a:t>’nin </a:t>
            </a:r>
            <a:r>
              <a:rPr lang="tr-TR" sz="2200" dirty="0">
                <a:solidFill>
                  <a:srgbClr val="0079DD"/>
                </a:solidFill>
              </a:rPr>
              <a:t>Tercüman-ı Ahval</a:t>
            </a:r>
            <a:r>
              <a:rPr lang="tr-TR" sz="2200" dirty="0"/>
              <a:t> gazetesinde yazdığı </a:t>
            </a:r>
            <a:r>
              <a:rPr lang="tr-TR" sz="2200" u="sng" dirty="0">
                <a:solidFill>
                  <a:srgbClr val="0079DD"/>
                </a:solidFill>
              </a:rPr>
              <a:t>Tercüman-ı Ahval Mukaddimesi</a:t>
            </a:r>
            <a:r>
              <a:rPr lang="tr-TR" sz="2200" dirty="0"/>
              <a:t> olarak kabul edilir.</a:t>
            </a: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429313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9DD"/>
                </a:solidFill>
              </a:rPr>
              <a:t>Deneme</a:t>
            </a:r>
            <a:endParaRPr lang="tr-TR" sz="2400" dirty="0">
              <a:solidFill>
                <a:srgbClr val="0079DD"/>
              </a:solidFill>
            </a:endParaRPr>
          </a:p>
          <a:p>
            <a:r>
              <a:rPr lang="tr-TR" sz="2200" dirty="0"/>
              <a:t>Herhangi bir konuda kesin sonuçlara ulaşmadan, kendi kendine konuşuyormuş havası taşıyan ve okuyucuyu düşünmeye yönlendiren yazılara </a:t>
            </a:r>
            <a:r>
              <a:rPr lang="tr-TR" sz="2200" b="1" i="1" dirty="0">
                <a:hlinkClick r:id="rId3"/>
              </a:rPr>
              <a:t>deneme</a:t>
            </a:r>
            <a:r>
              <a:rPr lang="tr-TR" sz="2200" dirty="0"/>
              <a:t> denir.</a:t>
            </a:r>
          </a:p>
          <a:p>
            <a:endParaRPr lang="tr-TR" sz="2200" dirty="0"/>
          </a:p>
          <a:p>
            <a:r>
              <a:rPr lang="tr-TR" sz="2200" dirty="0"/>
              <a:t>→ Denemelerin amacı okuyucuyu ikna etmek ya da anlatılanları ispat etmek değil, herhangi bir konuda okuyucuyu düşünmeye yönlendirmektir.</a:t>
            </a:r>
          </a:p>
          <a:p>
            <a:endParaRPr lang="tr-TR" sz="2200" dirty="0"/>
          </a:p>
          <a:p>
            <a:r>
              <a:rPr lang="tr-TR" sz="2200" dirty="0"/>
              <a:t>→ Yazar, denemesini yazarken herhangi bir kaygı taşımaz, düşüncelerini olduğu gibi okuyucuya aktarır.</a:t>
            </a:r>
          </a:p>
          <a:p>
            <a:endParaRPr lang="tr-TR" sz="2200" dirty="0"/>
          </a:p>
          <a:p>
            <a:r>
              <a:rPr lang="tr-TR" sz="2200" b="1" i="1" dirty="0"/>
              <a:t>→ Deneme yazarı</a:t>
            </a:r>
            <a:r>
              <a:rPr lang="tr-TR" sz="2200" dirty="0"/>
              <a:t> sadece düşüncelerini açık bir şekilde ortaya döker ve onu yorumlamak ya da inanmak okuyucuya düşer.</a:t>
            </a:r>
          </a:p>
          <a:p>
            <a:endParaRPr lang="tr-TR" sz="2200" dirty="0"/>
          </a:p>
          <a:p>
            <a:r>
              <a:rPr lang="tr-TR" sz="2200" dirty="0"/>
              <a:t>→ Açık ve akıcı bir anlatım vardır.</a:t>
            </a:r>
          </a:p>
        </p:txBody>
      </p:sp>
    </p:spTree>
    <p:extLst>
      <p:ext uri="{BB962C8B-B14F-4D97-AF65-F5344CB8AC3E}">
        <p14:creationId xmlns:p14="http://schemas.microsoft.com/office/powerpoint/2010/main" val="36866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 Konu bakımından herhangi bir sınırlaması bulunmayan denemeler, her konuda yazılabilir.</a:t>
            </a:r>
          </a:p>
          <a:p>
            <a:endParaRPr lang="tr-TR" sz="2200" dirty="0"/>
          </a:p>
          <a:p>
            <a:r>
              <a:rPr lang="tr-TR" sz="2200" dirty="0"/>
              <a:t>→ Yazar, kendiyle konuşuyormuş gibi olduğundan samimi bir üslubu vardır.</a:t>
            </a:r>
          </a:p>
          <a:p>
            <a:endParaRPr lang="tr-TR" sz="2200" dirty="0"/>
          </a:p>
          <a:p>
            <a:r>
              <a:rPr lang="tr-TR" sz="2200" dirty="0"/>
              <a:t>→ Birçok türün özelliklerini aynı anda göstermesi ve düşünceleri derinlemesine ele aldığından zor bir türdür.</a:t>
            </a:r>
          </a:p>
          <a:p>
            <a:endParaRPr lang="tr-TR" sz="2200" dirty="0"/>
          </a:p>
          <a:p>
            <a:r>
              <a:rPr lang="tr-TR" sz="2200" dirty="0"/>
              <a:t>→ Deneme türünün ilk örneklerini veren sanatçı Fransız yazar Montaigne’dir.</a:t>
            </a:r>
          </a:p>
          <a:p>
            <a:endParaRPr lang="tr-TR" sz="2200" dirty="0"/>
          </a:p>
          <a:p>
            <a:r>
              <a:rPr lang="tr-TR" sz="2200" dirty="0"/>
              <a:t>→ Türk edebiyatında ilk örnekleri, Tanzimat Dönemi’nde verilmiştir.</a:t>
            </a:r>
          </a:p>
          <a:p>
            <a:endParaRPr lang="tr-TR" sz="2200" b="1" i="1" dirty="0"/>
          </a:p>
          <a:p>
            <a:r>
              <a:rPr lang="tr-TR" sz="2200" b="1" i="1" dirty="0"/>
              <a:t>→ Türk Edebiyatı’nda deneme türünde yazılmış ilk eser</a:t>
            </a:r>
            <a:r>
              <a:rPr lang="tr-TR" sz="2200" dirty="0"/>
              <a:t> </a:t>
            </a:r>
            <a:r>
              <a:rPr lang="tr-TR" sz="2200" dirty="0">
                <a:solidFill>
                  <a:srgbClr val="0079DD"/>
                </a:solidFill>
              </a:rPr>
              <a:t>Ahmet Haşim</a:t>
            </a:r>
            <a:r>
              <a:rPr lang="tr-TR" sz="2200" dirty="0"/>
              <a:t>’in “</a:t>
            </a:r>
            <a:r>
              <a:rPr lang="tr-TR" sz="2200" dirty="0">
                <a:solidFill>
                  <a:srgbClr val="0079DD"/>
                </a:solidFill>
              </a:rPr>
              <a:t>Bize Göre</a:t>
            </a:r>
            <a:r>
              <a:rPr lang="tr-TR" sz="2200" dirty="0"/>
              <a:t>” ve </a:t>
            </a:r>
            <a:r>
              <a:rPr lang="tr-TR" sz="2200" dirty="0" err="1">
                <a:solidFill>
                  <a:srgbClr val="0079DD"/>
                </a:solidFill>
              </a:rPr>
              <a:t>Gurebahane</a:t>
            </a:r>
            <a:r>
              <a:rPr lang="tr-TR" sz="2200" dirty="0">
                <a:solidFill>
                  <a:srgbClr val="0079DD"/>
                </a:solidFill>
              </a:rPr>
              <a:t>-i Laklakan</a:t>
            </a:r>
            <a:r>
              <a:rPr lang="tr-TR" sz="2200" dirty="0"/>
              <a:t> eserleri kabul görür.</a:t>
            </a: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139350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20695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9DD"/>
                </a:solidFill>
              </a:rPr>
              <a:t>Fıkra</a:t>
            </a:r>
            <a:endParaRPr lang="tr-TR" sz="2400" dirty="0">
              <a:solidFill>
                <a:srgbClr val="0079DD"/>
              </a:solidFill>
            </a:endParaRPr>
          </a:p>
          <a:p>
            <a:r>
              <a:rPr lang="tr-TR" sz="2200" dirty="0"/>
              <a:t>Bir yazarın dergi ve gazete gibi yayınlarda, güncel olaylar hakkında görüşlerini fazla detaya girmeden ve kanıtlama çabası olmadan ortaya koyduğu kısa fikir yazılarına </a:t>
            </a:r>
            <a:r>
              <a:rPr lang="tr-TR" sz="2200" dirty="0">
                <a:hlinkClick r:id="rId3"/>
              </a:rPr>
              <a:t>fıkra</a:t>
            </a:r>
            <a:r>
              <a:rPr lang="tr-TR" sz="2200" dirty="0"/>
              <a:t> denir.</a:t>
            </a:r>
          </a:p>
          <a:p>
            <a:endParaRPr lang="tr-TR" sz="2200" dirty="0"/>
          </a:p>
          <a:p>
            <a:r>
              <a:rPr lang="tr-TR" sz="2200" dirty="0"/>
              <a:t>→ Bu tür aynı zamanda köşe yazısı olarak da adlandırılır.</a:t>
            </a:r>
          </a:p>
          <a:p>
            <a:endParaRPr lang="tr-TR" sz="2200" dirty="0"/>
          </a:p>
          <a:p>
            <a:r>
              <a:rPr lang="tr-TR" sz="2200" dirty="0"/>
              <a:t>→ Gazete ve dergi köşelerinde yayınlanır.</a:t>
            </a:r>
          </a:p>
          <a:p>
            <a:endParaRPr lang="tr-TR" sz="2200" dirty="0"/>
          </a:p>
          <a:p>
            <a:r>
              <a:rPr lang="tr-TR" sz="2200" dirty="0"/>
              <a:t>→ Konular daha çok günlük olaylardan ve ülke sorunlarından oluşmaktadır.</a:t>
            </a:r>
          </a:p>
          <a:p>
            <a:endParaRPr lang="tr-TR" sz="2200" dirty="0"/>
          </a:p>
          <a:p>
            <a:r>
              <a:rPr lang="tr-TR" sz="2200" dirty="0"/>
              <a:t>→ Günlük konuları ele aldığından fıkralar bir süre sonra güncelliğini kaybeder.</a:t>
            </a:r>
          </a:p>
          <a:p>
            <a:endParaRPr lang="tr-TR" sz="2200" dirty="0"/>
          </a:p>
          <a:p>
            <a:r>
              <a:rPr lang="tr-TR" sz="2200" dirty="0"/>
              <a:t>→ Ele alınan konunun kanıtlanması ve belgelenmesi gibi zorunluluk yoktur.</a:t>
            </a:r>
          </a:p>
        </p:txBody>
      </p:sp>
    </p:spTree>
    <p:extLst>
      <p:ext uri="{BB962C8B-B14F-4D97-AF65-F5344CB8AC3E}">
        <p14:creationId xmlns:p14="http://schemas.microsoft.com/office/powerpoint/2010/main" val="136282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 Okuyucu kitlesi halk olduğundan sade ve anlaşılır bir dili vardır.</a:t>
            </a:r>
          </a:p>
          <a:p>
            <a:endParaRPr lang="tr-TR" sz="2200" dirty="0"/>
          </a:p>
          <a:p>
            <a:r>
              <a:rPr lang="tr-TR" sz="2200" dirty="0"/>
              <a:t>→ Anlatımda samimi bir üslup ve sohbet havası bulunur.</a:t>
            </a:r>
          </a:p>
          <a:p>
            <a:endParaRPr lang="tr-TR" sz="2200" dirty="0"/>
          </a:p>
          <a:p>
            <a:r>
              <a:rPr lang="tr-TR" sz="2200" dirty="0"/>
              <a:t>→ Ele alınan konu işlenerek ve yorumlanarak yazarın konu hakkındaki düşünceleri etkili bir şekilde ortaya konulur.</a:t>
            </a:r>
          </a:p>
          <a:p>
            <a:endParaRPr lang="tr-TR" sz="2200" dirty="0"/>
          </a:p>
          <a:p>
            <a:r>
              <a:rPr lang="tr-TR" sz="2200" dirty="0"/>
              <a:t>→ Köşe yazarlarının tarafsız olması beklenir.</a:t>
            </a:r>
          </a:p>
          <a:p>
            <a:endParaRPr lang="tr-TR" sz="2200" dirty="0"/>
          </a:p>
          <a:p>
            <a:r>
              <a:rPr lang="tr-TR" sz="2200" dirty="0"/>
              <a:t>→ Türk edebiyatında ilk fıkra örnekleri Tanzimat Dönemi’nde verilmiştir.</a:t>
            </a:r>
          </a:p>
          <a:p>
            <a:endParaRPr lang="tr-TR" sz="2200" dirty="0"/>
          </a:p>
          <a:p>
            <a:r>
              <a:rPr lang="tr-TR" sz="2200" dirty="0"/>
              <a:t>→ Edebiyatımızda fıkra türünün ilk örneklerini </a:t>
            </a:r>
            <a:r>
              <a:rPr lang="tr-TR" sz="2200" dirty="0">
                <a:solidFill>
                  <a:srgbClr val="0079DD"/>
                </a:solidFill>
              </a:rPr>
              <a:t>Ahmet Rasim </a:t>
            </a:r>
            <a:r>
              <a:rPr lang="tr-TR" sz="2200" dirty="0"/>
              <a:t>vermiştir.</a:t>
            </a:r>
          </a:p>
          <a:p>
            <a:endParaRPr lang="tr-TR" sz="2200" dirty="0"/>
          </a:p>
          <a:p>
            <a:r>
              <a:rPr lang="tr-TR" sz="2200" dirty="0"/>
              <a:t>→ </a:t>
            </a:r>
            <a:r>
              <a:rPr lang="tr-TR" sz="2200" dirty="0">
                <a:solidFill>
                  <a:srgbClr val="0079DD"/>
                </a:solidFill>
              </a:rPr>
              <a:t>Refik Halit Karay </a:t>
            </a:r>
            <a:r>
              <a:rPr lang="tr-TR" sz="2200" dirty="0"/>
              <a:t>ve </a:t>
            </a:r>
            <a:r>
              <a:rPr lang="tr-TR" sz="2200" dirty="0">
                <a:solidFill>
                  <a:srgbClr val="0079DD"/>
                </a:solidFill>
              </a:rPr>
              <a:t>Peyami Safa</a:t>
            </a:r>
            <a:r>
              <a:rPr lang="tr-TR" sz="2200" dirty="0"/>
              <a:t> da fıkra türünde tanınmış yazarlardır.</a:t>
            </a:r>
          </a:p>
        </p:txBody>
      </p:sp>
    </p:spTree>
    <p:extLst>
      <p:ext uri="{BB962C8B-B14F-4D97-AF65-F5344CB8AC3E}">
        <p14:creationId xmlns:p14="http://schemas.microsoft.com/office/powerpoint/2010/main" val="287024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9DD"/>
                </a:solidFill>
              </a:rPr>
              <a:t>Eleştiri</a:t>
            </a:r>
            <a:endParaRPr lang="tr-TR" sz="2400" dirty="0">
              <a:solidFill>
                <a:srgbClr val="0079DD"/>
              </a:solidFill>
            </a:endParaRPr>
          </a:p>
          <a:p>
            <a:r>
              <a:rPr lang="tr-TR" sz="2200" dirty="0"/>
              <a:t>Bir edebi eser ya da herhangi bir sanat eseri hakkında doğru sonuçlara ulaşmak adına; o eser ile ilgili ortaya konan olumlu ve olumsuz yorumlara, eserin değerini ortaya koymak için yapılan muhakemeye </a:t>
            </a:r>
            <a:r>
              <a:rPr lang="tr-TR" sz="2200" b="1" dirty="0">
                <a:hlinkClick r:id="rId3"/>
              </a:rPr>
              <a:t>eleştiri</a:t>
            </a:r>
            <a:r>
              <a:rPr lang="tr-TR" sz="2200" dirty="0"/>
              <a:t> yani </a:t>
            </a:r>
            <a:r>
              <a:rPr lang="tr-TR" sz="2200" b="1" dirty="0"/>
              <a:t>tenkit</a:t>
            </a:r>
            <a:r>
              <a:rPr lang="tr-TR" sz="2200" dirty="0"/>
              <a:t> denir.</a:t>
            </a:r>
          </a:p>
          <a:p>
            <a:endParaRPr lang="tr-TR" sz="2200" dirty="0"/>
          </a:p>
          <a:p>
            <a:r>
              <a:rPr lang="tr-TR" sz="2200" dirty="0"/>
              <a:t>→ Eleştirinin temelinde düşünce yer almaktadır.</a:t>
            </a:r>
          </a:p>
          <a:p>
            <a:endParaRPr lang="tr-TR" sz="2200" dirty="0"/>
          </a:p>
          <a:p>
            <a:r>
              <a:rPr lang="tr-TR" sz="2200" dirty="0"/>
              <a:t>→ Nesnel değerlendirmeler etrafında eleştiri, sanat ve edebiyatta yol gösteren bir düşünce yazısıdır.</a:t>
            </a:r>
          </a:p>
          <a:p>
            <a:endParaRPr lang="tr-TR" sz="2200" dirty="0"/>
          </a:p>
          <a:p>
            <a:r>
              <a:rPr lang="tr-TR" sz="2200" dirty="0"/>
              <a:t>→ Yapılan bu eleştirilerle sanatçının eksik yönlerini görmesi ve kendini geliştirmesi amaçlanır.</a:t>
            </a:r>
          </a:p>
          <a:p>
            <a:endParaRPr lang="tr-TR" sz="2200" dirty="0"/>
          </a:p>
          <a:p>
            <a:r>
              <a:rPr lang="tr-TR" sz="2200" dirty="0"/>
              <a:t>→ Eleştiri türünün merkezinde eser ve sanatçı yer alır.</a:t>
            </a:r>
          </a:p>
        </p:txBody>
      </p:sp>
    </p:spTree>
    <p:extLst>
      <p:ext uri="{BB962C8B-B14F-4D97-AF65-F5344CB8AC3E}">
        <p14:creationId xmlns:p14="http://schemas.microsoft.com/office/powerpoint/2010/main" val="85104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53211"/>
            <a:ext cx="910850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→ Eleştirmen, eleştiri yapacağı türün özelliklerini çok iyi bir şekilde bilmeli yani uzman olduğu konuda yazmalıdır.</a:t>
            </a:r>
          </a:p>
          <a:p>
            <a:endParaRPr lang="tr-TR" sz="2200" dirty="0"/>
          </a:p>
          <a:p>
            <a:r>
              <a:rPr lang="tr-TR" sz="2200" dirty="0"/>
              <a:t>→ Anlatım açık ve anlaşılır olmalıdır.</a:t>
            </a:r>
          </a:p>
          <a:p>
            <a:endParaRPr lang="tr-TR" sz="2200" dirty="0"/>
          </a:p>
          <a:p>
            <a:r>
              <a:rPr lang="tr-TR" sz="2200" dirty="0"/>
              <a:t>→ Eleştirmenin bir diğer görevi de eseri okuyucuya tanıtmaktır.</a:t>
            </a:r>
          </a:p>
          <a:p>
            <a:endParaRPr lang="tr-TR" sz="2200" dirty="0"/>
          </a:p>
          <a:p>
            <a:r>
              <a:rPr lang="tr-TR" sz="2200" dirty="0"/>
              <a:t>→ Sadece eseri sadece yerme amacıyla yazılmaz; olumlu ve olumsuz tarafları vurgulanarak iyiye ve güzele götürme amacı vardır.</a:t>
            </a:r>
          </a:p>
          <a:p>
            <a:endParaRPr lang="tr-TR" sz="2200" dirty="0"/>
          </a:p>
          <a:p>
            <a:r>
              <a:rPr lang="tr-TR" sz="2200" dirty="0"/>
              <a:t>→ Öznel değerlendirmeler yerine nesnel değerlendirmelere dayanır.</a:t>
            </a:r>
          </a:p>
          <a:p>
            <a:endParaRPr lang="tr-TR" sz="2200" dirty="0"/>
          </a:p>
          <a:p>
            <a:r>
              <a:rPr lang="tr-TR" sz="2200" dirty="0"/>
              <a:t>→ Edebiyatımızda ilk eleştiri örnekleri Tanzimat Dönemi’nde verilmiştir.</a:t>
            </a:r>
          </a:p>
        </p:txBody>
      </p:sp>
    </p:spTree>
    <p:extLst>
      <p:ext uri="{BB962C8B-B14F-4D97-AF65-F5344CB8AC3E}">
        <p14:creationId xmlns:p14="http://schemas.microsoft.com/office/powerpoint/2010/main" val="429199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1411</Words>
  <Application>Microsoft Macintosh PowerPoint</Application>
  <PresentationFormat>Ekran Gösterisi (16:9)</PresentationFormat>
  <Paragraphs>216</Paragraphs>
  <Slides>20</Slides>
  <Notes>20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127</cp:revision>
  <dcterms:created xsi:type="dcterms:W3CDTF">2013-01-27T12:21:31Z</dcterms:created>
  <dcterms:modified xsi:type="dcterms:W3CDTF">2022-02-16T11:46:55Z</dcterms:modified>
</cp:coreProperties>
</file>