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257" r:id="rId3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5" autoAdjust="0"/>
    <p:restoredTop sz="94514"/>
  </p:normalViewPr>
  <p:slideViewPr>
    <p:cSldViewPr>
      <p:cViewPr varScale="1">
        <p:scale>
          <a:sx n="141" d="100"/>
          <a:sy n="141" d="100"/>
        </p:scale>
        <p:origin x="120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3.09.2022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996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395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032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40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20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24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28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974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07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40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8567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479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624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435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0232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5166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23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5818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7186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2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01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09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981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248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31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47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3.09.2022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ses-bilgisi-ses-olayla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buyuk-unlu-uyumu-nedir-buyuk-unlu-uyumu-ornekler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maRBZbBzLs?feature=oembed" TargetMode="Externa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yt-turkce-notlari-pdf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324" y="493025"/>
            <a:ext cx="9118808" cy="4432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Bir dilin sözcüklerini tarihsel değişimini de baz alarak ses yapısı bakımından inceleyen disipline “</a:t>
            </a:r>
            <a:r>
              <a:rPr lang="tr-TR" sz="2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hlinkClick r:id="rId3"/>
              </a:rPr>
              <a:t>Ses Bilgisi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denir.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ÜNLÜLERLE İLGİLİ SES BİLGİSİ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Ünlü Düşmesi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Ünlü Türemesi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Ünlü Daralması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Ünlü Değişimi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Büyük Ünlü Uyumu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Küçük Ünlü Uyumu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3910116" y="51470"/>
            <a:ext cx="1348959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SES BİLGİSİ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Ünlü Değişimi: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“Ben ve Sen” sözcüklerine yönelme hal eki “-e” geldiğinde kökteki “e” sesi “a” sesine dönüşür.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</a:t>
            </a:r>
            <a:r>
              <a:rPr lang="tr-TR" sz="2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 B</a:t>
            </a:r>
            <a:r>
              <a:rPr lang="tr-TR" sz="22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na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tr-TR" sz="2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 S</a:t>
            </a:r>
            <a:r>
              <a:rPr lang="tr-TR" sz="22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na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4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755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Büyük Ünlü Uyumu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Türkçede sözcükler içinde yer alan ünlü harflerin ya tamamen kalın ya da tamamen ince seslerden oluşması zorunluğuna “</a:t>
            </a:r>
            <a:r>
              <a:rPr lang="tr-TR" sz="2200" b="1" i="1" u="none" strike="noStrike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hlinkClick r:id="rId3"/>
              </a:rPr>
              <a:t>Büyük Ünlü Uyumu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denir. </a:t>
            </a:r>
          </a:p>
          <a:p>
            <a:pPr algn="l"/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İ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nc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Büyük ünlü kuralına uyar.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rş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kl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 Büyük ünlü kuralına uyar.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tr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Büyük ünlü kuralına uymaz.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 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 Büyük ünlü kuralına uymaz.</a:t>
            </a:r>
          </a:p>
        </p:txBody>
      </p:sp>
    </p:spTree>
    <p:extLst>
      <p:ext uri="{BB962C8B-B14F-4D97-AF65-F5344CB8AC3E}">
        <p14:creationId xmlns:p14="http://schemas.microsoft.com/office/powerpoint/2010/main" val="327724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755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Küçük Ünlü Uyumu</a:t>
            </a:r>
          </a:p>
          <a:p>
            <a:pPr algn="just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tr-TR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Bir kelimede düz ünlüden sonra düz </a:t>
            </a:r>
            <a:r>
              <a:rPr lang="tr-TR" sz="2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(a, e, ı, i)</a:t>
            </a:r>
            <a:r>
              <a:rPr lang="tr-TR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yuvarlak ünlüden sonra yuvarlak dar </a:t>
            </a:r>
            <a:r>
              <a:rPr lang="tr-TR" sz="2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(u, ü) </a:t>
            </a:r>
            <a:r>
              <a:rPr lang="tr-TR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veya düz geniş </a:t>
            </a:r>
            <a:r>
              <a:rPr lang="tr-TR" sz="2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(a, e)</a:t>
            </a:r>
            <a:r>
              <a:rPr lang="tr-TR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ünlüler bulunmalıdır.</a:t>
            </a:r>
          </a:p>
          <a:p>
            <a:pPr algn="just"/>
            <a:endParaRPr lang="tr-TR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K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nl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 ⇒ 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(düz) → 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(düz) → 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(düz) -&gt; Uyar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⇒ 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o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(yuvarlak) → 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(yuvarlak) → 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(yuvarlak) -&gt; Uyar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şv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⇒ 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(düz) → 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(yuvarlak) → 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(yuvarlak) -&gt; Uymaz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ş ⇒ </a:t>
            </a:r>
            <a:r>
              <a:rPr lang="tr-TR" sz="2200" b="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(düz) → 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(yuvarlak) -&gt; Uymaz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324" y="493025"/>
            <a:ext cx="9118808" cy="4263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ÜNSÜZLERLE İLGİLİ SES BİLGİSİ</a:t>
            </a:r>
            <a:endParaRPr lang="tr-TR" sz="2200" b="1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Ünsüz Yumuşaması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Ünsüz Benzeşmesi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Ünsüz Türemesi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Ünsüz Düşmesi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Kaynaştırma Ünsüzleri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N/M Değişimi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b="1" dirty="0">
                <a:solidFill>
                  <a:srgbClr val="005CFF"/>
                </a:solidFill>
                <a:latin typeface="Times New Roman" panose="02020603050405020304" pitchFamily="18" charset="0"/>
              </a:rPr>
              <a:t>Ulama</a:t>
            </a:r>
          </a:p>
        </p:txBody>
      </p:sp>
    </p:spTree>
    <p:extLst>
      <p:ext uri="{BB962C8B-B14F-4D97-AF65-F5344CB8AC3E}">
        <p14:creationId xmlns:p14="http://schemas.microsoft.com/office/powerpoint/2010/main" val="75131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483518"/>
            <a:ext cx="91153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i="0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Ünsüzler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Yumuşak Ünsüzler: 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b, c, d, g, ğ, j, l, m, n, r, v, y, z</a:t>
            </a:r>
          </a:p>
          <a:p>
            <a:pPr algn="l"/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Sert Ünsüzler: 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ç, h, f, k, p, s, ş, t (</a:t>
            </a:r>
            <a:r>
              <a:rPr lang="tr-TR" sz="22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FıSTıKÇı</a:t>
            </a:r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tr-TR" sz="22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ŞaHaP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76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>
                <a:solidFill>
                  <a:srgbClr val="FF0000"/>
                </a:solidFill>
                <a:latin typeface="Helvetica" panose="020B0604020202020204" pitchFamily="34" charset="0"/>
              </a:rPr>
              <a:t>Ünsüz Yumuşaması</a:t>
            </a:r>
            <a:endParaRPr lang="tr-TR" sz="22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algn="just"/>
            <a:r>
              <a:rPr lang="tr-TR" sz="2200" dirty="0">
                <a:solidFill>
                  <a:srgbClr val="333333"/>
                </a:solidFill>
                <a:latin typeface="Times New Roman" panose="02020603050405020304" pitchFamily="18" charset="0"/>
              </a:rPr>
              <a:t>Türkçede sonu “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p, ç, t, k</a:t>
            </a:r>
            <a:r>
              <a:rPr lang="tr-TR" sz="2200" dirty="0">
                <a:solidFill>
                  <a:srgbClr val="333333"/>
                </a:solidFill>
                <a:latin typeface="Times New Roman" panose="02020603050405020304" pitchFamily="18" charset="0"/>
              </a:rPr>
              <a:t>” ünsüzleriyle biten bazı sözcüklere ünlü ile başlayan bir ek gelirse, sonda bulunan ünsüz seslerde bir yumuşama olur. </a:t>
            </a:r>
          </a:p>
          <a:p>
            <a:pPr algn="just"/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tr-TR" sz="2200" dirty="0">
                <a:solidFill>
                  <a:srgbClr val="333333"/>
                </a:solidFill>
                <a:latin typeface="Times New Roman" panose="02020603050405020304" pitchFamily="18" charset="0"/>
              </a:rPr>
              <a:t>Yani sözcük sonundaki “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p, ç, t, k</a:t>
            </a:r>
            <a:r>
              <a:rPr lang="tr-TR" sz="2200" dirty="0">
                <a:solidFill>
                  <a:srgbClr val="333333"/>
                </a:solidFill>
                <a:latin typeface="Times New Roman" panose="02020603050405020304" pitchFamily="18" charset="0"/>
              </a:rPr>
              <a:t>” ünsüzleri yumuşayarak “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b, c, d, g, </a:t>
            </a:r>
            <a:r>
              <a:rPr lang="tr-TR" sz="2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ğ</a:t>
            </a:r>
            <a:r>
              <a:rPr lang="tr-TR" sz="22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”ye</a:t>
            </a:r>
            <a:r>
              <a:rPr lang="tr-TR" sz="2200" dirty="0">
                <a:solidFill>
                  <a:srgbClr val="333333"/>
                </a:solidFill>
                <a:latin typeface="Times New Roman" panose="02020603050405020304" pitchFamily="18" charset="0"/>
              </a:rPr>
              <a:t> dönüşür. </a:t>
            </a:r>
          </a:p>
          <a:p>
            <a:pPr algn="just"/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tr-TR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p &gt; b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yumuşaması: kita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-&gt; kita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ı, dola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-&gt; dola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ı, 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tr-TR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ç &gt; c</a:t>
            </a:r>
            <a:r>
              <a:rPr lang="tr-TR" sz="2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yumuşaması: ağa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ç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-&gt; ağa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ı, bur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ç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-&gt; bur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u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tr-TR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 &gt; d 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yumuşaması: ica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 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-&gt; ica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ı, kili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-&gt; kili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i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tr-TR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k &gt; ğ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yumuşaması: kula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-&gt; kula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ğ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ı, köpe</a:t>
            </a:r>
            <a:r>
              <a:rPr lang="tr-TR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k 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-&gt; köpe</a:t>
            </a:r>
            <a:r>
              <a:rPr lang="tr-TR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ğ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in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NOT: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Bazı tek heceli sözcüklerde yumuşama gerçekleşmeyebilir.</a:t>
            </a: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Saç -&gt; Saçı, Çöp -&gt; Çöpü, Süt -&gt; Sütü, İp-i -&gt; İpi</a:t>
            </a:r>
          </a:p>
          <a:p>
            <a:endParaRPr lang="tr-TR" sz="2200" i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 Yumuşamanın olacağı tek heceli sözcükler de vardır:</a:t>
            </a: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Taç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 Ta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ı, 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Çok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 Ço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ğ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u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 2: </a:t>
            </a:r>
            <a:r>
              <a:rPr lang="tr-TR" sz="2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Yabancı kökenli bazı kelimelerde yumuşama kuralı geçerli değildir.</a:t>
            </a: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Hukuk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 Hukuku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Millet -&gt; Milleti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Sanat -&gt; Sanatı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Kanıt -&gt; Kanıtı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Hürriyet -&gt; Hürriyeti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Ahlak -&gt; Ahlakı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 3:</a:t>
            </a:r>
            <a:r>
              <a:rPr lang="tr-TR" sz="22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Özel isimlerde yumuşama yazı dilinde gösterilmez.</a:t>
            </a:r>
          </a:p>
          <a:p>
            <a:pPr algn="l"/>
            <a:endParaRPr lang="tr-TR" sz="2200" b="0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Burak’ın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Zonguldak’a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Pendik’e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95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Ünsüz Benzeşmesi (Sertleşme)</a:t>
            </a:r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Türkçede sert ünsüzlerle biten sözcüklerden sonra yumuşak ünsüzler olan “</a:t>
            </a:r>
            <a:r>
              <a:rPr lang="tr-TR" sz="2200" b="0" i="0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c, d, g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ile başlayan bir ek geldiğinde yumuşak ünsüzler sertleşerek </a:t>
            </a:r>
            <a:r>
              <a:rPr lang="tr-TR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tr-TR" sz="2200" b="0" i="0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ç, t, k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seslerine dönüşür. 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Sert ünsüzler:  “</a:t>
            </a:r>
            <a:r>
              <a:rPr lang="tr-TR" sz="2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tr-TR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0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tr-TR" sz="2200" b="0" i="0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tr-TR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0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Ç</a:t>
            </a:r>
            <a:r>
              <a:rPr lang="tr-TR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0" i="0" dirty="0" err="1">
                <a:solidFill>
                  <a:srgbClr val="FF99CC"/>
                </a:solidFill>
                <a:effectLst/>
                <a:latin typeface="Times New Roman" panose="02020603050405020304" pitchFamily="18" charset="0"/>
              </a:rPr>
              <a:t>Ş</a:t>
            </a:r>
            <a:r>
              <a:rPr lang="tr-TR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0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tr-TR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0" dirty="0" err="1">
                <a:solidFill>
                  <a:srgbClr val="CC99FF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seslerinden oluşmaktadır.</a:t>
            </a:r>
          </a:p>
          <a:p>
            <a:endParaRPr lang="tr-TR" sz="2200" i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endParaRPr lang="tr-TR" sz="2200" b="0" i="1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Simit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Simi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tç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Kitap + 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 -&gt; Kita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pt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As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A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sk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Unut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unu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tk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an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Yaş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Yaş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ç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9BB6D07-B3DA-DD8C-998E-2F501EEB0F33}"/>
              </a:ext>
            </a:extLst>
          </p:cNvPr>
          <p:cNvSpPr txBox="1"/>
          <p:nvPr/>
        </p:nvSpPr>
        <p:spPr>
          <a:xfrm>
            <a:off x="4527138" y="2571750"/>
            <a:ext cx="45940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At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At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Bit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Bit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Seç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Seç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in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Kes + </a:t>
            </a:r>
            <a:r>
              <a:rPr lang="tr-TR" sz="2200" b="1" i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g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Kes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in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Ses + 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eş -&gt; Ses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eş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Dilek + 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 -&gt; Dilek</a:t>
            </a:r>
            <a:r>
              <a:rPr lang="tr-TR" sz="2200" b="1" i="1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ç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8147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NOT:</a:t>
            </a:r>
            <a:r>
              <a:rPr lang="tr-TR" sz="22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Bazı sözcükler bu kurala uymaz.</a:t>
            </a:r>
          </a:p>
          <a:p>
            <a:pPr algn="l"/>
            <a:endParaRPr lang="tr-TR" sz="2200" b="0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Çocuk-cağız, dört-gen, üç-gen, beş-gen…</a:t>
            </a:r>
          </a:p>
          <a:p>
            <a:pPr algn="l"/>
            <a:endParaRPr lang="tr-TR" sz="2200" i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 2:</a:t>
            </a:r>
            <a:r>
              <a:rPr lang="tr-TR" sz="22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Bazı sözcüklerde sert ünsüzlerin art arda gelmesi benzeşme örneği değildir.</a:t>
            </a:r>
          </a:p>
          <a:p>
            <a:pPr algn="l"/>
            <a:endParaRPr lang="tr-TR" sz="2200" b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Posta, pasta, hasta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483518"/>
            <a:ext cx="91153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Kalın (arka) ünlüler:</a:t>
            </a:r>
            <a:r>
              <a:rPr lang="tr-TR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a, ı, o, u</a:t>
            </a:r>
            <a:endParaRPr lang="tr-TR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İnce (ön) ünlüler: </a:t>
            </a:r>
            <a:r>
              <a:rPr lang="tr-TR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e, i, ö, ü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Düz ünlüler: </a:t>
            </a:r>
            <a:r>
              <a:rPr lang="tr-TR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a, e, ı, i</a:t>
            </a:r>
            <a:endParaRPr lang="tr-TR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Yuvarlak ünlüler: </a:t>
            </a:r>
            <a:r>
              <a:rPr lang="tr-TR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o, ö, u, ü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tr-TR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Geniş ünlüler:</a:t>
            </a:r>
            <a:r>
              <a:rPr lang="pt-BR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a, e, o, ö</a:t>
            </a:r>
            <a:endParaRPr lang="pt-BR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Dar ünlüler:</a:t>
            </a:r>
            <a:r>
              <a:rPr lang="pt-BR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ı, i, u, ü</a:t>
            </a:r>
            <a:endParaRPr lang="pt-BR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41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Ünsüz Türemesi</a:t>
            </a:r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Ünsüzle biten bazı kelimeler (genellikle Arapça kökenli) ünlüyle başlayan bir ek aldıklarında ya ünlüyle başlayan bir sözcük (yardımcı eylem) aldıklarında kelime sonundaki ünsüz ikizleşir.</a:t>
            </a:r>
          </a:p>
          <a:p>
            <a:pPr algn="l"/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Tıp + ı -&gt; Tıb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b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Sır 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ım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Sır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r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ım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Ret + i -&gt; Red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Haz + ı -&gt; Haz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z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Had + i -&gt; Had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Şık + ı -&gt; Şık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Hak + ı -&gt; Hak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Rab + im -&gt; Rab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b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im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Bazı sözcüklere getirilen “-etmek, -eylemek, -olmak” gibi yardımcı fiiller sonrasında ünsüz türemesi gerçekleşir.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His + etmek -&gt; His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etmek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Hal + olmak -&gt; Hal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olmak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Af + etmek -&gt; Af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etmek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Red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+ etmek -&gt; Red</a:t>
            </a:r>
            <a:r>
              <a:rPr lang="tr-TR" sz="2200" b="1" i="1" dirty="0">
                <a:solidFill>
                  <a:srgbClr val="00CCFF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etmek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9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Ünsüz Düşmesi</a:t>
            </a:r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Türkçede “k” ünsüzü ile biten bazı kelimelere “</a:t>
            </a:r>
            <a:r>
              <a:rPr lang="tr-TR" sz="2200" b="0" i="0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-cık, -</a:t>
            </a:r>
            <a:r>
              <a:rPr lang="tr-TR" sz="2200" b="0" i="0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cik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ve “-l” yapım eki getirildiğinde “</a:t>
            </a:r>
            <a:r>
              <a:rPr lang="tr-TR" sz="2200" b="0" i="0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ünsüzünün düştüğü görülür. 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Küçü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cük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Küçücük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Ufa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cık -&gt; Ufacık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Alça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cık -&gt; Alçacık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Alça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l(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-&gt; Alçalmak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Yükse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l-&gt; Yükselmek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Ufa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l-&gt; Ufaldı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Büyü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cek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Büyücek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Sıca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cık -&gt; Sıcacık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Sağlı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cakla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Sağlıcakla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4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Bazı birleşik sözcüklerde de ünsüz düşmesi görülebilir: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Üst + 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eğmen -&gt; Üsteğmen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As + </a:t>
            </a:r>
            <a:r>
              <a:rPr lang="tr-TR" sz="2200" b="1" i="1" dirty="0">
                <a:solidFill>
                  <a:srgbClr val="993300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eğmen -&gt; Asteğmen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“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Ad + </a:t>
            </a:r>
            <a:r>
              <a:rPr lang="tr-TR" sz="2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aş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= Adaş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” sözcüğünde de ünsüz düşmesi vardır.</a:t>
            </a:r>
          </a:p>
        </p:txBody>
      </p:sp>
    </p:spTree>
    <p:extLst>
      <p:ext uri="{BB962C8B-B14F-4D97-AF65-F5344CB8AC3E}">
        <p14:creationId xmlns:p14="http://schemas.microsoft.com/office/powerpoint/2010/main" val="3263415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Kaynaştırma Harfleri (Yardımcı Ünsüzler)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Türkçede iki sesli harf yani iki ünlü yan yana gelemez. Bu nedenle ünlü bir sesle biten kelimeye ünlü ile başlayan bir ek gelirse araya kaynaştırma ünsüzleri girmektedir. </a:t>
            </a:r>
          </a:p>
          <a:p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Gemi +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y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+ i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Yazı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ı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Kale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i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Ev + i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i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İki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ş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er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u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5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Kaynaştırma ünsüzleri bazı sözcüklerde ünlüyle ünsüz arasına gelebilir:</a:t>
            </a: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Bu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da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Şu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da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Kara + </a:t>
            </a:r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lık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endParaRPr lang="tr-TR" sz="2200" b="0" i="1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NOT: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Aşağıdaki sözcüklerde kaynaştırma ünsüzü yoktur.</a:t>
            </a: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Beş-er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Altmış-ar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(senin) Ev-in-i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n/m Ünsüz Değişimi</a:t>
            </a:r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Bu kural çift dudak ünsüzü olan “m” harfi ile damak ünsüzü olan “n” harfinin, “b” ünsüzünün öncesinde yer değiştirmesidir. 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Sü</a:t>
            </a:r>
            <a:r>
              <a:rPr lang="tr-TR" sz="2200" b="0" i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bül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Sü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bül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Pe</a:t>
            </a:r>
            <a:r>
              <a:rPr lang="tr-TR" sz="2200" b="0" i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Pe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be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Çe</a:t>
            </a:r>
            <a:r>
              <a:rPr lang="tr-TR" sz="2200" b="0" i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ber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-&gt; Çe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ber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Sakla</a:t>
            </a:r>
            <a:r>
              <a:rPr lang="tr-TR" sz="2200" b="0" i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baç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Sakla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baç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Dola</a:t>
            </a:r>
            <a:r>
              <a:rPr lang="tr-TR" sz="2200" b="0" i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baç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-&gt; Dola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m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baç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endParaRPr lang="tr-TR" sz="2200" b="0" i="1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NOT:</a:t>
            </a:r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Özel isimlerde ve birleşik sözcüklerde bu kural uygulanmaz:</a:t>
            </a: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İstanbul, Safranbolu, onbaşı, binbaşı…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Ulama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Bir cümle içinde ünsüzle biten sözcükten sonra ünlüyle başlayan bir sözcüğün gelmesiyle oluşur. Böylelikle birinci sözcüğün sonundaki ünsüz ile ikinci sözcüğün başındaki ünlü harfin bir hece oluşturacak şekilde okunması sağlanır.</a:t>
            </a: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Mehme</a:t>
            </a:r>
            <a:r>
              <a:rPr lang="tr-TR" sz="2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t A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ki</a:t>
            </a:r>
            <a:r>
              <a:rPr lang="tr-TR" sz="2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f E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rsoy</a:t>
            </a:r>
          </a:p>
          <a:p>
            <a:pPr algn="l"/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Masanı</a:t>
            </a:r>
            <a:r>
              <a:rPr lang="tr-TR" sz="2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n a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yakları</a:t>
            </a:r>
          </a:p>
        </p:txBody>
      </p:sp>
    </p:spTree>
    <p:extLst>
      <p:ext uri="{BB962C8B-B14F-4D97-AF65-F5344CB8AC3E}">
        <p14:creationId xmlns:p14="http://schemas.microsoft.com/office/powerpoint/2010/main" val="36980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Çevrimiçi Medya 2" title="Ses Bilgisi -1 (Ses Olayları) / TYT Türkçe 2023 (Deniz Hoca)">
            <a:hlinkClick r:id="" action="ppaction://media"/>
            <a:extLst>
              <a:ext uri="{FF2B5EF4-FFF2-40B4-BE49-F238E27FC236}">
                <a16:creationId xmlns:a16="http://schemas.microsoft.com/office/drawing/2014/main" id="{1B8AA14C-6527-4491-F3C6-CE2B085E2C2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89007" y="987574"/>
            <a:ext cx="4965986" cy="280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Ünlü Düşmesi</a:t>
            </a:r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İkinci hecesinde dar ünlü bulunan sözcüklere ünlü ile başlayan bir ek getirildiğinde ikinci hecede bulunan 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hlinkClick r:id="rId3"/>
              </a:rPr>
              <a:t>ünlü ses 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düşmektedir.</a:t>
            </a:r>
          </a:p>
          <a:p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Om</a:t>
            </a:r>
            <a:r>
              <a:rPr lang="tr-TR" sz="2200" b="1" i="1" dirty="0">
                <a:solidFill>
                  <a:srgbClr val="3366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z -&gt; Omzu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Ak</a:t>
            </a:r>
            <a:r>
              <a:rPr lang="tr-TR" sz="2200" b="1" i="1" dirty="0">
                <a:solidFill>
                  <a:srgbClr val="3366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l -&gt; Aklı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Bur</a:t>
            </a:r>
            <a:r>
              <a:rPr lang="tr-TR" sz="2200" b="1" i="1" dirty="0">
                <a:solidFill>
                  <a:srgbClr val="3366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 -&gt; Burnu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Yapım eki alan kimi eylemlerin son ünlüsü düşebilir.</a:t>
            </a:r>
          </a:p>
          <a:p>
            <a:pPr algn="l"/>
            <a:endParaRPr lang="tr-TR" sz="2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Yumurt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+la  -&gt; Yumurtla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Kok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+la  -&gt; Kokla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Bes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+le  -&gt; Beslemek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Oy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 +a  -&gt; Oynamak (orta hece ünlüsü düşmüş)</a:t>
            </a:r>
            <a:endParaRPr lang="pt-B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5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263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Birleşik sözcüklerin oluşumu sırasında orta hece düşebilir ve buna hece kaynaşması da denir.</a:t>
            </a:r>
          </a:p>
          <a:p>
            <a:pPr>
              <a:lnSpc>
                <a:spcPct val="150000"/>
              </a:lnSpc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Kahv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altı -&gt; Kahvaltı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asıl -&gt; Nasıl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+ arada -&gt; Burada</a:t>
            </a:r>
          </a:p>
          <a:p>
            <a:endParaRPr lang="tr-TR" sz="2200" i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 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Birleşik fiillerin oluşturulması sırasında “-etmek, -olmak, -eylemek” gibi yardımcı fiiller eklendiği sözcükte ünlü düşmesini meydana getirir.</a:t>
            </a:r>
          </a:p>
          <a:p>
            <a:pPr>
              <a:lnSpc>
                <a:spcPct val="150000"/>
              </a:lnSpc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Kay</a:t>
            </a:r>
            <a:r>
              <a:rPr lang="tr-TR" sz="2200" b="1" i="1" dirty="0">
                <a:solidFill>
                  <a:srgbClr val="3366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p + olmak -&gt; Kaybolmak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Şük</a:t>
            </a:r>
            <a:r>
              <a:rPr lang="tr-TR" sz="2200" b="1" i="1" dirty="0">
                <a:solidFill>
                  <a:srgbClr val="3366FF"/>
                </a:solidFill>
                <a:effectLst/>
                <a:latin typeface="Times New Roman" panose="02020603050405020304" pitchFamily="18" charset="0"/>
              </a:rPr>
              <a:t>ü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 + etmek -&gt; Şükretmek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7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Ek fiilde de ünlü düşmesi görülür.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Seviyor –</a:t>
            </a:r>
            <a:r>
              <a:rPr lang="tr-TR" sz="22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di  -&gt; Seviyordu</a:t>
            </a:r>
          </a:p>
          <a:p>
            <a:endParaRPr lang="tr-TR" sz="2200" i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endParaRPr lang="tr-TR" sz="2200" b="0" i="1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UYARI: 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Ünlü düşmesi görülen sözcükler ikileme olarak kullanıldığında ünlü düşmesi olmaz.</a:t>
            </a:r>
          </a:p>
          <a:p>
            <a:pPr algn="just"/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Ağızdan ağıza, nesilden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nesile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gönülden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gönüle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omuz omuza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Ünlü Türemesi</a:t>
            </a:r>
            <a:endParaRPr lang="tr-TR" sz="22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Türkçede ünsüzle biten bazı sözcüklere ek getirildiğinde ekten önce ünlü sesin araya girmesine </a:t>
            </a:r>
            <a:r>
              <a:rPr lang="tr-TR" sz="2200" b="0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ünlü türemesi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denilmektedir.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Özellikle “-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cık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–</a:t>
            </a:r>
            <a:r>
              <a:rPr lang="tr-TR" sz="2200" b="1" i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cik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küçültme ekleri kendinden önce ünlü ses türetmektedir.</a:t>
            </a:r>
          </a:p>
          <a:p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Bir 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cik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Bir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cik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Dar + cık </a:t>
            </a:r>
            <a:r>
              <a:rPr lang="tr-TR" sz="22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Dar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cık</a:t>
            </a:r>
            <a:br>
              <a:rPr lang="tr-TR" sz="2200" dirty="0"/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Genç + </a:t>
            </a:r>
            <a:r>
              <a:rPr lang="tr-TR" sz="22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cik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tr-TR" sz="22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Genc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cik</a:t>
            </a:r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Az + cık </a:t>
            </a:r>
            <a:r>
              <a:rPr lang="tr-TR" sz="22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-&gt;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Az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cık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6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1724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Sözcüklerin pekiştirilmesi sırasında da ünlü türemesi gerçekleşir.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Sağlam -&gt; Sap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sağlam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Gündüz -&gt; Güp</a:t>
            </a:r>
            <a:r>
              <a:rPr lang="tr-TR" sz="2200" b="1" i="1" dirty="0">
                <a:solidFill>
                  <a:srgbClr val="00FF00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gündüz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0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Ünlü Daralması</a:t>
            </a:r>
          </a:p>
          <a:p>
            <a:endParaRPr lang="tr-TR" sz="2200" b="1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Türkçede “</a:t>
            </a:r>
            <a:r>
              <a:rPr lang="tr-TR" sz="2200" b="1" i="0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ve </a:t>
            </a:r>
            <a:r>
              <a:rPr lang="tr-TR" sz="2200" b="1" i="0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geniş ünlüleriyle biten fiillere, şimdiki zaman eki “</a:t>
            </a:r>
            <a:r>
              <a:rPr lang="tr-TR" sz="2200" b="0" i="0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-yor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eki geldiğinde fiilin sonunda yer alan “</a:t>
            </a:r>
            <a:r>
              <a:rPr lang="tr-TR" sz="2200" b="0" i="0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ve </a:t>
            </a:r>
            <a:r>
              <a:rPr lang="tr-TR" sz="2200" b="0" i="0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daralır ve “</a:t>
            </a:r>
            <a:r>
              <a:rPr lang="tr-TR" sz="2200" b="0" i="0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ı, i, u, ü</a:t>
            </a:r>
            <a: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” seslerine dönüşür. 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Oyn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 -&gt; Oyn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yor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Planl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 -&gt; Planl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ı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yor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Gülm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 -&gt; Gülm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ü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yor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Boy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 -&gt; Boy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u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yor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Gözl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 -&gt; Gözl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ü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yor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2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360" y="51470"/>
            <a:ext cx="90798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“yemek” ve “demek” fiillerinden sonra ek geldiğinde köklerdeki “e” sesi daralır.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yecek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yecek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yelim</a:t>
            </a:r>
            <a:br>
              <a:rPr lang="tr-TR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yelim</a:t>
            </a:r>
          </a:p>
          <a:p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tr-TR" sz="2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tr-TR" sz="2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“Niye” sözcüğünde de daralma vardır.</a:t>
            </a:r>
          </a:p>
          <a:p>
            <a:b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-y-e -&gt; N</a:t>
            </a:r>
            <a:r>
              <a:rPr lang="tr-TR" sz="2200" b="1" i="1" dirty="0">
                <a:solidFill>
                  <a:srgbClr val="FF00FF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tr-TR" sz="22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ye</a:t>
            </a:r>
            <a:endParaRPr lang="tr-TR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6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1580</Words>
  <Application>Microsoft Office PowerPoint</Application>
  <PresentationFormat>Ekran Gösterisi (16:9)</PresentationFormat>
  <Paragraphs>191</Paragraphs>
  <Slides>29</Slides>
  <Notes>29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6" baseType="lpstr">
      <vt:lpstr>Arial</vt:lpstr>
      <vt:lpstr>Calibri</vt:lpstr>
      <vt:lpstr>Helvetica</vt:lpstr>
      <vt:lpstr>Segoe Print</vt:lpstr>
      <vt:lpstr>Times New Roman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Deniz Bozkurt</cp:lastModifiedBy>
  <cp:revision>116</cp:revision>
  <dcterms:created xsi:type="dcterms:W3CDTF">2013-01-27T12:21:31Z</dcterms:created>
  <dcterms:modified xsi:type="dcterms:W3CDTF">2022-09-03T08:03:46Z</dcterms:modified>
</cp:coreProperties>
</file>